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12" r:id="rId1"/>
    <p:sldMasterId id="2147483875" r:id="rId2"/>
    <p:sldMasterId id="2147483931" r:id="rId3"/>
  </p:sldMasterIdLst>
  <p:notesMasterIdLst>
    <p:notesMasterId r:id="rId52"/>
  </p:notesMasterIdLst>
  <p:handoutMasterIdLst>
    <p:handoutMasterId r:id="rId53"/>
  </p:handoutMasterIdLst>
  <p:sldIdLst>
    <p:sldId id="572" r:id="rId4"/>
    <p:sldId id="645" r:id="rId5"/>
    <p:sldId id="646" r:id="rId6"/>
    <p:sldId id="587" r:id="rId7"/>
    <p:sldId id="588" r:id="rId8"/>
    <p:sldId id="590" r:id="rId9"/>
    <p:sldId id="612" r:id="rId10"/>
    <p:sldId id="613" r:id="rId11"/>
    <p:sldId id="614" r:id="rId12"/>
    <p:sldId id="591" r:id="rId13"/>
    <p:sldId id="615" r:id="rId14"/>
    <p:sldId id="575" r:id="rId15"/>
    <p:sldId id="592" r:id="rId16"/>
    <p:sldId id="586" r:id="rId17"/>
    <p:sldId id="585" r:id="rId18"/>
    <p:sldId id="578" r:id="rId19"/>
    <p:sldId id="593" r:id="rId20"/>
    <p:sldId id="594" r:id="rId21"/>
    <p:sldId id="595" r:id="rId22"/>
    <p:sldId id="616" r:id="rId23"/>
    <p:sldId id="617" r:id="rId24"/>
    <p:sldId id="618" r:id="rId25"/>
    <p:sldId id="619" r:id="rId26"/>
    <p:sldId id="620" r:id="rId27"/>
    <p:sldId id="621" r:id="rId28"/>
    <p:sldId id="622" r:id="rId29"/>
    <p:sldId id="623" r:id="rId30"/>
    <p:sldId id="624" r:id="rId31"/>
    <p:sldId id="625" r:id="rId32"/>
    <p:sldId id="626" r:id="rId33"/>
    <p:sldId id="627" r:id="rId34"/>
    <p:sldId id="628" r:id="rId35"/>
    <p:sldId id="629" r:id="rId36"/>
    <p:sldId id="630" r:id="rId37"/>
    <p:sldId id="631" r:id="rId38"/>
    <p:sldId id="632" r:id="rId39"/>
    <p:sldId id="633" r:id="rId40"/>
    <p:sldId id="636" r:id="rId41"/>
    <p:sldId id="637" r:id="rId42"/>
    <p:sldId id="638" r:id="rId43"/>
    <p:sldId id="639" r:id="rId44"/>
    <p:sldId id="640" r:id="rId45"/>
    <p:sldId id="641" r:id="rId46"/>
    <p:sldId id="649" r:id="rId47"/>
    <p:sldId id="650" r:id="rId48"/>
    <p:sldId id="642" r:id="rId49"/>
    <p:sldId id="643" r:id="rId50"/>
    <p:sldId id="644" r:id="rId51"/>
  </p:sldIdLst>
  <p:sldSz cx="9144000" cy="6858000" type="screen4x3"/>
  <p:notesSz cx="6400800" cy="8686800"/>
  <p:embeddedFontLst>
    <p:embeddedFont>
      <p:font typeface="BankGothic Md BT"/>
      <p:regular r:id="rId54"/>
    </p:embeddedFont>
    <p:embeddedFont>
      <p:font typeface="Calibri" pitchFamily="34" charset="0"/>
      <p:regular r:id="rId55"/>
      <p:bold r:id="rId56"/>
      <p:italic r:id="rId57"/>
      <p:boldItalic r:id="rId58"/>
    </p:embeddedFont>
  </p:embeddedFontLst>
  <p:defaultTextStyle>
    <a:defPPr>
      <a:defRPr lang="en-GB"/>
    </a:defPPr>
    <a:lvl1pPr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1pPr>
    <a:lvl2pPr marL="4572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2pPr>
    <a:lvl3pPr marL="9144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3pPr>
    <a:lvl4pPr marL="13716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4pPr>
    <a:lvl5pPr marL="18288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DEEB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09" autoAdjust="0"/>
    <p:restoredTop sz="86307" autoAdjust="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72" y="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44"/>
    </p:cViewPr>
  </p:sorterViewPr>
  <p:notesViewPr>
    <p:cSldViewPr>
      <p:cViewPr varScale="1">
        <p:scale>
          <a:sx n="53" d="100"/>
          <a:sy n="53" d="100"/>
        </p:scale>
        <p:origin x="-2772" y="-96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4.fntdata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3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pPr>
              <a:defRPr/>
            </a:pPr>
            <a:fld id="{8B441DC5-3A3D-45F7-8A88-76805FDF8CE4}" type="datetimeFigureOut">
              <a:rPr lang="de-DE"/>
              <a:pPr>
                <a:defRPr/>
              </a:pPr>
              <a:t>13.08.2017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pPr>
              <a:defRPr/>
            </a:pPr>
            <a:fld id="{ED3ED86F-81DF-4837-A2E1-9BFEDF936DC6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5175085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27121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22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2463"/>
            <a:ext cx="4338638" cy="3254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853440" y="4126231"/>
            <a:ext cx="4687993" cy="3907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0" y="8249444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627121" y="8252461"/>
            <a:ext cx="2767753" cy="43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31056" algn="l"/>
                <a:tab pos="862112" algn="l"/>
                <a:tab pos="1293168" algn="l"/>
                <a:tab pos="1724224" algn="l"/>
                <a:tab pos="2155280" algn="l"/>
                <a:tab pos="2586336" algn="l"/>
                <a:tab pos="3017392" algn="l"/>
                <a:tab pos="3448448" algn="l"/>
                <a:tab pos="3879504" algn="l"/>
                <a:tab pos="4310560" algn="l"/>
                <a:tab pos="4741616" algn="l"/>
                <a:tab pos="5172672" algn="l"/>
                <a:tab pos="5603729" algn="l"/>
                <a:tab pos="6034785" algn="l"/>
                <a:tab pos="6465841" algn="l"/>
                <a:tab pos="6896897" algn="l"/>
                <a:tab pos="7327953" algn="l"/>
                <a:tab pos="7759009" algn="l"/>
                <a:tab pos="8190065" algn="l"/>
                <a:tab pos="8621121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1BC257-E857-467A-A0A7-F22D745F44C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445815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01243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transformada</a:t>
            </a:r>
            <a:r>
              <a:rPr lang="pt-BR" baseline="0" dirty="0" smtClean="0"/>
              <a:t> de Fourier pode ser aplicada a uma função não-periódica no tempo, gerando um espectro de frequencias que é uma função contínua da frequencia.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64752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1º sinal de tensão é</a:t>
            </a:r>
            <a:r>
              <a:rPr lang="pt-BR" baseline="0" dirty="0" smtClean="0"/>
              <a:t> analógico. O sinal é análogo ao sinal físico q representa. A amplitude de um sinal analógico pode ter qq valor, exibe uma faixa contínua sobre sua faixa de atuação.</a:t>
            </a:r>
            <a:br>
              <a:rPr lang="pt-BR" baseline="0" dirty="0" smtClean="0"/>
            </a:br>
            <a:r>
              <a:rPr lang="pt-BR" baseline="0" dirty="0" smtClean="0"/>
              <a:t>Outra forma de representação de sinal é por meio de uma sequencia de numeros discretizado, cada número representando um valor de sinal em cada instante do tempo. O sinal resultante é chamado sinal digital.</a:t>
            </a:r>
            <a:br>
              <a:rPr lang="pt-BR" baseline="0" dirty="0" smtClean="0"/>
            </a:br>
            <a:r>
              <a:rPr lang="pt-BR" baseline="0" dirty="0" smtClean="0"/>
              <a:t>Amostragem: medição da amplitude em varios instantes de tempo.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6014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pt-BR" dirty="0" smtClean="0"/>
              <a:t>O sist. Numérico binário resulta em sinais digitais e circuitos de processamento mais simples. Cada dígito do número pode assumir 1</a:t>
            </a:r>
            <a:r>
              <a:rPr lang="pt-BR" baseline="0" dirty="0" smtClean="0"/>
              <a:t> de 2 valores possíveis, 0 e 1. Os sinais digitais em sist binários necessitam apenas de 2 níveis de tensão, alto e baixo. A figura mostra a variação no tempo de um sinal digital. Trem de pulsos com 0V sinal 0, nível lógico 0 e 5V nível lógico 1.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224956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710337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051313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875553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61667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106446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950498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70584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pt-BR" dirty="0" smtClean="0"/>
              <a:t>Suponha que vc está</a:t>
            </a:r>
            <a:r>
              <a:rPr lang="pt-BR" baseline="0" dirty="0" smtClean="0"/>
              <a:t> falando com seu amigo no celular. Sua </a:t>
            </a:r>
            <a:r>
              <a:rPr lang="pt-BR" b="1" baseline="0" dirty="0" smtClean="0"/>
              <a:t>voz</a:t>
            </a:r>
            <a:r>
              <a:rPr lang="pt-BR" baseline="0" dirty="0" smtClean="0"/>
              <a:t> é convertida em </a:t>
            </a:r>
            <a:r>
              <a:rPr lang="pt-BR" b="1" baseline="0" dirty="0" smtClean="0"/>
              <a:t>sinal</a:t>
            </a:r>
            <a:r>
              <a:rPr lang="pt-BR" baseline="0" dirty="0" smtClean="0"/>
              <a:t> elétrico pelo </a:t>
            </a:r>
            <a:r>
              <a:rPr lang="pt-BR" b="1" baseline="0" dirty="0" smtClean="0"/>
              <a:t>microfone</a:t>
            </a:r>
            <a:r>
              <a:rPr lang="pt-BR" baseline="0" dirty="0" smtClean="0"/>
              <a:t> e depois de um </a:t>
            </a:r>
            <a:r>
              <a:rPr lang="pt-BR" b="1" baseline="0" dirty="0" smtClean="0"/>
              <a:t>processamento</a:t>
            </a:r>
            <a:r>
              <a:rPr lang="pt-BR" baseline="0" dirty="0" smtClean="0"/>
              <a:t>, é enviado através de uma </a:t>
            </a:r>
            <a:r>
              <a:rPr lang="pt-BR" b="1" baseline="0" dirty="0" smtClean="0"/>
              <a:t>antena.</a:t>
            </a:r>
            <a:br>
              <a:rPr lang="pt-BR" b="1" baseline="0" dirty="0" smtClean="0"/>
            </a:br>
            <a:r>
              <a:rPr lang="pt-BR" b="1" baseline="0" dirty="0" smtClean="0"/>
              <a:t>O sinal </a:t>
            </a:r>
            <a:r>
              <a:rPr lang="pt-BR" b="0" baseline="0" dirty="0" smtClean="0"/>
              <a:t>enviado pela sua antena, é recebido pelo </a:t>
            </a:r>
            <a:r>
              <a:rPr lang="pt-BR" b="1" baseline="0" dirty="0" smtClean="0"/>
              <a:t>receptor</a:t>
            </a:r>
            <a:r>
              <a:rPr lang="pt-BR" b="0" baseline="0" dirty="0" smtClean="0"/>
              <a:t> do seu amigo depois um </a:t>
            </a:r>
            <a:r>
              <a:rPr lang="pt-BR" b="1" baseline="0" dirty="0" smtClean="0"/>
              <a:t>processament</a:t>
            </a:r>
            <a:r>
              <a:rPr lang="pt-BR" b="0" baseline="0" dirty="0" smtClean="0"/>
              <a:t>o, transmitido ao</a:t>
            </a:r>
            <a:r>
              <a:rPr lang="pt-BR" b="1" baseline="0" dirty="0" smtClean="0"/>
              <a:t> alto-falante </a:t>
            </a:r>
            <a:r>
              <a:rPr lang="pt-BR" b="0" baseline="0" dirty="0" smtClean="0"/>
              <a:t>do celular.</a:t>
            </a:r>
            <a:br>
              <a:rPr lang="pt-BR" b="0" baseline="0" dirty="0" smtClean="0"/>
            </a:br>
            <a:r>
              <a:rPr lang="pt-BR" b="0" baseline="0" dirty="0" smtClean="0"/>
              <a:t>O que acontece com o sistema se tirarmos as caixas do sistema? Será q haverá comunicação?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321200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420707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255758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1639013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259095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824508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6106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517065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277853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729030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8663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0" baseline="0" dirty="0" smtClean="0"/>
              <a:t>1º voz – contém frequencias de 20Hz até 20KHz     </a:t>
            </a:r>
          </a:p>
          <a:p>
            <a:r>
              <a:rPr lang="pt-BR" b="0" baseline="0" dirty="0" smtClean="0"/>
              <a:t>2º Para a antena operar eficientemente sua dimensão deverá ser uma fração 25% do comprimento de onda</a:t>
            </a:r>
            <a:endParaRPr lang="pt-BR" b="1" dirty="0" smtClean="0"/>
          </a:p>
          <a:p>
            <a:r>
              <a:rPr lang="pt-BR" dirty="0" smtClean="0"/>
              <a:t>Para</a:t>
            </a:r>
            <a:r>
              <a:rPr lang="pt-BR" baseline="0" dirty="0" smtClean="0"/>
              <a:t> ser viável os dispositivos eletrônicos que se usa na vida prática é necessário um tratamento do sinal.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99513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407374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303254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17886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87238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23105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680885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29891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3835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pt-BR" dirty="0" smtClean="0"/>
              <a:t>Um sinal</a:t>
            </a:r>
            <a:r>
              <a:rPr lang="pt-BR" baseline="0" dirty="0" smtClean="0"/>
              <a:t> é uma grandeza variável no tempo, que pode ser representada por um gráfico. O conteúdo da informação é representado pelas variações na amplitude com o passar do tempo, nas ondulações do sinal. Geralmente essas ondas são difíceis de caracterizar matematicamente.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00677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pt-BR" dirty="0" smtClean="0"/>
              <a:t>Embora as 2 representações sejam equivalentes, a forma de Thévenin é preferida qdo Rs é baixo, e quando</a:t>
            </a:r>
            <a:r>
              <a:rPr lang="pt-BR" baseline="0" dirty="0" smtClean="0"/>
              <a:t> Rs tem um valor alto, a forma Norton é preferida.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454725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pt-BR" dirty="0" smtClean="0"/>
              <a:t>Elas oferecem meios de representar um sinal de tensão ou de corrente</a:t>
            </a:r>
            <a:r>
              <a:rPr lang="pt-BR" baseline="0" dirty="0" smtClean="0"/>
              <a:t> como uma soma de sinais senoidais de diferentes frequencias e amplitudes. Isto faz da senoide um sinal muito importante na análise, projeto e teste de circuitos eletrônicos.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7632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pt-BR" dirty="0" smtClean="0"/>
              <a:t>A série de Fourier permite expressar uma função periódica no tempo como a soma de um</a:t>
            </a:r>
            <a:r>
              <a:rPr lang="pt-BR" baseline="0" dirty="0" smtClean="0"/>
              <a:t> numero infinito de senóides cujas frequencias estão </a:t>
            </a:r>
            <a:r>
              <a:rPr lang="pt-BR" baseline="0" smtClean="0"/>
              <a:t>relacionadas.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79444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Esse espectro pode ser representado graficamente como a fig acima, na qual o eixo horizontal representa a frequência angular w em rad por segundo.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5255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ue_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70820" y="3143250"/>
            <a:ext cx="4402361" cy="135731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 sz="2800" b="0" i="0" baseline="0">
                <a:solidFill>
                  <a:schemeClr val="tx1"/>
                </a:solidFill>
              </a:defRPr>
            </a:lvl1pPr>
            <a:lvl2pPr>
              <a:buFontTx/>
              <a:buNone/>
              <a:defRPr sz="2800" b="0" i="0" baseline="0">
                <a:solidFill>
                  <a:schemeClr val="tx1"/>
                </a:solidFill>
              </a:defRPr>
            </a:lvl2pPr>
            <a:lvl3pPr>
              <a:buFontTx/>
              <a:buNone/>
              <a:defRPr sz="2800" b="0" i="0" baseline="0">
                <a:solidFill>
                  <a:schemeClr val="tx1"/>
                </a:solidFill>
              </a:defRPr>
            </a:lvl3pPr>
            <a:lvl4pPr>
              <a:buFontTx/>
              <a:buNone/>
              <a:defRPr sz="2800" b="0" i="0" baseline="0">
                <a:solidFill>
                  <a:schemeClr val="tx1"/>
                </a:solidFill>
              </a:defRPr>
            </a:lvl4pPr>
            <a:lvl5pPr>
              <a:buFontTx/>
              <a:buNone/>
              <a:defRPr sz="28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Char char="–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265E4-EDDC-4FA6-A711-C186B0C11A9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AD50-5CC9-4043-92E0-C38A16F215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70B4-8A5F-4640-AD3F-1705929A6F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4659-029B-4589-8016-3A698F1AF0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E0087A-86F5-4CEB-BF12-55E3F016E8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048D-7729-4EE8-AB19-C7249BB9C2E3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ClrTx/>
              <a:buFont typeface="Wingdings" pitchFamily="2" charset="2"/>
              <a:buChar char="ü"/>
              <a:defRPr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ClrTx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ClrTx/>
              <a:buFont typeface="+mj-lt"/>
              <a:buAutoNum type="arabicPeriod"/>
              <a:defRPr/>
            </a:lvl2pPr>
            <a:lvl3pPr marL="1254125" indent="-342900">
              <a:buClrTx/>
              <a:buFont typeface="+mj-lt"/>
              <a:buAutoNum type="arabicPeriod"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8000" y="1008000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6000" y="1008002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 typeface="Wingdings" pitchFamily="2" charset="2"/>
              <a:buChar char="ü"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de-AT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BE1E-79B8-4912-A814-250EB0E5562D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000" y="1008000"/>
            <a:ext cx="8766000" cy="535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1DB-E469-4905-9236-CD2106F1B35A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5739" y="857232"/>
            <a:ext cx="87661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5" r:id="rId2"/>
    <p:sldLayoutId id="214748394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9063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8" r:id="rId2"/>
    <p:sldLayoutId id="2147483918" r:id="rId3"/>
    <p:sldLayoutId id="2147483923" r:id="rId4"/>
    <p:sldLayoutId id="2147483919" r:id="rId5"/>
    <p:sldLayoutId id="2147483920" r:id="rId6"/>
    <p:sldLayoutId id="2147483947" r:id="rId7"/>
    <p:sldLayoutId id="2147483949" r:id="rId8"/>
    <p:sldLayoutId id="2147483950" r:id="rId9"/>
    <p:sldLayoutId id="2147483952" r:id="rId10"/>
    <p:sldLayoutId id="214748395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7456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99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Tx/>
        <a:buSzPct val="75000"/>
        <a:buFont typeface="Wingdings" pitchFamily="2" charset="2"/>
        <a:buChar char="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Tx/>
        <a:buSzPct val="75000"/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Tx/>
        <a:buNone/>
        <a:defRPr sz="1600" i="1">
          <a:solidFill>
            <a:schemeClr val="tx1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Tx/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None/>
        <a:defRPr sz="1200">
          <a:solidFill>
            <a:schemeClr val="tx1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jpe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oleObject" Target="../embeddings/oleObject37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oleObject" Target="../embeddings/oleObject3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EE530 – Eletrônica Básica I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313" y="3105835"/>
            <a:ext cx="8715375" cy="6463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 smtClean="0"/>
              <a:t>Sinais e Amplificadores</a:t>
            </a:r>
            <a:endParaRPr lang="de-AT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413403"/>
            <a:ext cx="5500688" cy="730713"/>
          </a:xfrm>
        </p:spPr>
        <p:txBody>
          <a:bodyPr/>
          <a:lstStyle/>
          <a:p>
            <a:r>
              <a:rPr lang="pt-BR" dirty="0" smtClean="0"/>
              <a:t>Roberto L. de </a:t>
            </a:r>
            <a:r>
              <a:rPr lang="pt-BR" dirty="0" err="1" smtClean="0"/>
              <a:t>Orio</a:t>
            </a:r>
            <a:endParaRPr lang="pt-BR" dirty="0" smtClean="0"/>
          </a:p>
          <a:p>
            <a:r>
              <a:rPr lang="pt-BR" dirty="0" smtClean="0"/>
              <a:t>José A. Diniz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Sinais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Um sinal é uma grandeza variável no tempo, que pode ser representada por um gráfico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O conteúdo da informação é representado pelas ondulações do sinal</a:t>
            </a:r>
          </a:p>
        </p:txBody>
      </p:sp>
      <p:pic>
        <p:nvPicPr>
          <p:cNvPr id="7" name="Picture 6" descr="c:\ch01-conv\sedr42021_01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0964" y="3771573"/>
            <a:ext cx="4762073" cy="232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816382" y="6453336"/>
            <a:ext cx="1511235" cy="26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Sedra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5ª 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Equivalente de Thévenin e Norton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36712"/>
            <a:ext cx="9144000" cy="52937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Sinais são comumente representados por uma fonte de tensão (Thévenin) ou por uma fonte de corrente (Norton)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As duas representações são equivalentes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215987" y="2192593"/>
            <a:ext cx="4712026" cy="2629725"/>
            <a:chOff x="1643042" y="2192593"/>
            <a:chExt cx="5543560" cy="3093795"/>
          </a:xfrm>
        </p:grpSpPr>
        <p:pic>
          <p:nvPicPr>
            <p:cNvPr id="8" name="Picture 13" descr="c:\ch01-conv\sedr42021_0101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42" y="2192593"/>
              <a:ext cx="2495718" cy="269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4" descr="c:\ch01-conv\sedr42021_0101b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63480" y="2192593"/>
              <a:ext cx="2523122" cy="269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CaixaDeTexto 7"/>
            <p:cNvSpPr txBox="1"/>
            <p:nvPr/>
          </p:nvSpPr>
          <p:spPr>
            <a:xfrm>
              <a:off x="1714480" y="4978675"/>
              <a:ext cx="2071702" cy="307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0" dirty="0" err="1" smtClean="0">
                  <a:solidFill>
                    <a:schemeClr val="tx1"/>
                  </a:solidFill>
                  <a:latin typeface="+mn-lt"/>
                </a:rPr>
                <a:t>Thévenin</a:t>
              </a:r>
              <a:endParaRPr lang="pt-BR" sz="2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CaixaDeTexto 8"/>
            <p:cNvSpPr txBox="1"/>
            <p:nvPr/>
          </p:nvSpPr>
          <p:spPr>
            <a:xfrm>
              <a:off x="4572000" y="4978675"/>
              <a:ext cx="2357454" cy="307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Norton</a:t>
              </a:r>
              <a:endParaRPr lang="pt-BR" sz="20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6928013" y="4219284"/>
            <a:ext cx="1511235" cy="26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Sedra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5ª ed.</a:t>
            </a:r>
          </a:p>
        </p:txBody>
      </p:sp>
    </p:spTree>
    <p:extLst>
      <p:ext uri="{BB962C8B-B14F-4D97-AF65-F5344CB8AC3E}">
        <p14:creationId xmlns:p14="http://schemas.microsoft.com/office/powerpoint/2010/main" xmlns="" val="21506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Espectro de Frequências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56630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Sinal senoidal: caracterizado por seu valor de pico </a:t>
            </a:r>
            <a:r>
              <a:rPr lang="pt-BR" i="1" dirty="0" smtClean="0"/>
              <a:t>V</a:t>
            </a:r>
            <a:r>
              <a:rPr lang="pt-BR" i="1" baseline="-25000" dirty="0" smtClean="0"/>
              <a:t>a</a:t>
            </a:r>
            <a:r>
              <a:rPr lang="pt-BR" dirty="0" smtClean="0"/>
              <a:t>, sua frequência </a:t>
            </a:r>
            <a:r>
              <a:rPr lang="el-GR" i="1" dirty="0" smtClean="0"/>
              <a:t>ω</a:t>
            </a:r>
            <a:r>
              <a:rPr lang="pt-BR" dirty="0" smtClean="0"/>
              <a:t> e sua fase em relação a uma referência </a:t>
            </a:r>
            <a:r>
              <a:rPr lang="el-GR" i="1" dirty="0" smtClean="0"/>
              <a:t>Φ</a:t>
            </a:r>
            <a:endParaRPr lang="pt-BR" i="1" dirty="0" smtClean="0"/>
          </a:p>
          <a:p>
            <a:pPr>
              <a:lnSpc>
                <a:spcPct val="100000"/>
              </a:lnSpc>
            </a:pPr>
            <a:endParaRPr lang="pt-BR" i="1" dirty="0" smtClean="0"/>
          </a:p>
          <a:p>
            <a:pPr>
              <a:lnSpc>
                <a:spcPct val="100000"/>
              </a:lnSpc>
            </a:pPr>
            <a:endParaRPr lang="pt-BR" i="1" dirty="0" smtClean="0"/>
          </a:p>
          <a:p>
            <a:pPr>
              <a:lnSpc>
                <a:spcPct val="100000"/>
              </a:lnSpc>
            </a:pPr>
            <a:endParaRPr lang="pt-BR" i="1" dirty="0" smtClean="0"/>
          </a:p>
          <a:p>
            <a:pPr>
              <a:lnSpc>
                <a:spcPct val="100000"/>
              </a:lnSpc>
            </a:pPr>
            <a:endParaRPr lang="pt-BR" i="1" dirty="0" smtClean="0"/>
          </a:p>
          <a:p>
            <a:pPr>
              <a:lnSpc>
                <a:spcPct val="100000"/>
              </a:lnSpc>
            </a:pPr>
            <a:endParaRPr lang="pt-BR" i="1" dirty="0" smtClean="0"/>
          </a:p>
          <a:p>
            <a:pPr>
              <a:lnSpc>
                <a:spcPct val="100000"/>
              </a:lnSpc>
            </a:pPr>
            <a:endParaRPr lang="pt-BR" i="1" dirty="0" smtClean="0"/>
          </a:p>
          <a:p>
            <a:pPr>
              <a:lnSpc>
                <a:spcPct val="100000"/>
              </a:lnSpc>
              <a:buNone/>
            </a:pPr>
            <a:endParaRPr lang="pt-BR" i="1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Uma característica importante de um sinal é seu espectro de frequências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/>
              <a:t>							→ Série de Fourier 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/>
              <a:t>							→ Transformada de Fourier</a:t>
            </a:r>
          </a:p>
        </p:txBody>
      </p:sp>
      <p:pic>
        <p:nvPicPr>
          <p:cNvPr id="4" name="Picture 3" descr="c:\ch01-conv\sedr42021_010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3627" y="2516848"/>
            <a:ext cx="3201619" cy="181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407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5122654"/>
              </p:ext>
            </p:extLst>
          </p:nvPr>
        </p:nvGraphicFramePr>
        <p:xfrm>
          <a:off x="929994" y="3208417"/>
          <a:ext cx="2933640" cy="431640"/>
        </p:xfrm>
        <a:graphic>
          <a:graphicData uri="http://schemas.openxmlformats.org/presentationml/2006/ole">
            <p:oleObj spid="_x0000_s840732" name="Equation" r:id="rId5" imgW="2933700" imgH="431800" progId="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638818" y="4509120"/>
            <a:ext cx="1511235" cy="26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Sedra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5ª 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Espectro de Frequências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Série de Fourier: permite expressar uma função periódica no tempo</a:t>
            </a:r>
          </a:p>
        </p:txBody>
      </p:sp>
      <p:pic>
        <p:nvPicPr>
          <p:cNvPr id="7" name="Picture 3" descr="sedr42021_01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2193" y="4090526"/>
            <a:ext cx="4839614" cy="23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9171408"/>
              </p:ext>
            </p:extLst>
          </p:nvPr>
        </p:nvGraphicFramePr>
        <p:xfrm>
          <a:off x="994410" y="2492896"/>
          <a:ext cx="7155180" cy="777240"/>
        </p:xfrm>
        <a:graphic>
          <a:graphicData uri="http://schemas.openxmlformats.org/presentationml/2006/ole">
            <p:oleObj spid="_x0000_s875549" name="Equation" r:id="rId5" imgW="3975100" imgH="431800" progId="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816382" y="6454116"/>
            <a:ext cx="1511235" cy="26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Sedra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5ª 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Espectro de Frequências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8309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As componentes senoidais na série constituem o espectro de frequências do sinal onda quadrada</a:t>
            </a:r>
          </a:p>
        </p:txBody>
      </p:sp>
      <p:pic>
        <p:nvPicPr>
          <p:cNvPr id="6" name="Picture 3" descr="c:\ch01-conv\sedr42021_010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3275" y="3702595"/>
            <a:ext cx="5197450" cy="25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501468"/>
              </p:ext>
            </p:extLst>
          </p:nvPr>
        </p:nvGraphicFramePr>
        <p:xfrm>
          <a:off x="994410" y="2492896"/>
          <a:ext cx="7155180" cy="777240"/>
        </p:xfrm>
        <a:graphic>
          <a:graphicData uri="http://schemas.openxmlformats.org/presentationml/2006/ole">
            <p:oleObj spid="_x0000_s874524" name="Equation" r:id="rId5" imgW="3975100" imgH="431800" progId="">
              <p:embed/>
            </p:oleObj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816382" y="6454116"/>
            <a:ext cx="1511235" cy="26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Sedra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5ª 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Espectro de Frequências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Transformada de Fourier: pode ser aplicada a uma função não-periódica no tempo, gerando uma função contínua da frequência</a:t>
            </a:r>
            <a:endParaRPr lang="pt-BR" dirty="0"/>
          </a:p>
        </p:txBody>
      </p:sp>
      <p:pic>
        <p:nvPicPr>
          <p:cNvPr id="5" name="Picture 3" descr="sedr42021_01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820642"/>
            <a:ext cx="4111142" cy="20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ch01-conv\sedr42021_010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9" y="2602405"/>
            <a:ext cx="3755136" cy="244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12"/>
          <p:cNvSpPr txBox="1"/>
          <p:nvPr/>
        </p:nvSpPr>
        <p:spPr>
          <a:xfrm>
            <a:off x="735455" y="5750735"/>
            <a:ext cx="3143272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Domínio do tempo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ixaDeTexto 13"/>
          <p:cNvSpPr txBox="1"/>
          <p:nvPr/>
        </p:nvSpPr>
        <p:spPr>
          <a:xfrm>
            <a:off x="5020811" y="5750735"/>
            <a:ext cx="3143272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Domínio da </a:t>
            </a:r>
            <a:r>
              <a:rPr lang="pt-BR" sz="2000" b="0" dirty="0" err="1" smtClean="0">
                <a:solidFill>
                  <a:schemeClr val="tx1"/>
                </a:solidFill>
                <a:latin typeface="+mn-lt"/>
              </a:rPr>
              <a:t>frequência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816382" y="6454116"/>
            <a:ext cx="1511235" cy="26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Sedra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5ª 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Sinais Analógicos e Digitais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928802"/>
            <a:ext cx="4357686" cy="30367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Sinal analógico</a:t>
            </a:r>
          </a:p>
          <a:p>
            <a:pPr lvl="1">
              <a:lnSpc>
                <a:spcPct val="100000"/>
              </a:lnSpc>
            </a:pPr>
            <a:r>
              <a:rPr lang="pt-BR" sz="2400" dirty="0" smtClean="0"/>
              <a:t>Análogo ao físico</a:t>
            </a:r>
          </a:p>
          <a:p>
            <a:pPr lvl="1">
              <a:lnSpc>
                <a:spcPct val="100000"/>
              </a:lnSpc>
            </a:pPr>
            <a:r>
              <a:rPr lang="pt-BR" sz="2400" dirty="0" smtClean="0"/>
              <a:t>Maioria dos sinais são </a:t>
            </a:r>
            <a:br>
              <a:rPr lang="pt-BR" sz="2400" dirty="0" smtClean="0"/>
            </a:br>
            <a:r>
              <a:rPr lang="pt-BR" sz="2400" dirty="0" smtClean="0"/>
              <a:t>analógicos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Sinal discreto no Tempo</a:t>
            </a:r>
            <a:endParaRPr lang="en-US" dirty="0"/>
          </a:p>
        </p:txBody>
      </p:sp>
      <p:pic>
        <p:nvPicPr>
          <p:cNvPr id="5" name="Picture 3" descr="c:\ch01-conv\sedr42021_0107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7188" y="857232"/>
            <a:ext cx="408463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ch01-conv\sedr42021_0107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3381" y="4005064"/>
            <a:ext cx="40322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4"/>
          <p:cNvSpPr txBox="1"/>
          <p:nvPr/>
        </p:nvSpPr>
        <p:spPr>
          <a:xfrm>
            <a:off x="4704961" y="314324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dirty="0" smtClean="0">
                <a:solidFill>
                  <a:schemeClr val="tx1"/>
                </a:solidFill>
                <a:latin typeface="+mn-lt"/>
              </a:rPr>
              <a:t>Amostragem de um sinal analógico contínuo no tempo</a:t>
            </a:r>
            <a:endParaRPr lang="pt-BR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aixaDeTexto 4"/>
          <p:cNvSpPr txBox="1"/>
          <p:nvPr/>
        </p:nvSpPr>
        <p:spPr>
          <a:xfrm>
            <a:off x="5142537" y="6084004"/>
            <a:ext cx="305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dirty="0" smtClean="0">
                <a:solidFill>
                  <a:schemeClr val="tx1"/>
                </a:solidFill>
                <a:latin typeface="+mn-lt"/>
              </a:rPr>
              <a:t>Sinal discreto no tempo</a:t>
            </a:r>
            <a:endParaRPr lang="pt-BR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51457" y="6593422"/>
            <a:ext cx="1511235" cy="26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Sedra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5ª 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Binário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O sistema binário resulta em sinais digitais e circuitos de processamento mais simples, necessita de apenas 2 níveis de tensão: alto e baixo</a:t>
            </a:r>
          </a:p>
        </p:txBody>
      </p:sp>
      <p:pic>
        <p:nvPicPr>
          <p:cNvPr id="7" name="Picture 1027" descr="c:\ch01-conv\sedr42021_010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9928" y="2636912"/>
            <a:ext cx="5724144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4"/>
          <p:cNvSpPr txBox="1"/>
          <p:nvPr/>
        </p:nvSpPr>
        <p:spPr>
          <a:xfrm>
            <a:off x="1946654" y="5719667"/>
            <a:ext cx="525069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Variação no tempo de um sinal digital binário 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57028" y="6563044"/>
            <a:ext cx="1511235" cy="26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Sedra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5ª 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Conversor Analógico/Digital (A/D)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55861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O conversor A/D aceita em sua entrada amostras de sinal analógico e fornece para cada amostra sua representação digital binária de N bits na sua saída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b</a:t>
            </a:r>
            <a:r>
              <a:rPr lang="pt-BR" baseline="-25000" dirty="0" smtClean="0"/>
              <a:t>0</a:t>
            </a:r>
            <a:r>
              <a:rPr lang="pt-BR" dirty="0" smtClean="0"/>
              <a:t>, b</a:t>
            </a:r>
            <a:r>
              <a:rPr lang="pt-BR" baseline="-25000" dirty="0" smtClean="0"/>
              <a:t>1</a:t>
            </a:r>
            <a:r>
              <a:rPr lang="pt-BR" dirty="0" smtClean="0"/>
              <a:t>, ..., b</a:t>
            </a:r>
            <a:r>
              <a:rPr lang="pt-BR" baseline="-25000" dirty="0" smtClean="0"/>
              <a:t>N-1</a:t>
            </a:r>
            <a:r>
              <a:rPr lang="pt-BR" dirty="0" smtClean="0"/>
              <a:t>: N bits (0 ou 1)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b</a:t>
            </a:r>
            <a:r>
              <a:rPr lang="pt-BR" baseline="-25000" dirty="0" smtClean="0"/>
              <a:t>0</a:t>
            </a:r>
            <a:r>
              <a:rPr lang="pt-BR" dirty="0" smtClean="0"/>
              <a:t>: bit menos significativo (LSB)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b</a:t>
            </a:r>
            <a:r>
              <a:rPr lang="pt-BR" baseline="-25000" dirty="0" smtClean="0"/>
              <a:t>N-1</a:t>
            </a:r>
            <a:r>
              <a:rPr lang="pt-BR" dirty="0" smtClean="0"/>
              <a:t>: bit mais significativo (MSB)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Maior N → menor erro de quantização: aumenta a resolução da conversão</a:t>
            </a:r>
          </a:p>
        </p:txBody>
      </p:sp>
      <p:pic>
        <p:nvPicPr>
          <p:cNvPr id="6" name="Picture 3075" descr="c:\ch01-conv\sedr42021_010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200" y="2650620"/>
            <a:ext cx="4178808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3463415"/>
              </p:ext>
            </p:extLst>
          </p:nvPr>
        </p:nvGraphicFramePr>
        <p:xfrm>
          <a:off x="5109208" y="3077949"/>
          <a:ext cx="3800250" cy="352350"/>
        </p:xfrm>
        <a:graphic>
          <a:graphicData uri="http://schemas.openxmlformats.org/presentationml/2006/ole">
            <p:oleObj spid="_x0000_s876573" name="Equation" r:id="rId5" imgW="5067300" imgH="469900" progId="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632765" y="6594145"/>
            <a:ext cx="1511235" cy="26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Sedra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5ª 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SzPct val="100000"/>
            </a:pPr>
            <a:r>
              <a:rPr lang="pt-BR" dirty="0" smtClean="0"/>
              <a:t>Considere uma palavra de quatro dígitos, D=b</a:t>
            </a:r>
            <a:r>
              <a:rPr lang="pt-BR" baseline="-25000" dirty="0" smtClean="0"/>
              <a:t>3</a:t>
            </a:r>
            <a:r>
              <a:rPr lang="pt-BR" dirty="0" smtClean="0"/>
              <a:t>b</a:t>
            </a:r>
            <a:r>
              <a:rPr lang="pt-BR" baseline="-25000" dirty="0" smtClean="0"/>
              <a:t>2</a:t>
            </a:r>
            <a:r>
              <a:rPr lang="pt-BR" dirty="0" smtClean="0"/>
              <a:t>b</a:t>
            </a:r>
            <a:r>
              <a:rPr lang="pt-BR" baseline="-25000" dirty="0" smtClean="0"/>
              <a:t>1</a:t>
            </a:r>
            <a:r>
              <a:rPr lang="pt-BR" dirty="0" smtClean="0"/>
              <a:t>b</a:t>
            </a:r>
            <a:r>
              <a:rPr lang="pt-BR" baseline="-25000" dirty="0" smtClean="0"/>
              <a:t>0</a:t>
            </a:r>
            <a:r>
              <a:rPr lang="pt-BR" dirty="0" smtClean="0"/>
              <a:t> usada para representar um sinal analógico que varia entre 0V e +15V.</a:t>
            </a:r>
          </a:p>
          <a:p>
            <a:pPr marL="457200" indent="-457200">
              <a:lnSpc>
                <a:spcPct val="100000"/>
              </a:lnSpc>
              <a:buSzPct val="100000"/>
              <a:buNone/>
            </a:pPr>
            <a:r>
              <a:rPr lang="pt-BR" dirty="0" smtClean="0"/>
              <a:t>	a) Determine D correspondente a </a:t>
            </a:r>
            <a:r>
              <a:rPr lang="pt-BR" i="1" dirty="0" smtClean="0"/>
              <a:t>v</a:t>
            </a:r>
            <a:r>
              <a:rPr lang="pt-BR" i="1" baseline="-25000" dirty="0" smtClean="0"/>
              <a:t>a</a:t>
            </a:r>
            <a:r>
              <a:rPr lang="pt-BR" dirty="0" smtClean="0"/>
              <a:t> = 0 V, 1 V, 2 V e 15 V.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lnSpc>
                <a:spcPct val="100000"/>
              </a:lnSpc>
              <a:buSzPct val="100000"/>
              <a:buNone/>
            </a:pPr>
            <a:r>
              <a:rPr lang="pt-BR" dirty="0" smtClean="0"/>
              <a:t>	b) Que variação em </a:t>
            </a:r>
            <a:r>
              <a:rPr lang="pt-BR" i="1" dirty="0" smtClean="0"/>
              <a:t>v</a:t>
            </a:r>
            <a:r>
              <a:rPr lang="pt-BR" i="1" baseline="-25000" dirty="0" smtClean="0"/>
              <a:t>a</a:t>
            </a:r>
            <a:r>
              <a:rPr lang="pt-BR" dirty="0" smtClean="0"/>
              <a:t> corresponde a uma variação de 0 para 1 em: (i) b</a:t>
            </a:r>
            <a:r>
              <a:rPr lang="pt-BR" baseline="-25000" dirty="0" smtClean="0"/>
              <a:t>0</a:t>
            </a:r>
            <a:r>
              <a:rPr lang="pt-BR" dirty="0" smtClean="0"/>
              <a:t>, (ii) b</a:t>
            </a:r>
            <a:r>
              <a:rPr lang="pt-BR" baseline="-25000" dirty="0" smtClean="0"/>
              <a:t>1</a:t>
            </a:r>
            <a:r>
              <a:rPr lang="pt-BR" dirty="0" smtClean="0"/>
              <a:t>, (iii) b</a:t>
            </a:r>
            <a:r>
              <a:rPr lang="pt-BR" baseline="-25000" dirty="0" smtClean="0"/>
              <a:t>2</a:t>
            </a:r>
            <a:r>
              <a:rPr lang="pt-BR" dirty="0" smtClean="0"/>
              <a:t> e (iv) b</a:t>
            </a:r>
            <a:r>
              <a:rPr lang="pt-BR" baseline="-25000" dirty="0" smtClean="0"/>
              <a:t>3</a:t>
            </a:r>
            <a:r>
              <a:rPr lang="pt-BR" dirty="0" smtClean="0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000108"/>
            <a:ext cx="9144000" cy="425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2"/>
                </a:solidFill>
              </a:rPr>
              <a:t>http://www.electronics-lab.com/downloads/circutedesignsimulation/?</a:t>
            </a:r>
            <a:r>
              <a:rPr lang="pt-BR" sz="1400" dirty="0" err="1" smtClean="0">
                <a:solidFill>
                  <a:schemeClr val="tx2"/>
                </a:solidFill>
              </a:rPr>
              <a:t>page</a:t>
            </a:r>
            <a:r>
              <a:rPr lang="pt-BR" sz="1400" dirty="0" smtClean="0">
                <a:solidFill>
                  <a:schemeClr val="tx2"/>
                </a:solidFill>
              </a:rPr>
              <a:t>=5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PSPICE 9.1 Student Version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Author : Cadence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Website : http://www.cadencepcb.com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Licence</a:t>
            </a:r>
            <a:r>
              <a:rPr lang="en-US" dirty="0" smtClean="0">
                <a:solidFill>
                  <a:schemeClr val="tx2"/>
                </a:solidFill>
              </a:rPr>
              <a:t> Type : Freeware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Size : 27.3 MB</a:t>
            </a:r>
            <a:endParaRPr lang="pt-BR" dirty="0" smtClean="0">
              <a:solidFill>
                <a:schemeClr val="tx2"/>
              </a:solidFill>
            </a:endParaRPr>
          </a:p>
          <a:p>
            <a:endParaRPr lang="pt-BR" dirty="0" smtClean="0">
              <a:solidFill>
                <a:schemeClr val="tx2"/>
              </a:solidFill>
            </a:endParaRPr>
          </a:p>
          <a:p>
            <a:endParaRPr lang="pt-B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22467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Ganhos expressos em decibel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i="1" dirty="0" smtClean="0"/>
              <a:t>A</a:t>
            </a:r>
            <a:r>
              <a:rPr lang="pt-BR" i="1" baseline="-25000" dirty="0" smtClean="0"/>
              <a:t>v</a:t>
            </a:r>
            <a:r>
              <a:rPr lang="pt-BR" dirty="0" smtClean="0"/>
              <a:t>, </a:t>
            </a:r>
            <a:r>
              <a:rPr lang="pt-BR" i="1" dirty="0" smtClean="0"/>
              <a:t>A</a:t>
            </a:r>
            <a:r>
              <a:rPr lang="pt-BR" i="1" baseline="-25000" dirty="0" smtClean="0"/>
              <a:t>i</a:t>
            </a:r>
            <a:r>
              <a:rPr lang="pt-BR" dirty="0" smtClean="0"/>
              <a:t>, </a:t>
            </a:r>
            <a:r>
              <a:rPr lang="pt-BR" i="1" dirty="0" smtClean="0"/>
              <a:t>A</a:t>
            </a:r>
            <a:r>
              <a:rPr lang="pt-BR" i="1" baseline="-25000" dirty="0" smtClean="0"/>
              <a:t>p</a:t>
            </a:r>
            <a:r>
              <a:rPr lang="pt-BR" dirty="0" smtClean="0"/>
              <a:t>: adimensionais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Para enfatizar V/V, A/A, W/W</a:t>
            </a:r>
          </a:p>
        </p:txBody>
      </p:sp>
      <p:graphicFrame>
        <p:nvGraphicFramePr>
          <p:cNvPr id="882692" name="Object 2"/>
          <p:cNvGraphicFramePr>
            <a:graphicFrameLocks noChangeAspect="1"/>
          </p:cNvGraphicFramePr>
          <p:nvPr/>
        </p:nvGraphicFramePr>
        <p:xfrm>
          <a:off x="4291010" y="3750471"/>
          <a:ext cx="2162175" cy="428625"/>
        </p:xfrm>
        <a:graphic>
          <a:graphicData uri="http://schemas.openxmlformats.org/presentationml/2006/ole">
            <p:oleObj spid="_x0000_s877578" name="Equation" r:id="rId4" imgW="2184400" imgH="431800" progId="">
              <p:embed/>
            </p:oleObj>
          </a:graphicData>
        </a:graphic>
      </p:graphicFrame>
      <p:graphicFrame>
        <p:nvGraphicFramePr>
          <p:cNvPr id="882693" name="Object 2"/>
          <p:cNvGraphicFramePr>
            <a:graphicFrameLocks noChangeAspect="1"/>
          </p:cNvGraphicFramePr>
          <p:nvPr/>
        </p:nvGraphicFramePr>
        <p:xfrm>
          <a:off x="4214810" y="5072074"/>
          <a:ext cx="2314575" cy="820737"/>
        </p:xfrm>
        <a:graphic>
          <a:graphicData uri="http://schemas.openxmlformats.org/presentationml/2006/ole">
            <p:oleObj spid="_x0000_s877579" name="Equation" r:id="rId5" imgW="2336800" imgH="825500" progId="">
              <p:embed/>
            </p:oleObj>
          </a:graphicData>
        </a:graphic>
      </p:graphicFrame>
      <p:graphicFrame>
        <p:nvGraphicFramePr>
          <p:cNvPr id="882694" name="Object 2"/>
          <p:cNvGraphicFramePr>
            <a:graphicFrameLocks noChangeAspect="1"/>
          </p:cNvGraphicFramePr>
          <p:nvPr/>
        </p:nvGraphicFramePr>
        <p:xfrm>
          <a:off x="582586" y="5214950"/>
          <a:ext cx="1974850" cy="466725"/>
        </p:xfrm>
        <a:graphic>
          <a:graphicData uri="http://schemas.openxmlformats.org/presentationml/2006/ole">
            <p:oleObj spid="_x0000_s877580" name="Equation" r:id="rId6" imgW="1993900" imgH="469900" progId="">
              <p:embed/>
            </p:oleObj>
          </a:graphicData>
        </a:graphic>
      </p:graphicFrame>
      <p:graphicFrame>
        <p:nvGraphicFramePr>
          <p:cNvPr id="882695" name="Object 2"/>
          <p:cNvGraphicFramePr>
            <a:graphicFrameLocks noChangeAspect="1"/>
          </p:cNvGraphicFramePr>
          <p:nvPr/>
        </p:nvGraphicFramePr>
        <p:xfrm>
          <a:off x="582586" y="3750471"/>
          <a:ext cx="2238375" cy="428625"/>
        </p:xfrm>
        <a:graphic>
          <a:graphicData uri="http://schemas.openxmlformats.org/presentationml/2006/ole">
            <p:oleObj spid="_x0000_s877581" name="Equation" r:id="rId7" imgW="2260600" imgH="4318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42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Amplificadores</a:t>
            </a:r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8309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Se a potência entregue à carga é maior que a obtida da fonte do sinal, de onde vem essa potência adicional?</a:t>
            </a:r>
          </a:p>
        </p:txBody>
      </p:sp>
    </p:spTree>
    <p:extLst>
      <p:ext uri="{BB962C8B-B14F-4D97-AF65-F5344CB8AC3E}">
        <p14:creationId xmlns:p14="http://schemas.microsoft.com/office/powerpoint/2010/main" xmlns="" val="90088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Amplificadores</a:t>
            </a:r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277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Se a potência entregue à carga é maior que a obtida da fonte do sinal, de onde vem essa potência adicional?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Fonte de alimentação CC</a:t>
            </a:r>
          </a:p>
        </p:txBody>
      </p:sp>
      <p:pic>
        <p:nvPicPr>
          <p:cNvPr id="264195" name="Picture 3" descr="c:\ch01-conv\sedr42021_0112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424" y="2424118"/>
            <a:ext cx="4031285" cy="341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4196" name="Picture 4" descr="c:\ch01-conv\sedr42021_0112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0662" y="2522569"/>
            <a:ext cx="3191866" cy="322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4"/>
          <p:cNvSpPr txBox="1"/>
          <p:nvPr/>
        </p:nvSpPr>
        <p:spPr>
          <a:xfrm>
            <a:off x="285720" y="6000768"/>
            <a:ext cx="5250693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Amplificador com 2 fontes de alimentação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4"/>
          <p:cNvSpPr txBox="1"/>
          <p:nvPr/>
        </p:nvSpPr>
        <p:spPr>
          <a:xfrm>
            <a:off x="5547835" y="6000768"/>
            <a:ext cx="2857520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Modelo simplificado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607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Amplificadores</a:t>
            </a:r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277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Se a potência entregue à carga é maior que a obtida da fonte do sinal, de onde vem essa potência adicional?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Fonte de alimentação CC</a:t>
            </a:r>
          </a:p>
        </p:txBody>
      </p:sp>
      <p:pic>
        <p:nvPicPr>
          <p:cNvPr id="264195" name="Picture 3" descr="c:\ch01-conv\sedr42021_0112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424" y="2424118"/>
            <a:ext cx="4031285" cy="341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4196" name="Picture 4" descr="c:\ch01-conv\sedr42021_0112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0662" y="2522569"/>
            <a:ext cx="3191866" cy="322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4"/>
          <p:cNvSpPr txBox="1"/>
          <p:nvPr/>
        </p:nvSpPr>
        <p:spPr>
          <a:xfrm>
            <a:off x="285720" y="6000768"/>
            <a:ext cx="5250693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Amplificador com 2 fontes de alimentação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4"/>
          <p:cNvSpPr txBox="1"/>
          <p:nvPr/>
        </p:nvSpPr>
        <p:spPr>
          <a:xfrm>
            <a:off x="5547835" y="6000768"/>
            <a:ext cx="2857520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Modelo simplificado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563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Eficiência do amplificador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714752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Eficiência</a:t>
            </a:r>
          </a:p>
        </p:txBody>
      </p:sp>
      <p:graphicFrame>
        <p:nvGraphicFramePr>
          <p:cNvPr id="882692" name="Object 2"/>
          <p:cNvGraphicFramePr>
            <a:graphicFrameLocks noChangeAspect="1"/>
          </p:cNvGraphicFramePr>
          <p:nvPr/>
        </p:nvGraphicFramePr>
        <p:xfrm>
          <a:off x="928662" y="4508514"/>
          <a:ext cx="1798637" cy="920750"/>
        </p:xfrm>
        <a:graphic>
          <a:graphicData uri="http://schemas.openxmlformats.org/presentationml/2006/ole">
            <p:oleObj spid="_x0000_s878600" name="Equation" r:id="rId4" imgW="1816100" imgH="927100" progId="">
              <p:embed/>
            </p:oleObj>
          </a:graphicData>
        </a:graphic>
      </p:graphicFrame>
      <p:graphicFrame>
        <p:nvGraphicFramePr>
          <p:cNvPr id="882693" name="Object 2"/>
          <p:cNvGraphicFramePr>
            <a:graphicFrameLocks noChangeAspect="1"/>
          </p:cNvGraphicFramePr>
          <p:nvPr/>
        </p:nvGraphicFramePr>
        <p:xfrm>
          <a:off x="500034" y="1571612"/>
          <a:ext cx="2138362" cy="428625"/>
        </p:xfrm>
        <a:graphic>
          <a:graphicData uri="http://schemas.openxmlformats.org/presentationml/2006/ole">
            <p:oleObj spid="_x0000_s878601" name="Equation" r:id="rId5" imgW="2159000" imgH="431800" progId="">
              <p:embed/>
            </p:oleObj>
          </a:graphicData>
        </a:graphic>
      </p:graphicFrame>
      <p:pic>
        <p:nvPicPr>
          <p:cNvPr id="6" name="Picture 4" descr="c:\ch01-conv\sedr42021_0112b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4844" y="3277879"/>
            <a:ext cx="3191866" cy="322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84740" name="Object 5"/>
          <p:cNvGraphicFramePr>
            <a:graphicFrameLocks noChangeAspect="1"/>
          </p:cNvGraphicFramePr>
          <p:nvPr/>
        </p:nvGraphicFramePr>
        <p:xfrm>
          <a:off x="500034" y="2357430"/>
          <a:ext cx="2352675" cy="428625"/>
        </p:xfrm>
        <a:graphic>
          <a:graphicData uri="http://schemas.openxmlformats.org/presentationml/2006/ole">
            <p:oleObj spid="_x0000_s878602" name="Equation" r:id="rId7" imgW="2374900" imgH="431800" progId="">
              <p:embed/>
            </p:oleObj>
          </a:graphicData>
        </a:graphic>
      </p:graphicFrame>
      <p:sp>
        <p:nvSpPr>
          <p:cNvPr id="8" name="CaixaDeTexto 4"/>
          <p:cNvSpPr txBox="1"/>
          <p:nvPr/>
        </p:nvSpPr>
        <p:spPr>
          <a:xfrm>
            <a:off x="3571868" y="1428736"/>
            <a:ext cx="5250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cc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= potência CC entregue ao amplificador</a:t>
            </a:r>
            <a:endParaRPr lang="pt-BR" sz="2000" b="0" i="1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= potência da fonte de sinal</a:t>
            </a:r>
          </a:p>
          <a:p>
            <a:pPr algn="l">
              <a:lnSpc>
                <a:spcPct val="100000"/>
              </a:lnSpc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L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= potência entregue à carga</a:t>
            </a:r>
          </a:p>
          <a:p>
            <a:pPr algn="l">
              <a:lnSpc>
                <a:spcPct val="100000"/>
              </a:lnSpc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= potência dissipada no amplificador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8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52783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Considere um amplificador operando a partir de fontes de alimentação de ±10 V. Uma tensão senoidal de 1V de pico est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á  a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coplada na entrada e uma tensão senoidal de 9V de pico é fornecida na saída, a uma carga de 1 KΩ. O amplificador drena uma corrente de 9,5 mA de cada uma das fontes de alimentação. A corrente de entrada do amplificador é senoidal, tendo 0,1 mA de pico. Calcule: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</a:rPr>
              <a:t>Ganho de tensão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</a:rPr>
              <a:t>Ganho de corrente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</a:rPr>
              <a:t>Ganho de potência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</a:rPr>
              <a:t>Potência drenada da fonte CC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</a:rPr>
              <a:t>Potência dissipada no amplificador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</a:rPr>
              <a:t>Eficiência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1045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/>
          <a:p>
            <a:r>
              <a:rPr lang="pt-BR" dirty="0" smtClean="0"/>
              <a:t>Saturação do Amplificador</a:t>
            </a:r>
            <a:endParaRPr lang="en-US" dirty="0"/>
          </a:p>
        </p:txBody>
      </p:sp>
      <p:sp>
        <p:nvSpPr>
          <p:cNvPr id="8" name="CaixaDeTexto 4"/>
          <p:cNvSpPr txBox="1"/>
          <p:nvPr/>
        </p:nvSpPr>
        <p:spPr>
          <a:xfrm>
            <a:off x="3988214" y="5935824"/>
            <a:ext cx="4893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Característica de transferência linear com saturação na saída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3" descr="c:\ch01-conv\sedr42021_011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7058" y="714356"/>
            <a:ext cx="4915814" cy="509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ch01-conv\sedr42021_0112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018" y="1648568"/>
            <a:ext cx="3191866" cy="322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4"/>
          <p:cNvSpPr txBox="1"/>
          <p:nvPr/>
        </p:nvSpPr>
        <p:spPr>
          <a:xfrm>
            <a:off x="214283" y="5221444"/>
            <a:ext cx="36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L+, L- ≈ 1 V a 2V menor que V+ e V-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9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/>
          <a:p>
            <a:r>
              <a:rPr lang="en-US" dirty="0" err="1" smtClean="0"/>
              <a:t>Transferência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-Linear e </a:t>
            </a:r>
            <a:r>
              <a:rPr lang="en-US" dirty="0" err="1" smtClean="0"/>
              <a:t>Polarização</a:t>
            </a:r>
            <a:endParaRPr lang="en-US" dirty="0"/>
          </a:p>
        </p:txBody>
      </p:sp>
      <p:sp>
        <p:nvSpPr>
          <p:cNvPr id="8" name="CaixaDeTexto 4"/>
          <p:cNvSpPr txBox="1"/>
          <p:nvPr/>
        </p:nvSpPr>
        <p:spPr>
          <a:xfrm>
            <a:off x="4036215" y="5677461"/>
            <a:ext cx="4893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Característica de transferência não-linear</a:t>
            </a:r>
          </a:p>
        </p:txBody>
      </p:sp>
      <p:pic>
        <p:nvPicPr>
          <p:cNvPr id="12" name="Picture 3" descr="c:\ch01-conv\sedr42021_0114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2360" y="785794"/>
            <a:ext cx="4621213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c:\ch01-conv\sedr42021_0114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061" y="857232"/>
            <a:ext cx="26765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87810" name="Object 5"/>
          <p:cNvGraphicFramePr>
            <a:graphicFrameLocks noChangeAspect="1"/>
          </p:cNvGraphicFramePr>
          <p:nvPr/>
        </p:nvGraphicFramePr>
        <p:xfrm>
          <a:off x="615936" y="3143248"/>
          <a:ext cx="2390775" cy="958850"/>
        </p:xfrm>
        <a:graphic>
          <a:graphicData uri="http://schemas.openxmlformats.org/presentationml/2006/ole">
            <p:oleObj spid="_x0000_s879622" name="Equation" r:id="rId6" imgW="2413000" imgH="965200" progId="">
              <p:embed/>
            </p:oleObj>
          </a:graphicData>
        </a:graphic>
      </p:graphicFrame>
      <p:graphicFrame>
        <p:nvGraphicFramePr>
          <p:cNvPr id="887811" name="Object 4"/>
          <p:cNvGraphicFramePr>
            <a:graphicFrameLocks noChangeAspect="1"/>
          </p:cNvGraphicFramePr>
          <p:nvPr/>
        </p:nvGraphicFramePr>
        <p:xfrm>
          <a:off x="835025" y="4286256"/>
          <a:ext cx="1951038" cy="1638300"/>
        </p:xfrm>
        <a:graphic>
          <a:graphicData uri="http://schemas.openxmlformats.org/presentationml/2006/ole">
            <p:oleObj spid="_x0000_s879623" name="Equation" r:id="rId7" imgW="1968500" imgH="1651000" progId="">
              <p:embed/>
            </p:oleObj>
          </a:graphicData>
        </a:graphic>
      </p:graphicFrame>
      <p:sp>
        <p:nvSpPr>
          <p:cNvPr id="14" name="CaixaDeTexto 4"/>
          <p:cNvSpPr txBox="1"/>
          <p:nvPr/>
        </p:nvSpPr>
        <p:spPr>
          <a:xfrm>
            <a:off x="928662" y="6286520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Operação linear com polarização no ponto Q e pequeno sinais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0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/>
          <a:p>
            <a:r>
              <a:rPr lang="pt-BR" dirty="0" smtClean="0"/>
              <a:t>Convenção de Notação</a:t>
            </a:r>
            <a:endParaRPr lang="en-US" dirty="0"/>
          </a:p>
        </p:txBody>
      </p:sp>
      <p:pic>
        <p:nvPicPr>
          <p:cNvPr id="7" name="Picture 3" descr="c:\ch01-conv\sedr42021_01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007" y="928670"/>
            <a:ext cx="472598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42976" y="4303094"/>
          <a:ext cx="68580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591"/>
                <a:gridCol w="3160836"/>
                <a:gridCol w="28956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pt-BR" sz="1800" b="0" i="1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Valor CC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I e C maiúsculos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pt-BR" sz="1800" b="0" i="1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Valor de pico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I maiúsculo, c minúsculo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pt-BR" sz="1800" b="0" i="1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pt-BR" sz="1800" b="0" i="1" dirty="0" smtClean="0">
                          <a:solidFill>
                            <a:schemeClr val="tx1"/>
                          </a:solidFill>
                        </a:rPr>
                        <a:t>(t)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Valor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incremental (CA puro)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i e c minúsculos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pt-BR" sz="1800" b="0" i="1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pt-BR" sz="1800" b="0" i="1" dirty="0" smtClean="0">
                          <a:solidFill>
                            <a:schemeClr val="tx1"/>
                          </a:solidFill>
                        </a:rPr>
                        <a:t>(t)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Valor instantâneo total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i minúsculo, C maiúsculo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23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Amplificadores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7235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1, 20 ou mais transistores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Necessidade de carcterizar/modelar o comportamento a partir de seus terminais</a:t>
            </a:r>
          </a:p>
        </p:txBody>
      </p:sp>
      <p:sp>
        <p:nvSpPr>
          <p:cNvPr id="14" name="CaixaDeTexto 7"/>
          <p:cNvSpPr txBox="1"/>
          <p:nvPr/>
        </p:nvSpPr>
        <p:spPr>
          <a:xfrm>
            <a:off x="2650325" y="5078527"/>
            <a:ext cx="3843350" cy="3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0" dirty="0" smtClean="0">
                <a:solidFill>
                  <a:schemeClr val="tx1"/>
                </a:solidFill>
                <a:latin typeface="+mn-lt"/>
              </a:rPr>
              <a:t>Modelos de amplificadores</a:t>
            </a:r>
            <a:endParaRPr lang="pt-BR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250529" y="3000372"/>
            <a:ext cx="642942" cy="164307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buNone/>
              <a:tabLst/>
            </a:pPr>
            <a:endParaRPr kumimoji="0" lang="pt-BR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ankGothic Md BT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1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3786214" cy="28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5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86058"/>
            <a:ext cx="7072327" cy="382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 de Tensão</a:t>
            </a:r>
            <a:endParaRPr lang="en-US" dirty="0"/>
          </a:p>
        </p:txBody>
      </p:sp>
      <p:pic>
        <p:nvPicPr>
          <p:cNvPr id="10" name="Picture 3" descr="c:\ch01-conv\sedr42021_0117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0856" y="928670"/>
            <a:ext cx="306228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44801" name="Object 4"/>
          <p:cNvGraphicFramePr>
            <a:graphicFrameLocks noChangeAspect="1"/>
          </p:cNvGraphicFramePr>
          <p:nvPr/>
        </p:nvGraphicFramePr>
        <p:xfrm>
          <a:off x="3911600" y="3929066"/>
          <a:ext cx="1320800" cy="428625"/>
        </p:xfrm>
        <a:graphic>
          <a:graphicData uri="http://schemas.openxmlformats.org/presentationml/2006/ole">
            <p:oleObj spid="_x0000_s880644" name="Equation" r:id="rId5" imgW="1333500" imgH="431800" progId="">
              <p:embed/>
            </p:oleObj>
          </a:graphicData>
        </a:graphic>
      </p:graphicFrame>
      <p:sp>
        <p:nvSpPr>
          <p:cNvPr id="13" name="CaixaDeTexto 4"/>
          <p:cNvSpPr txBox="1"/>
          <p:nvPr/>
        </p:nvSpPr>
        <p:spPr>
          <a:xfrm>
            <a:off x="2607454" y="4863124"/>
            <a:ext cx="3929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0" i="1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pt-BR" sz="2400" b="0" i="1" baseline="-25000" dirty="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pt-BR" sz="2400" b="0" dirty="0" smtClean="0">
                <a:solidFill>
                  <a:schemeClr val="tx1"/>
                </a:solidFill>
                <a:latin typeface="+mn-lt"/>
              </a:rPr>
              <a:t> = impedância de entrada</a:t>
            </a:r>
          </a:p>
          <a:p>
            <a:pPr algn="l">
              <a:lnSpc>
                <a:spcPct val="100000"/>
              </a:lnSpc>
            </a:pPr>
            <a:endParaRPr lang="pt-BR" sz="2400" b="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r>
              <a:rPr lang="pt-BR" sz="2400" b="0" i="1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pt-BR" sz="2400" b="0" i="1" baseline="-25000" dirty="0" smtClean="0">
                <a:solidFill>
                  <a:schemeClr val="tx1"/>
                </a:solidFill>
                <a:latin typeface="+mn-lt"/>
              </a:rPr>
              <a:t>o</a:t>
            </a:r>
            <a:r>
              <a:rPr lang="pt-BR" sz="2400" b="0" dirty="0" smtClean="0">
                <a:solidFill>
                  <a:schemeClr val="tx1"/>
                </a:solidFill>
                <a:latin typeface="+mn-lt"/>
              </a:rPr>
              <a:t> = impedância de saída</a:t>
            </a:r>
            <a:endParaRPr lang="pt-BR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aixaDeTexto 4"/>
          <p:cNvSpPr txBox="1"/>
          <p:nvPr/>
        </p:nvSpPr>
        <p:spPr>
          <a:xfrm>
            <a:off x="2143108" y="321468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0" dirty="0" smtClean="0">
                <a:solidFill>
                  <a:schemeClr val="tx1"/>
                </a:solidFill>
                <a:latin typeface="+mn-lt"/>
              </a:rPr>
              <a:t>Modelo  do amplificador de tensão</a:t>
            </a:r>
          </a:p>
        </p:txBody>
      </p:sp>
    </p:spTree>
    <p:extLst>
      <p:ext uri="{BB962C8B-B14F-4D97-AF65-F5344CB8AC3E}">
        <p14:creationId xmlns:p14="http://schemas.microsoft.com/office/powerpoint/2010/main" xmlns="" val="7534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 de Tensão</a:t>
            </a:r>
            <a:endParaRPr lang="en-US" dirty="0"/>
          </a:p>
        </p:txBody>
      </p:sp>
      <p:pic>
        <p:nvPicPr>
          <p:cNvPr id="11" name="Picture 4" descr="c:\ch01-conv\sedr42021_0117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2" y="1000108"/>
            <a:ext cx="45339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5500694" y="2008184"/>
          <a:ext cx="3019425" cy="920750"/>
        </p:xfrm>
        <a:graphic>
          <a:graphicData uri="http://schemas.openxmlformats.org/presentationml/2006/ole">
            <p:oleObj spid="_x0000_s881674" name="Equation" r:id="rId5" imgW="3048000" imgH="927100" progId="">
              <p:embed/>
            </p:oleObj>
          </a:graphicData>
        </a:graphic>
      </p:graphicFrame>
      <p:sp>
        <p:nvSpPr>
          <p:cNvPr id="17" name="CaixaDeTexto 4"/>
          <p:cNvSpPr txBox="1"/>
          <p:nvPr/>
        </p:nvSpPr>
        <p:spPr>
          <a:xfrm>
            <a:off x="928662" y="4956022"/>
            <a:ext cx="1714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200" b="0" dirty="0" smtClean="0">
                <a:solidFill>
                  <a:schemeClr val="tx1"/>
                </a:solidFill>
                <a:latin typeface="+mn-lt"/>
              </a:rPr>
              <a:t>Idealmente:</a:t>
            </a:r>
          </a:p>
        </p:txBody>
      </p:sp>
      <p:sp>
        <p:nvSpPr>
          <p:cNvPr id="18" name="CaixaDeTexto 4"/>
          <p:cNvSpPr txBox="1"/>
          <p:nvPr/>
        </p:nvSpPr>
        <p:spPr>
          <a:xfrm>
            <a:off x="5143504" y="1000108"/>
            <a:ext cx="4000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200" b="0" dirty="0" smtClean="0">
                <a:solidFill>
                  <a:schemeClr val="tx1"/>
                </a:solidFill>
                <a:latin typeface="+mn-lt"/>
              </a:rPr>
              <a:t>Amplificador de tensão  com carga e fonte de entrada</a:t>
            </a:r>
          </a:p>
        </p:txBody>
      </p:sp>
      <p:sp>
        <p:nvSpPr>
          <p:cNvPr id="19" name="CaixaDeTexto 4"/>
          <p:cNvSpPr txBox="1"/>
          <p:nvPr/>
        </p:nvSpPr>
        <p:spPr>
          <a:xfrm>
            <a:off x="928662" y="3140989"/>
            <a:ext cx="3312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200" b="0" dirty="0" smtClean="0">
                <a:solidFill>
                  <a:schemeClr val="tx1"/>
                </a:solidFill>
                <a:latin typeface="+mn-lt"/>
              </a:rPr>
              <a:t>Ganho de tensão global</a:t>
            </a:r>
          </a:p>
        </p:txBody>
      </p:sp>
      <p:graphicFrame>
        <p:nvGraphicFramePr>
          <p:cNvPr id="844803" name="Object 4"/>
          <p:cNvGraphicFramePr>
            <a:graphicFrameLocks noChangeAspect="1"/>
          </p:cNvGraphicFramePr>
          <p:nvPr/>
        </p:nvGraphicFramePr>
        <p:xfrm>
          <a:off x="1829594" y="3714752"/>
          <a:ext cx="5484812" cy="920750"/>
        </p:xfrm>
        <a:graphic>
          <a:graphicData uri="http://schemas.openxmlformats.org/presentationml/2006/ole">
            <p:oleObj spid="_x0000_s881675" name="Equation" r:id="rId6" imgW="5537200" imgH="927100" progId="">
              <p:embed/>
            </p:oleObj>
          </a:graphicData>
        </a:graphic>
      </p:graphicFrame>
      <p:graphicFrame>
        <p:nvGraphicFramePr>
          <p:cNvPr id="888837" name="Object 2"/>
          <p:cNvGraphicFramePr>
            <a:graphicFrameLocks noChangeAspect="1"/>
          </p:cNvGraphicFramePr>
          <p:nvPr/>
        </p:nvGraphicFramePr>
        <p:xfrm>
          <a:off x="1313637" y="5485624"/>
          <a:ext cx="944563" cy="958850"/>
        </p:xfrm>
        <a:graphic>
          <a:graphicData uri="http://schemas.openxmlformats.org/presentationml/2006/ole">
            <p:oleObj spid="_x0000_s881676" name="Equation" r:id="rId7" imgW="952500" imgH="965200" progId="">
              <p:embed/>
            </p:oleObj>
          </a:graphicData>
        </a:graphic>
      </p:graphicFrame>
      <p:graphicFrame>
        <p:nvGraphicFramePr>
          <p:cNvPr id="888838" name="Object 2"/>
          <p:cNvGraphicFramePr>
            <a:graphicFrameLocks noChangeAspect="1"/>
          </p:cNvGraphicFramePr>
          <p:nvPr/>
        </p:nvGraphicFramePr>
        <p:xfrm>
          <a:off x="5508625" y="5486400"/>
          <a:ext cx="1271588" cy="958850"/>
        </p:xfrm>
        <a:graphic>
          <a:graphicData uri="http://schemas.openxmlformats.org/presentationml/2006/ole">
            <p:oleObj spid="_x0000_s881677" name="Equation" r:id="rId8" imgW="1282700" imgH="965200" progId="">
              <p:embed/>
            </p:oleObj>
          </a:graphicData>
        </a:graphic>
      </p:graphicFrame>
      <p:sp>
        <p:nvSpPr>
          <p:cNvPr id="20" name="CaixaDeTexto 4"/>
          <p:cNvSpPr txBox="1"/>
          <p:nvPr/>
        </p:nvSpPr>
        <p:spPr>
          <a:xfrm>
            <a:off x="4714876" y="4956022"/>
            <a:ext cx="285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200" b="0" dirty="0" smtClean="0">
                <a:solidFill>
                  <a:schemeClr val="tx1"/>
                </a:solidFill>
                <a:latin typeface="+mn-lt"/>
              </a:rPr>
              <a:t>Na prática, projetista:</a:t>
            </a:r>
            <a:endParaRPr lang="pt-BR" sz="2200" b="0" i="1" baseline="-25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3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Modelos de Amplificadores</a:t>
            </a:r>
            <a:endParaRPr lang="en-US" dirty="0"/>
          </a:p>
        </p:txBody>
      </p:sp>
      <p:pic>
        <p:nvPicPr>
          <p:cNvPr id="13" name="Picture 4" descr="c:\ch01-conv\sedr42021_t01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029" y="1000108"/>
            <a:ext cx="33956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 descr="c:\ch01-conv\sedr42021_t01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3351" y="1000108"/>
            <a:ext cx="3395663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 descr="c:\ch01-conv\sedr42021_t010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029" y="3306762"/>
            <a:ext cx="33956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 descr="c:\ch01-conv\sedr42021_t010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3351" y="3286124"/>
            <a:ext cx="33956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4"/>
          <p:cNvSpPr txBox="1"/>
          <p:nvPr/>
        </p:nvSpPr>
        <p:spPr>
          <a:xfrm>
            <a:off x="678629" y="264318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Amplificador de tensão</a:t>
            </a:r>
          </a:p>
        </p:txBody>
      </p:sp>
      <p:sp>
        <p:nvSpPr>
          <p:cNvPr id="18" name="CaixaDeTexto 4"/>
          <p:cNvSpPr txBox="1"/>
          <p:nvPr/>
        </p:nvSpPr>
        <p:spPr>
          <a:xfrm>
            <a:off x="678629" y="4992713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Amplificador de transcondutância</a:t>
            </a:r>
          </a:p>
        </p:txBody>
      </p:sp>
      <p:sp>
        <p:nvSpPr>
          <p:cNvPr id="19" name="CaixaDeTexto 4"/>
          <p:cNvSpPr txBox="1"/>
          <p:nvPr/>
        </p:nvSpPr>
        <p:spPr>
          <a:xfrm>
            <a:off x="5160951" y="264318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Amplificador de corrente</a:t>
            </a:r>
          </a:p>
        </p:txBody>
      </p:sp>
      <p:sp>
        <p:nvSpPr>
          <p:cNvPr id="20" name="CaixaDeTexto 4"/>
          <p:cNvSpPr txBox="1"/>
          <p:nvPr/>
        </p:nvSpPr>
        <p:spPr>
          <a:xfrm>
            <a:off x="5160951" y="4992713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Amplificador de transresistência</a:t>
            </a:r>
          </a:p>
        </p:txBody>
      </p:sp>
      <p:sp>
        <p:nvSpPr>
          <p:cNvPr id="21" name="CaixaDeTexto 4"/>
          <p:cNvSpPr txBox="1"/>
          <p:nvPr/>
        </p:nvSpPr>
        <p:spPr>
          <a:xfrm>
            <a:off x="2821769" y="610072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Ver tabela 1.1 (Sedra)</a:t>
            </a:r>
          </a:p>
        </p:txBody>
      </p:sp>
    </p:spTree>
    <p:extLst>
      <p:ext uri="{BB962C8B-B14F-4D97-AF65-F5344CB8AC3E}">
        <p14:creationId xmlns:p14="http://schemas.microsoft.com/office/powerpoint/2010/main" xmlns="" val="2961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3234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000" dirty="0" smtClean="0"/>
              <a:t>Um amplificador é composto de três estágios em cascata. O amplificador é excitado por uma fonte de sinal com uma resistência de saída de 100 kΩ. A carga na saída do amplificador é de 100 Ω. Determine o ganho de tensão total (</a:t>
            </a:r>
            <a:r>
              <a:rPr lang="pt-BR" sz="2000" i="1" dirty="0" smtClean="0"/>
              <a:t>v</a:t>
            </a:r>
            <a:r>
              <a:rPr lang="pt-BR" sz="2000" i="1" baseline="-25000" dirty="0" smtClean="0"/>
              <a:t>L</a:t>
            </a:r>
            <a:r>
              <a:rPr lang="pt-BR" sz="2000" dirty="0" smtClean="0"/>
              <a:t>/</a:t>
            </a:r>
            <a:r>
              <a:rPr lang="pt-BR" sz="2000" i="1" dirty="0" smtClean="0"/>
              <a:t>v</a:t>
            </a:r>
            <a:r>
              <a:rPr lang="pt-BR" sz="2000" i="1" baseline="-25000" dirty="0" smtClean="0"/>
              <a:t>S</a:t>
            </a:r>
            <a:r>
              <a:rPr lang="pt-BR" sz="2000" dirty="0" smtClean="0"/>
              <a:t>), o ganho de corrente e o ganho de potência</a:t>
            </a:r>
            <a:endParaRPr lang="pt-BR" sz="2200" dirty="0" smtClean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205297" y="2643182"/>
            <a:ext cx="6733406" cy="2547491"/>
            <a:chOff x="113" y="1412"/>
            <a:chExt cx="3924" cy="1514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13" y="1412"/>
              <a:ext cx="1793" cy="1514"/>
              <a:chOff x="544" y="1208"/>
              <a:chExt cx="1793" cy="1514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544" y="1720"/>
                <a:ext cx="909" cy="780"/>
                <a:chOff x="544" y="1720"/>
                <a:chExt cx="909" cy="780"/>
              </a:xfrm>
            </p:grpSpPr>
            <p:pic>
              <p:nvPicPr>
                <p:cNvPr id="1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43462" r="76936" b="14597"/>
                <a:stretch>
                  <a:fillRect/>
                </a:stretch>
              </p:blipFill>
              <p:spPr bwMode="auto">
                <a:xfrm>
                  <a:off x="544" y="1865"/>
                  <a:ext cx="408" cy="6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9" descr="sedr42021_0119b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765" r="74394" b="77791"/>
                <a:stretch>
                  <a:fillRect/>
                </a:stretch>
              </p:blipFill>
              <p:spPr bwMode="auto">
                <a:xfrm>
                  <a:off x="930" y="1720"/>
                  <a:ext cx="523" cy="318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4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1811" r="26894"/>
              <a:stretch>
                <a:fillRect/>
              </a:stretch>
            </p:blipFill>
            <p:spPr bwMode="auto">
              <a:xfrm>
                <a:off x="1430" y="1208"/>
                <a:ext cx="907" cy="1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l="23064" r="28207"/>
            <a:stretch>
              <a:fillRect/>
            </a:stretch>
          </p:blipFill>
          <p:spPr bwMode="auto">
            <a:xfrm>
              <a:off x="1859" y="1412"/>
              <a:ext cx="862" cy="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 l="23064"/>
            <a:stretch>
              <a:fillRect/>
            </a:stretch>
          </p:blipFill>
          <p:spPr bwMode="auto">
            <a:xfrm>
              <a:off x="2676" y="1412"/>
              <a:ext cx="1361" cy="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43780" name="Object 4"/>
          <p:cNvGraphicFramePr>
            <a:graphicFrameLocks noChangeAspect="1"/>
          </p:cNvGraphicFramePr>
          <p:nvPr/>
        </p:nvGraphicFramePr>
        <p:xfrm>
          <a:off x="3195635" y="5273695"/>
          <a:ext cx="1019175" cy="1084263"/>
        </p:xfrm>
        <a:graphic>
          <a:graphicData uri="http://schemas.openxmlformats.org/presentationml/2006/ole">
            <p:oleObj spid="_x0000_s882696" name="Equation" r:id="rId6" imgW="1028254" imgH="1091726" progId="">
              <p:embed/>
            </p:oleObj>
          </a:graphicData>
        </a:graphic>
      </p:graphicFrame>
      <p:graphicFrame>
        <p:nvGraphicFramePr>
          <p:cNvPr id="843781" name="Object 5"/>
          <p:cNvGraphicFramePr>
            <a:graphicFrameLocks noChangeAspect="1"/>
          </p:cNvGraphicFramePr>
          <p:nvPr/>
        </p:nvGraphicFramePr>
        <p:xfrm>
          <a:off x="4589471" y="5273695"/>
          <a:ext cx="1196975" cy="1084263"/>
        </p:xfrm>
        <a:graphic>
          <a:graphicData uri="http://schemas.openxmlformats.org/presentationml/2006/ole">
            <p:oleObj spid="_x0000_s882697" name="Equation" r:id="rId7" imgW="1206500" imgH="1092200" progId="">
              <p:embed/>
            </p:oleObj>
          </a:graphicData>
        </a:graphic>
      </p:graphicFrame>
      <p:graphicFrame>
        <p:nvGraphicFramePr>
          <p:cNvPr id="843782" name="Object 6"/>
          <p:cNvGraphicFramePr>
            <a:graphicFrameLocks noChangeAspect="1"/>
          </p:cNvGraphicFramePr>
          <p:nvPr/>
        </p:nvGraphicFramePr>
        <p:xfrm>
          <a:off x="6072198" y="5273695"/>
          <a:ext cx="1069975" cy="1084263"/>
        </p:xfrm>
        <a:graphic>
          <a:graphicData uri="http://schemas.openxmlformats.org/presentationml/2006/ole">
            <p:oleObj spid="_x0000_s882698" name="Equation" r:id="rId8" imgW="1079032" imgH="109172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3948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en-US" i="1" dirty="0"/>
          </a:p>
        </p:txBody>
      </p:sp>
      <p:graphicFrame>
        <p:nvGraphicFramePr>
          <p:cNvPr id="843780" name="Object 4"/>
          <p:cNvGraphicFramePr>
            <a:graphicFrameLocks noChangeAspect="1"/>
          </p:cNvGraphicFramePr>
          <p:nvPr/>
        </p:nvGraphicFramePr>
        <p:xfrm>
          <a:off x="2357422" y="3786190"/>
          <a:ext cx="1019175" cy="1084263"/>
        </p:xfrm>
        <a:graphic>
          <a:graphicData uri="http://schemas.openxmlformats.org/presentationml/2006/ole">
            <p:oleObj spid="_x0000_s883720" name="Equation" r:id="rId4" imgW="1028254" imgH="1091726" progId="">
              <p:embed/>
            </p:oleObj>
          </a:graphicData>
        </a:graphic>
      </p:graphicFrame>
      <p:graphicFrame>
        <p:nvGraphicFramePr>
          <p:cNvPr id="843781" name="Object 5"/>
          <p:cNvGraphicFramePr>
            <a:graphicFrameLocks noChangeAspect="1"/>
          </p:cNvGraphicFramePr>
          <p:nvPr/>
        </p:nvGraphicFramePr>
        <p:xfrm>
          <a:off x="4000496" y="3786190"/>
          <a:ext cx="1196975" cy="1084263"/>
        </p:xfrm>
        <a:graphic>
          <a:graphicData uri="http://schemas.openxmlformats.org/presentationml/2006/ole">
            <p:oleObj spid="_x0000_s883721" name="Equation" r:id="rId5" imgW="1206500" imgH="1092200" progId="">
              <p:embed/>
            </p:oleObj>
          </a:graphicData>
        </a:graphic>
      </p:graphicFrame>
      <p:graphicFrame>
        <p:nvGraphicFramePr>
          <p:cNvPr id="843782" name="Object 6"/>
          <p:cNvGraphicFramePr>
            <a:graphicFrameLocks noChangeAspect="1"/>
          </p:cNvGraphicFramePr>
          <p:nvPr/>
        </p:nvGraphicFramePr>
        <p:xfrm>
          <a:off x="5645165" y="3786190"/>
          <a:ext cx="1069975" cy="1084263"/>
        </p:xfrm>
        <a:graphic>
          <a:graphicData uri="http://schemas.openxmlformats.org/presentationml/2006/ole">
            <p:oleObj spid="_x0000_s883722" name="Equation" r:id="rId6" imgW="1079032" imgH="1091726" progId="">
              <p:embed/>
            </p:oleObj>
          </a:graphicData>
        </a:graphic>
      </p:graphicFrame>
      <p:pic>
        <p:nvPicPr>
          <p:cNvPr id="17" name="Picture 3" descr="c:\ch01-conv\sedr42021_011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9375" y="1458913"/>
            <a:ext cx="64452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6585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Resposta em Frequência dos Amplificadores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277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Caracterização do desempenho de um amplificador em termos de sua resposta a entradas senoidais de diferentes freqüências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Descrita pela função de transferência </a:t>
            </a:r>
            <a:r>
              <a:rPr lang="pt-BR" i="1" dirty="0" smtClean="0"/>
              <a:t>T(</a:t>
            </a:r>
            <a:r>
              <a:rPr lang="el-GR" i="1" dirty="0" smtClean="0">
                <a:sym typeface="Symbol"/>
              </a:rPr>
              <a:t></a:t>
            </a:r>
            <a:r>
              <a:rPr lang="pt-BR" i="1" dirty="0" smtClean="0"/>
              <a:t>)</a:t>
            </a:r>
            <a:endParaRPr lang="pt-BR" i="1" dirty="0"/>
          </a:p>
        </p:txBody>
      </p:sp>
      <p:pic>
        <p:nvPicPr>
          <p:cNvPr id="8" name="Picture 3" descr="c:\ch01-conv\sedr42021_012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9350" y="2746382"/>
            <a:ext cx="43053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785786" y="4857760"/>
            <a:ext cx="8001056" cy="1179721"/>
            <a:chOff x="785786" y="4857760"/>
            <a:chExt cx="8001056" cy="1179721"/>
          </a:xfrm>
        </p:grpSpPr>
        <p:graphicFrame>
          <p:nvGraphicFramePr>
            <p:cNvPr id="841730" name="Object 4"/>
            <p:cNvGraphicFramePr>
              <a:graphicFrameLocks noChangeAspect="1"/>
            </p:cNvGraphicFramePr>
            <p:nvPr/>
          </p:nvGraphicFramePr>
          <p:xfrm>
            <a:off x="785786" y="4857760"/>
            <a:ext cx="1182687" cy="1058863"/>
          </p:xfrm>
          <a:graphic>
            <a:graphicData uri="http://schemas.openxmlformats.org/presentationml/2006/ole">
              <p:oleObj spid="_x0000_s884740" name="Equation" r:id="rId5" imgW="1193800" imgH="1066800" progId="">
                <p:embed/>
              </p:oleObj>
            </a:graphicData>
          </a:graphic>
        </p:graphicFrame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928794" y="4867930"/>
              <a:ext cx="6858048" cy="11695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square" lIns="54000" rIns="5400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: Amplitude do </a:t>
              </a:r>
              <a:r>
                <a:rPr lang="pt-BR" sz="2000" b="0" dirty="0">
                  <a:solidFill>
                    <a:schemeClr val="tx1"/>
                  </a:solidFill>
                  <a:latin typeface="+mn-lt"/>
                </a:rPr>
                <a:t>ganho </a:t>
              </a: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na </a:t>
              </a:r>
              <a:r>
                <a:rPr lang="pt-BR" sz="2000" b="0" dirty="0">
                  <a:solidFill>
                    <a:schemeClr val="tx1"/>
                  </a:solidFill>
                  <a:latin typeface="+mn-lt"/>
                </a:rPr>
                <a:t>freqüência de </a:t>
              </a: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teste </a:t>
              </a:r>
              <a:r>
                <a:rPr lang="el-GR" sz="2000" b="0" i="1" dirty="0" smtClean="0">
                  <a:solidFill>
                    <a:schemeClr val="tx1"/>
                  </a:solidFill>
                  <a:latin typeface="+mn-lt"/>
                  <a:sym typeface="Symbol"/>
                </a:rPr>
                <a:t></a:t>
              </a:r>
              <a:endParaRPr lang="pt-BR" sz="2000" b="0" i="1" dirty="0" smtClean="0">
                <a:solidFill>
                  <a:schemeClr val="tx1"/>
                </a:solidFill>
                <a:latin typeface="+mn-lt"/>
              </a:endParaRPr>
            </a:p>
            <a:p>
              <a:pPr algn="l">
                <a:lnSpc>
                  <a:spcPct val="200000"/>
                </a:lnSpc>
              </a:pP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: Ângulo da fase na </a:t>
              </a:r>
              <a:r>
                <a:rPr lang="pt-BR" sz="2000" b="0" dirty="0">
                  <a:solidFill>
                    <a:schemeClr val="tx1"/>
                  </a:solidFill>
                  <a:latin typeface="+mn-lt"/>
                </a:rPr>
                <a:t>freqüência de </a:t>
              </a: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teste </a:t>
              </a:r>
              <a:r>
                <a:rPr lang="el-GR" sz="2000" b="0" i="1" dirty="0" smtClean="0">
                  <a:solidFill>
                    <a:schemeClr val="tx1"/>
                  </a:solidFill>
                  <a:latin typeface="+mn-lt"/>
                  <a:sym typeface="Symbol"/>
                </a:rPr>
                <a:t></a:t>
              </a:r>
              <a:endParaRPr lang="pt-BR" sz="2000" b="0" i="1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045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Faixa de Passagem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28623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000" dirty="0" smtClean="0"/>
              <a:t>Largura de banda (</a:t>
            </a:r>
            <a:r>
              <a:rPr lang="pt-BR" sz="2000" i="1" dirty="0" smtClean="0"/>
              <a:t>bandwidth</a:t>
            </a:r>
            <a:r>
              <a:rPr lang="pt-BR" sz="2000" dirty="0" smtClean="0"/>
              <a:t>): faixa de frequências na qual o ganho é aproximadamente constante, limitado a um decréscimo de 3 dB</a:t>
            </a:r>
          </a:p>
          <a:p>
            <a:pPr>
              <a:lnSpc>
                <a:spcPct val="100000"/>
              </a:lnSpc>
            </a:pPr>
            <a:endParaRPr lang="pt-BR" sz="2000" i="1" dirty="0" smtClean="0"/>
          </a:p>
          <a:p>
            <a:pPr>
              <a:lnSpc>
                <a:spcPct val="100000"/>
              </a:lnSpc>
            </a:pPr>
            <a:r>
              <a:rPr lang="pt-BR" sz="2000" dirty="0" smtClean="0"/>
              <a:t>Projeto do amplificador: largura de banda coincide com o espectro dos sinais que deve amplificar. Caso contrário: </a:t>
            </a:r>
            <a:r>
              <a:rPr lang="pt-BR" sz="2000" u="sng" dirty="0" smtClean="0"/>
              <a:t>distorção</a:t>
            </a:r>
            <a:r>
              <a:rPr lang="pt-BR" sz="2000" dirty="0" smtClean="0"/>
              <a:t> → diferentes componentes do sinal de entrada amplificados com ganhos diferentes</a:t>
            </a:r>
          </a:p>
          <a:p>
            <a:pPr>
              <a:lnSpc>
                <a:spcPct val="100000"/>
              </a:lnSpc>
            </a:pPr>
            <a:endParaRPr lang="pt-BR" sz="2000" dirty="0" smtClean="0"/>
          </a:p>
          <a:p>
            <a:pPr>
              <a:lnSpc>
                <a:spcPct val="100000"/>
              </a:lnSpc>
            </a:pPr>
            <a:r>
              <a:rPr lang="el-GR" sz="2000" i="1" dirty="0" smtClean="0">
                <a:sym typeface="Symbol"/>
              </a:rPr>
              <a:t> </a:t>
            </a:r>
            <a:r>
              <a:rPr lang="el-GR" sz="2000" i="1" baseline="-25000" dirty="0" smtClean="0"/>
              <a:t>1</a:t>
            </a:r>
            <a:r>
              <a:rPr lang="pt-BR" sz="2000" dirty="0" smtClean="0"/>
              <a:t>, </a:t>
            </a:r>
            <a:r>
              <a:rPr lang="el-GR" sz="2000" i="1" dirty="0" smtClean="0">
                <a:sym typeface="Symbol"/>
              </a:rPr>
              <a:t></a:t>
            </a:r>
            <a:r>
              <a:rPr lang="pt-BR" sz="2000" i="1" baseline="-25000" dirty="0" smtClean="0"/>
              <a:t>2</a:t>
            </a:r>
            <a:r>
              <a:rPr lang="pt-BR" sz="2000" dirty="0" smtClean="0"/>
              <a:t>: atenuação de 3 dB → frequência de corte</a:t>
            </a:r>
          </a:p>
        </p:txBody>
      </p:sp>
      <p:pic>
        <p:nvPicPr>
          <p:cNvPr id="6" name="Picture 2" descr="c:\ch01-conv\sedr42021_012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1225" y="4149080"/>
            <a:ext cx="478155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761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Resposta em Frequência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Permite expressar uma função periódica no tempo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286380" y="5214950"/>
          <a:ext cx="1987550" cy="806450"/>
        </p:xfrm>
        <a:graphic>
          <a:graphicData uri="http://schemas.openxmlformats.org/presentationml/2006/ole">
            <p:oleObj spid="_x0000_s885784" name="Equation" r:id="rId4" imgW="2006600" imgH="812800" progId="">
              <p:embed/>
            </p:oleObj>
          </a:graphicData>
        </a:graphic>
      </p:graphicFrame>
      <p:graphicFrame>
        <p:nvGraphicFramePr>
          <p:cNvPr id="875524" name="Object 4"/>
          <p:cNvGraphicFramePr>
            <a:graphicFrameLocks noChangeAspect="1"/>
          </p:cNvGraphicFramePr>
          <p:nvPr/>
        </p:nvGraphicFramePr>
        <p:xfrm>
          <a:off x="2143108" y="5214950"/>
          <a:ext cx="1536700" cy="808037"/>
        </p:xfrm>
        <a:graphic>
          <a:graphicData uri="http://schemas.openxmlformats.org/presentationml/2006/ole">
            <p:oleObj spid="_x0000_s885785" name="Equation" r:id="rId5" imgW="1548728" imgH="812447" progId="">
              <p:embed/>
            </p:oleObj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42910" y="1785926"/>
          <a:ext cx="7786744" cy="250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686"/>
                <a:gridCol w="1946686"/>
                <a:gridCol w="1946686"/>
                <a:gridCol w="1946686"/>
              </a:tblGrid>
              <a:tr h="833435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Resistor</a:t>
                      </a:r>
                      <a:endParaRPr lang="pt-BR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343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Capacitor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343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Indutor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176584" y="2046255"/>
          <a:ext cx="774700" cy="279400"/>
        </p:xfrm>
        <a:graphic>
          <a:graphicData uri="http://schemas.openxmlformats.org/presentationml/2006/ole">
            <p:oleObj spid="_x0000_s885786" name="Equation" r:id="rId6" imgW="774364" imgH="279279" progId="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55934" y="2666975"/>
          <a:ext cx="1016000" cy="736600"/>
        </p:xfrm>
        <a:graphic>
          <a:graphicData uri="http://schemas.openxmlformats.org/presentationml/2006/ole">
            <p:oleObj spid="_x0000_s885787" name="Equation" r:id="rId7" imgW="1016000" imgH="736600" progId="">
              <p:embed/>
            </p:oleObj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062284" y="3500413"/>
          <a:ext cx="1003300" cy="736600"/>
        </p:xfrm>
        <a:graphic>
          <a:graphicData uri="http://schemas.openxmlformats.org/presentationml/2006/ole">
            <p:oleObj spid="_x0000_s885788" name="Equation" r:id="rId8" imgW="1002865" imgH="736280" progId="">
              <p:embed/>
            </p:oleObj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4692650" y="2071653"/>
          <a:ext cx="1574800" cy="342900"/>
        </p:xfrm>
        <a:graphic>
          <a:graphicData uri="http://schemas.openxmlformats.org/presentationml/2006/ole">
            <p:oleObj spid="_x0000_s885789" name="Equation" r:id="rId9" imgW="1574800" imgH="342900" progId="">
              <p:embed/>
            </p:oleObj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4572000" y="2666975"/>
          <a:ext cx="1816100" cy="736600"/>
        </p:xfrm>
        <a:graphic>
          <a:graphicData uri="http://schemas.openxmlformats.org/presentationml/2006/ole">
            <p:oleObj spid="_x0000_s885790" name="Equation" r:id="rId10" imgW="1816100" imgH="736600" progId="">
              <p:embed/>
            </p:oleObj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4641850" y="3697263"/>
          <a:ext cx="1676400" cy="342900"/>
        </p:xfrm>
        <a:graphic>
          <a:graphicData uri="http://schemas.openxmlformats.org/presentationml/2006/ole">
            <p:oleObj spid="_x0000_s885791" name="Equation" r:id="rId11" imgW="1676400" imgH="342900" progId="">
              <p:embed/>
            </p:oleObj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7021528" y="2046255"/>
          <a:ext cx="876300" cy="279400"/>
        </p:xfrm>
        <a:graphic>
          <a:graphicData uri="http://schemas.openxmlformats.org/presentationml/2006/ole">
            <p:oleObj spid="_x0000_s885792" name="Equation" r:id="rId12" imgW="876300" imgH="279400" progId="">
              <p:embed/>
            </p:oleObj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6786578" y="2641575"/>
          <a:ext cx="1346200" cy="787400"/>
        </p:xfrm>
        <a:graphic>
          <a:graphicData uri="http://schemas.openxmlformats.org/presentationml/2006/ole">
            <p:oleObj spid="_x0000_s885793" name="Equation" r:id="rId13" imgW="1346200" imgH="787400" progId="">
              <p:embed/>
            </p:oleObj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/>
        </p:nvGraphicFramePr>
        <p:xfrm>
          <a:off x="6850078" y="3697263"/>
          <a:ext cx="1219200" cy="342900"/>
        </p:xfrm>
        <a:graphic>
          <a:graphicData uri="http://schemas.openxmlformats.org/presentationml/2006/ole">
            <p:oleObj spid="_x0000_s885794" name="Equation" r:id="rId14" imgW="1218671" imgH="342751" progId="">
              <p:embed/>
            </p:oleObj>
          </a:graphicData>
        </a:graphic>
      </p:graphicFrame>
      <p:sp>
        <p:nvSpPr>
          <p:cNvPr id="19" name="CaixaDeTexto 4"/>
          <p:cNvSpPr txBox="1"/>
          <p:nvPr/>
        </p:nvSpPr>
        <p:spPr>
          <a:xfrm>
            <a:off x="928662" y="4643446"/>
            <a:ext cx="7786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200" b="0" dirty="0" smtClean="0">
                <a:solidFill>
                  <a:schemeClr val="tx1"/>
                </a:solidFill>
                <a:latin typeface="+mn-lt"/>
              </a:rPr>
              <a:t>Variável complexa </a:t>
            </a:r>
            <a:r>
              <a:rPr lang="pt-BR" sz="2200" b="0" i="1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pt-BR" sz="2200" i="1" dirty="0" smtClean="0">
                <a:solidFill>
                  <a:schemeClr val="tx1"/>
                </a:solidFill>
                <a:latin typeface="+mn-lt"/>
              </a:rPr>
              <a:t> → </a:t>
            </a:r>
            <a:r>
              <a:rPr lang="pt-BR" sz="2200" b="0" i="1" dirty="0" smtClean="0">
                <a:solidFill>
                  <a:schemeClr val="tx1"/>
                </a:solidFill>
                <a:latin typeface="+mn-lt"/>
              </a:rPr>
              <a:t>j</a:t>
            </a:r>
            <a:r>
              <a:rPr lang="el-GR" sz="2200" b="0" i="1" dirty="0" smtClean="0">
                <a:solidFill>
                  <a:schemeClr val="tx1"/>
                </a:solidFill>
                <a:latin typeface="+mn-lt"/>
                <a:sym typeface="Symbol"/>
              </a:rPr>
              <a:t></a:t>
            </a:r>
            <a:r>
              <a:rPr lang="pt-BR" sz="22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2200" b="0" dirty="0" smtClean="0">
                <a:solidFill>
                  <a:schemeClr val="tx1"/>
                </a:solidFill>
                <a:latin typeface="+mn-lt"/>
              </a:rPr>
              <a:t>regime permanente senoidal</a:t>
            </a:r>
          </a:p>
        </p:txBody>
      </p:sp>
    </p:spTree>
    <p:extLst>
      <p:ext uri="{BB962C8B-B14F-4D97-AF65-F5344CB8AC3E}">
        <p14:creationId xmlns:p14="http://schemas.microsoft.com/office/powerpoint/2010/main" xmlns="" val="19670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32"/>
            <a:ext cx="9144000" cy="525462"/>
          </a:xfrm>
        </p:spPr>
        <p:txBody>
          <a:bodyPr/>
          <a:lstStyle/>
          <a:p>
            <a:r>
              <a:rPr lang="pt-BR" dirty="0" smtClean="0"/>
              <a:t>Redes CTS</a:t>
            </a:r>
            <a:br>
              <a:rPr lang="pt-BR" dirty="0" smtClean="0"/>
            </a:br>
            <a:r>
              <a:rPr lang="pt-BR" sz="2000" dirty="0" smtClean="0"/>
              <a:t>(Constante de Tempo Simples)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3929058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Rede passa-baixas (PB)</a:t>
            </a:r>
          </a:p>
        </p:txBody>
      </p:sp>
      <p:pic>
        <p:nvPicPr>
          <p:cNvPr id="7" name="Picture 3" descr="sedr42021_0122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3447" y="1785926"/>
            <a:ext cx="2395435" cy="208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 t="4139" r="4878" b="14514"/>
          <a:stretch>
            <a:fillRect/>
          </a:stretch>
        </p:blipFill>
        <p:spPr bwMode="auto">
          <a:xfrm>
            <a:off x="6149848" y="4267024"/>
            <a:ext cx="2742632" cy="210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sedr42021_0126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18"/>
          <a:stretch>
            <a:fillRect/>
          </a:stretch>
        </p:blipFill>
        <p:spPr bwMode="auto">
          <a:xfrm>
            <a:off x="179512" y="4261500"/>
            <a:ext cx="2664296" cy="212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14"/>
          <p:cNvSpPr txBox="1"/>
          <p:nvPr/>
        </p:nvSpPr>
        <p:spPr>
          <a:xfrm>
            <a:off x="395536" y="6335997"/>
            <a:ext cx="2592288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Curva de Bode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6"/>
          <p:cNvSpPr txBox="1"/>
          <p:nvPr/>
        </p:nvSpPr>
        <p:spPr>
          <a:xfrm>
            <a:off x="6444208" y="6314511"/>
            <a:ext cx="2592288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Curva de Bode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9559" y="2739961"/>
            <a:ext cx="2584882" cy="21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sedr42021_0122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626" y="1847875"/>
            <a:ext cx="2392068" cy="19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5286380" y="1000108"/>
            <a:ext cx="385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Rede passa-altas (PA)</a:t>
            </a:r>
          </a:p>
        </p:txBody>
      </p:sp>
    </p:spTree>
    <p:extLst>
      <p:ext uri="{BB962C8B-B14F-4D97-AF65-F5344CB8AC3E}">
        <p14:creationId xmlns:p14="http://schemas.microsoft.com/office/powerpoint/2010/main" xmlns="" val="6381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32"/>
            <a:ext cx="9144000" cy="525462"/>
          </a:xfrm>
        </p:spPr>
        <p:txBody>
          <a:bodyPr/>
          <a:lstStyle/>
          <a:p>
            <a:r>
              <a:rPr lang="pt-BR" dirty="0" smtClean="0"/>
              <a:t>Redes CTS</a:t>
            </a:r>
            <a:br>
              <a:rPr lang="pt-BR" dirty="0" smtClean="0"/>
            </a:br>
            <a:r>
              <a:rPr lang="pt-BR" sz="2000" dirty="0" smtClean="0"/>
              <a:t>(Constante de Tempo Simples)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3929058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Rede passa-baixas (PB)</a:t>
            </a:r>
          </a:p>
        </p:txBody>
      </p:sp>
      <p:pic>
        <p:nvPicPr>
          <p:cNvPr id="7" name="Picture 3" descr="sedr42021_0122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3447" y="1785926"/>
            <a:ext cx="2395435" cy="208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 t="4139" r="4878" b="14514"/>
          <a:stretch>
            <a:fillRect/>
          </a:stretch>
        </p:blipFill>
        <p:spPr bwMode="auto">
          <a:xfrm>
            <a:off x="6149848" y="4267024"/>
            <a:ext cx="2742632" cy="210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sedr42021_0126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18"/>
          <a:stretch>
            <a:fillRect/>
          </a:stretch>
        </p:blipFill>
        <p:spPr bwMode="auto">
          <a:xfrm>
            <a:off x="179512" y="4261500"/>
            <a:ext cx="2664296" cy="212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14"/>
          <p:cNvSpPr txBox="1"/>
          <p:nvPr/>
        </p:nvSpPr>
        <p:spPr>
          <a:xfrm>
            <a:off x="395536" y="6335997"/>
            <a:ext cx="2592288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Curva de Bode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6"/>
          <p:cNvSpPr txBox="1"/>
          <p:nvPr/>
        </p:nvSpPr>
        <p:spPr>
          <a:xfrm>
            <a:off x="6444208" y="6314511"/>
            <a:ext cx="2592288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Curva de Bode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9559" y="2739961"/>
            <a:ext cx="2584882" cy="21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sedr42021_0122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626" y="1847875"/>
            <a:ext cx="2392068" cy="19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5286380" y="1000108"/>
            <a:ext cx="385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Rede passa-altas (PA)</a:t>
            </a:r>
          </a:p>
        </p:txBody>
      </p:sp>
    </p:spTree>
    <p:extLst>
      <p:ext uri="{BB962C8B-B14F-4D97-AF65-F5344CB8AC3E}">
        <p14:creationId xmlns:p14="http://schemas.microsoft.com/office/powerpoint/2010/main" xmlns="" val="2191014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Sinais</a:t>
            </a:r>
            <a:endParaRPr lang="en-US" dirty="0"/>
          </a:p>
        </p:txBody>
      </p:sp>
      <p:pic>
        <p:nvPicPr>
          <p:cNvPr id="7" name="Espaço Reservado para Conteúdo 3" descr="sinal do cor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211566"/>
            <a:ext cx="2915816" cy="2186862"/>
          </a:xfrm>
          <a:prstGeom prst="rect">
            <a:avLst/>
          </a:prstGeom>
        </p:spPr>
      </p:pic>
      <p:pic>
        <p:nvPicPr>
          <p:cNvPr id="8" name="Imagem 4" descr="cerebro sina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71252"/>
            <a:ext cx="2987824" cy="298782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3048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7" descr="sinal de mus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7" y="1357868"/>
            <a:ext cx="3024336" cy="2160240"/>
          </a:xfrm>
          <a:prstGeom prst="rect">
            <a:avLst/>
          </a:prstGeom>
        </p:spPr>
      </p:pic>
      <p:pic>
        <p:nvPicPr>
          <p:cNvPr id="11" name="Imagem 8" descr="sinal senoid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238188"/>
            <a:ext cx="2700300" cy="2160240"/>
          </a:xfrm>
          <a:prstGeom prst="rect">
            <a:avLst/>
          </a:prstGeom>
        </p:spPr>
      </p:pic>
      <p:pic>
        <p:nvPicPr>
          <p:cNvPr id="12" name="Imagem 9" descr="celul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157389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CTS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3390" t="3553" r="2542" b="2814"/>
          <a:stretch>
            <a:fillRect/>
          </a:stretch>
        </p:blipFill>
        <p:spPr bwMode="auto">
          <a:xfrm>
            <a:off x="228600" y="1216896"/>
            <a:ext cx="8686800" cy="40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08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Passa-Baixas</a:t>
            </a:r>
            <a:endParaRPr lang="en-US" dirty="0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1214414" y="1785926"/>
          <a:ext cx="1798638" cy="668337"/>
        </p:xfrm>
        <a:graphic>
          <a:graphicData uri="http://schemas.openxmlformats.org/presentationml/2006/ole">
            <p:oleObj spid="_x0000_s886788" name="Equation" r:id="rId4" imgW="1816100" imgH="673100" progId="">
              <p:embed/>
            </p:oleObj>
          </a:graphicData>
        </a:graphic>
      </p:graphicFrame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3571868" y="1028720"/>
            <a:ext cx="5416550" cy="5257800"/>
            <a:chOff x="1174" y="144"/>
            <a:chExt cx="3412" cy="3312"/>
          </a:xfrm>
        </p:grpSpPr>
        <p:pic>
          <p:nvPicPr>
            <p:cNvPr id="25" name="Picture 2" descr="c:\ch01-conv\sedr42021_0123a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2" y="144"/>
              <a:ext cx="3335" cy="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3" descr="c:\ch01-conv\sedr42021_0123b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4" y="1925"/>
              <a:ext cx="3412" cy="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CaixaDeTexto 4"/>
          <p:cNvSpPr txBox="1"/>
          <p:nvPr/>
        </p:nvSpPr>
        <p:spPr>
          <a:xfrm>
            <a:off x="642910" y="3100328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(a) Resposta para o módulo</a:t>
            </a:r>
          </a:p>
        </p:txBody>
      </p:sp>
      <p:sp>
        <p:nvSpPr>
          <p:cNvPr id="28" name="CaixaDeTexto 4"/>
          <p:cNvSpPr txBox="1"/>
          <p:nvPr/>
        </p:nvSpPr>
        <p:spPr>
          <a:xfrm>
            <a:off x="1000100" y="581497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(b) Resposta para a fase</a:t>
            </a:r>
          </a:p>
        </p:txBody>
      </p:sp>
    </p:spTree>
    <p:extLst>
      <p:ext uri="{BB962C8B-B14F-4D97-AF65-F5344CB8AC3E}">
        <p14:creationId xmlns:p14="http://schemas.microsoft.com/office/powerpoint/2010/main" xmlns="" val="7289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Passa-Baixas</a:t>
            </a:r>
            <a:endParaRPr lang="pt-BR" sz="24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7107" t="10940" r="2538"/>
          <a:stretch>
            <a:fillRect/>
          </a:stretch>
        </p:blipFill>
        <p:spPr bwMode="auto">
          <a:xfrm>
            <a:off x="1333500" y="1211006"/>
            <a:ext cx="6477000" cy="473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18"/>
          <p:cNvSpPr/>
          <p:nvPr/>
        </p:nvSpPr>
        <p:spPr>
          <a:xfrm>
            <a:off x="642910" y="6017172"/>
            <a:ext cx="7858180" cy="26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http://www.home.agilent.com/agilent/editorial.</a:t>
            </a:r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jspx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?id=875011&amp;NEWCCLC=</a:t>
            </a:r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INeng</a:t>
            </a:r>
            <a:endParaRPr lang="pt-BR" sz="16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7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Passa-Altas</a:t>
            </a:r>
            <a:endParaRPr lang="en-US" dirty="0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1427163" y="1785938"/>
          <a:ext cx="1371600" cy="668337"/>
        </p:xfrm>
        <a:graphic>
          <a:graphicData uri="http://schemas.openxmlformats.org/presentationml/2006/ole">
            <p:oleObj spid="_x0000_s887812" name="Equation" r:id="rId4" imgW="1384300" imgH="673100" progId="">
              <p:embed/>
            </p:oleObj>
          </a:graphicData>
        </a:graphic>
      </p:graphicFrame>
      <p:sp>
        <p:nvSpPr>
          <p:cNvPr id="27" name="CaixaDeTexto 4"/>
          <p:cNvSpPr txBox="1"/>
          <p:nvPr/>
        </p:nvSpPr>
        <p:spPr>
          <a:xfrm>
            <a:off x="642910" y="3100328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(a) Resposta para o módulo</a:t>
            </a:r>
          </a:p>
        </p:txBody>
      </p:sp>
      <p:sp>
        <p:nvSpPr>
          <p:cNvPr id="28" name="CaixaDeTexto 4"/>
          <p:cNvSpPr txBox="1"/>
          <p:nvPr/>
        </p:nvSpPr>
        <p:spPr>
          <a:xfrm>
            <a:off x="1000100" y="581497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(b) Resposta para a fase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864006" y="1104920"/>
            <a:ext cx="5065712" cy="5181600"/>
            <a:chOff x="1285" y="144"/>
            <a:chExt cx="3191" cy="3264"/>
          </a:xfrm>
        </p:grpSpPr>
        <p:pic>
          <p:nvPicPr>
            <p:cNvPr id="10" name="Picture 2" descr="c:\ch01-conv\sedr42021_0124a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" y="144"/>
              <a:ext cx="3191" cy="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 descr="c:\ch01-conv\sedr42021_0124b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5" y="2036"/>
              <a:ext cx="3071" cy="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8611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7CE65-32A3-46AF-B8AA-A05CD36292D1}" type="slidenum">
              <a:rPr lang="en-US"/>
              <a:pPr/>
              <a:t>44</a:t>
            </a:fld>
            <a:endParaRPr lang="en-US"/>
          </a:p>
        </p:txBody>
      </p:sp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609600" y="5867400"/>
            <a:ext cx="7772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Fig. </a:t>
            </a:r>
            <a:r>
              <a:rPr lang="en-US" sz="1100" b="1">
                <a:cs typeface="Times New Roman" pitchFamily="18" charset="0"/>
              </a:rPr>
              <a:t>7.1   </a:t>
            </a:r>
            <a:r>
              <a:rPr lang="en-US" sz="1100">
                <a:cs typeface="Times New Roman" pitchFamily="18" charset="0"/>
              </a:rPr>
              <a:t>Bode plot for the typical magnitude term.  The curve shown applies for the case of a zero.  For a pole, the high-frequency asymptote should be drawn with a </a:t>
            </a:r>
            <a:r>
              <a:rPr lang="en-US" sz="1100">
                <a:cs typeface="Times New Roman" pitchFamily="18" charset="0"/>
                <a:sym typeface="Symbol" pitchFamily="18" charset="2"/>
              </a:rPr>
              <a:t></a:t>
            </a:r>
            <a:r>
              <a:rPr lang="en-US" sz="1100">
                <a:cs typeface="Times New Roman" pitchFamily="18" charset="0"/>
              </a:rPr>
              <a:t>6-dB/octave slope.</a:t>
            </a:r>
            <a:r>
              <a:rPr lang="en-US" sz="1100"/>
              <a:t> </a:t>
            </a:r>
          </a:p>
        </p:txBody>
      </p:sp>
      <p:pic>
        <p:nvPicPr>
          <p:cNvPr id="239619" name="Picture 3" descr="C:\NEWNT\Profiles\Administrator\Desktop\Oxford PPT\Ch_7\8212n07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49625"/>
            <a:ext cx="5029200" cy="350837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510104" cy="270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929190" y="1928802"/>
            <a:ext cx="1071127" cy="27340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</a:rPr>
              <a:t>ZEROS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 bwMode="auto">
          <a:xfrm>
            <a:off x="5943612" y="1857364"/>
            <a:ext cx="406904" cy="35719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buNone/>
              <a:tabLst/>
            </a:pPr>
            <a:endParaRPr kumimoji="0" lang="pt-BR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ankGothic Md BT" pitchFamily="32" charset="0"/>
              <a:cs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57950" y="1928802"/>
            <a:ext cx="2295821" cy="23884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Subida de +20dB/década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06285" y="2500306"/>
            <a:ext cx="1023037" cy="3016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000" dirty="0" err="1" smtClean="0">
                <a:solidFill>
                  <a:schemeClr val="tx1"/>
                </a:solidFill>
              </a:rPr>
              <a:t>polos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>
            <a:off x="6000762" y="2500306"/>
            <a:ext cx="406904" cy="35719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buNone/>
              <a:tabLst/>
            </a:pPr>
            <a:endParaRPr kumimoji="0" lang="pt-BR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ankGothic Md BT" pitchFamily="32" charset="0"/>
              <a:cs typeface="Arial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29388" y="2571744"/>
            <a:ext cx="2340705" cy="24308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escida de -20dB/década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500695" y="500042"/>
            <a:ext cx="3000396" cy="7620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DIAGRAMA de Bode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7BC355-FED4-422F-809B-E58A0F011B7B}" type="slidenum">
              <a:rPr lang="en-US"/>
              <a:pPr/>
              <a:t>45</a:t>
            </a:fld>
            <a:endParaRPr lang="en-US"/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609600" y="5867400"/>
            <a:ext cx="7772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Fig. </a:t>
            </a:r>
            <a:r>
              <a:rPr lang="en-US" sz="1100" b="1">
                <a:cs typeface="Times New Roman" pitchFamily="18" charset="0"/>
              </a:rPr>
              <a:t>7.2   </a:t>
            </a:r>
            <a:r>
              <a:rPr lang="en-US" sz="1100">
                <a:cs typeface="Times New Roman" pitchFamily="18" charset="0"/>
              </a:rPr>
              <a:t>Bode plots for Example 7.1.</a:t>
            </a:r>
            <a:r>
              <a:rPr lang="en-US" sz="1100"/>
              <a:t> </a:t>
            </a:r>
          </a:p>
        </p:txBody>
      </p:sp>
      <p:pic>
        <p:nvPicPr>
          <p:cNvPr id="240643" name="Picture 3" descr="E:\Oxford PPT\Ch_7\8212n07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6324600" cy="341788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929323" y="285728"/>
            <a:ext cx="257176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Exemplo de Diagrama de Bode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7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3798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000108"/>
            <a:ext cx="3030162" cy="860638"/>
          </a:xfrm>
          <a:prstGeom prst="rect">
            <a:avLst/>
          </a:prstGeom>
          <a:noFill/>
        </p:spPr>
      </p:pic>
      <p:pic>
        <p:nvPicPr>
          <p:cNvPr id="937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34" y="71414"/>
            <a:ext cx="4510104" cy="270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eta para a direita 10"/>
          <p:cNvSpPr/>
          <p:nvPr/>
        </p:nvSpPr>
        <p:spPr bwMode="auto">
          <a:xfrm>
            <a:off x="7308368" y="2071678"/>
            <a:ext cx="406904" cy="35719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buNone/>
              <a:tabLst/>
            </a:pPr>
            <a:endParaRPr kumimoji="0" lang="pt-BR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ankGothic Md BT" pitchFamily="32" charset="0"/>
              <a:cs typeface="Arial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752272" y="2071678"/>
            <a:ext cx="1391728" cy="38959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Subida de </a:t>
            </a:r>
          </a:p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+20dB/década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3798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" cy="190500"/>
          </a:xfrm>
          <a:prstGeom prst="rect">
            <a:avLst/>
          </a:prstGeom>
          <a:noFill/>
        </p:spPr>
      </p:pic>
      <p:sp>
        <p:nvSpPr>
          <p:cNvPr id="937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3799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" cy="190500"/>
          </a:xfrm>
          <a:prstGeom prst="rect">
            <a:avLst/>
          </a:prstGeom>
          <a:noFill/>
        </p:spPr>
      </p:pic>
      <p:sp>
        <p:nvSpPr>
          <p:cNvPr id="937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3799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143116"/>
            <a:ext cx="2157428" cy="28575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3" name="CaixaDeTexto 22"/>
          <p:cNvSpPr txBox="1"/>
          <p:nvPr/>
        </p:nvSpPr>
        <p:spPr>
          <a:xfrm>
            <a:off x="6000760" y="2357430"/>
            <a:ext cx="402675" cy="243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799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37998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786058"/>
            <a:ext cx="4143404" cy="57150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6" name="CaixaDeTexto 25"/>
          <p:cNvSpPr txBox="1"/>
          <p:nvPr/>
        </p:nvSpPr>
        <p:spPr>
          <a:xfrm>
            <a:off x="6000760" y="3257358"/>
            <a:ext cx="402674" cy="243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526912" y="3257358"/>
            <a:ext cx="402674" cy="243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857884" y="3786190"/>
            <a:ext cx="2319866" cy="23884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descida de -20dB/década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eta para baixo 28"/>
          <p:cNvSpPr/>
          <p:nvPr/>
        </p:nvSpPr>
        <p:spPr bwMode="auto">
          <a:xfrm>
            <a:off x="6143636" y="3429000"/>
            <a:ext cx="428628" cy="35719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buNone/>
              <a:tabLst/>
            </a:pPr>
            <a:endParaRPr kumimoji="0" lang="pt-BR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ankGothic Md BT" pitchFamily="32" charset="0"/>
              <a:cs typeface="Arial" charset="0"/>
            </a:endParaRPr>
          </a:p>
        </p:txBody>
      </p:sp>
      <p:sp>
        <p:nvSpPr>
          <p:cNvPr id="30" name="Seta para baixo 29"/>
          <p:cNvSpPr/>
          <p:nvPr/>
        </p:nvSpPr>
        <p:spPr bwMode="auto">
          <a:xfrm>
            <a:off x="7500958" y="3471862"/>
            <a:ext cx="428628" cy="35719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buNone/>
              <a:tabLst/>
            </a:pPr>
            <a:endParaRPr kumimoji="0" lang="pt-BR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ankGothic Md BT" pitchFamily="32" charset="0"/>
              <a:cs typeface="Arial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908819" y="4976102"/>
            <a:ext cx="3235181" cy="23884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Constante multiplicativa de valor 10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2003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Determinar a expressão para o ganho </a:t>
            </a:r>
            <a:r>
              <a:rPr lang="pt-BR" i="1" dirty="0" smtClean="0"/>
              <a:t>V</a:t>
            </a:r>
            <a:r>
              <a:rPr lang="pt-BR" i="1" baseline="-25000" dirty="0" smtClean="0"/>
              <a:t>o</a:t>
            </a:r>
            <a:r>
              <a:rPr lang="pt-BR" dirty="0" smtClean="0"/>
              <a:t>/</a:t>
            </a:r>
            <a:r>
              <a:rPr lang="pt-BR" i="1" dirty="0" smtClean="0"/>
              <a:t>V</a:t>
            </a:r>
            <a:r>
              <a:rPr lang="pt-BR" i="1" baseline="-25000" dirty="0" smtClean="0"/>
              <a:t>s</a:t>
            </a:r>
            <a:r>
              <a:rPr lang="pt-BR" dirty="0" smtClean="0"/>
              <a:t> em função de </a:t>
            </a:r>
            <a:r>
              <a:rPr lang="el-GR" i="1" dirty="0" smtClean="0">
                <a:sym typeface="Symbol"/>
              </a:rPr>
              <a:t></a:t>
            </a:r>
            <a:r>
              <a:rPr lang="pt-BR" i="1" dirty="0" smtClean="0"/>
              <a:t>. </a:t>
            </a:r>
            <a:r>
              <a:rPr lang="pt-BR" dirty="0" smtClean="0"/>
              <a:t>Encontre a expressão para a constante de tempo </a:t>
            </a:r>
            <a:r>
              <a:rPr lang="el-GR" i="1" dirty="0" smtClean="0">
                <a:sym typeface="Symbol"/>
              </a:rPr>
              <a:t></a:t>
            </a:r>
            <a:r>
              <a:rPr lang="pt-BR" dirty="0" smtClean="0">
                <a:sym typeface="Symbol"/>
              </a:rPr>
              <a:t>. Trata-se de uma rede PB ou PA?</a:t>
            </a:r>
            <a:endParaRPr lang="pt-BR" baseline="-25000" dirty="0"/>
          </a:p>
        </p:txBody>
      </p:sp>
      <p:pic>
        <p:nvPicPr>
          <p:cNvPr id="9" name="Picture 2" descr="c:\ch01-conv\sedr42021_012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382" y="3405196"/>
            <a:ext cx="53292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6771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pela Resposta em Frequência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00034" y="995360"/>
            <a:ext cx="4000528" cy="5427542"/>
            <a:chOff x="500034" y="995360"/>
            <a:chExt cx="4000528" cy="5427542"/>
          </a:xfrm>
        </p:grpSpPr>
        <p:pic>
          <p:nvPicPr>
            <p:cNvPr id="5" name="Picture 2" descr="c:\ch01-conv\sedr42021_0126a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25523" y="995360"/>
              <a:ext cx="2749550" cy="214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 descr="c:\ch01-conv\sedr42021_0127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2298" y="3214686"/>
              <a:ext cx="3556000" cy="231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CaixaDeTexto 4"/>
            <p:cNvSpPr txBox="1"/>
            <p:nvPr/>
          </p:nvSpPr>
          <p:spPr>
            <a:xfrm>
              <a:off x="500034" y="5715016"/>
              <a:ext cx="40005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00000"/>
                </a:lnSpc>
              </a:pP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(a) Amplificador capacitivamente acoplado (ampificador ca)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07785" y="4100460"/>
            <a:ext cx="3643338" cy="2471812"/>
            <a:chOff x="5107785" y="4100460"/>
            <a:chExt cx="3643338" cy="2471812"/>
          </a:xfrm>
        </p:grpSpPr>
        <p:pic>
          <p:nvPicPr>
            <p:cNvPr id="7" name="Picture 4" descr="c:\ch01-conv\sedr42021_0126c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55460" y="4100460"/>
              <a:ext cx="2947988" cy="207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4"/>
            <p:cNvSpPr txBox="1"/>
            <p:nvPr/>
          </p:nvSpPr>
          <p:spPr>
            <a:xfrm>
              <a:off x="5107785" y="6172162"/>
              <a:ext cx="3643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00000"/>
                </a:lnSpc>
              </a:pP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(c) Amplificador sintonizado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07785" y="857232"/>
            <a:ext cx="3643338" cy="2851026"/>
            <a:chOff x="5107785" y="857232"/>
            <a:chExt cx="3643338" cy="2851026"/>
          </a:xfrm>
        </p:grpSpPr>
        <p:pic>
          <p:nvPicPr>
            <p:cNvPr id="6" name="Picture 3" descr="c:\ch01-conv\sedr42021_0126b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0423" y="857232"/>
              <a:ext cx="2278063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aixaDeTexto 4"/>
            <p:cNvSpPr txBox="1"/>
            <p:nvPr/>
          </p:nvSpPr>
          <p:spPr>
            <a:xfrm>
              <a:off x="5107785" y="3000372"/>
              <a:ext cx="36433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00000"/>
                </a:lnSpc>
              </a:pP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(b) Amplificador diretamente acoplado (ampificador cc)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559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Estudo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err="1" smtClean="0"/>
              <a:t>Sedra</a:t>
            </a:r>
            <a:r>
              <a:rPr lang="pt-BR" dirty="0" smtClean="0"/>
              <a:t> (5ª ed.) – Capítulo 1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Exercícios correspondentes</a:t>
            </a:r>
          </a:p>
        </p:txBody>
      </p:sp>
    </p:spTree>
    <p:extLst>
      <p:ext uri="{BB962C8B-B14F-4D97-AF65-F5344CB8AC3E}">
        <p14:creationId xmlns:p14="http://schemas.microsoft.com/office/powerpoint/2010/main" xmlns="" val="5930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Sinais de Celular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801962" y="6548798"/>
            <a:ext cx="1540076" cy="26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Razavi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pt-BR" sz="1600" b="0" dirty="0">
                <a:solidFill>
                  <a:schemeClr val="tx1"/>
                </a:solidFill>
                <a:latin typeface="+mn-lt"/>
              </a:rPr>
              <a:t>2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ª ed.</a:t>
            </a:r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353" y="1577082"/>
            <a:ext cx="7053294" cy="37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Sinais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53399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200" dirty="0" smtClean="0"/>
              <a:t>O comprimento de onda se relaciona com a frequência e velocidade</a:t>
            </a:r>
          </a:p>
          <a:p>
            <a:pPr>
              <a:lnSpc>
                <a:spcPct val="100000"/>
              </a:lnSpc>
            </a:pPr>
            <a:endParaRPr lang="pt-BR" sz="2200" dirty="0" smtClean="0"/>
          </a:p>
          <a:p>
            <a:pPr>
              <a:lnSpc>
                <a:spcPct val="100000"/>
              </a:lnSpc>
            </a:pPr>
            <a:endParaRPr lang="pt-BR" sz="2200" dirty="0" smtClean="0"/>
          </a:p>
          <a:p>
            <a:pPr>
              <a:lnSpc>
                <a:spcPct val="100000"/>
              </a:lnSpc>
            </a:pPr>
            <a:endParaRPr lang="pt-BR" sz="2200" dirty="0" smtClean="0"/>
          </a:p>
          <a:p>
            <a:pPr>
              <a:lnSpc>
                <a:spcPct val="100000"/>
              </a:lnSpc>
            </a:pPr>
            <a:endParaRPr lang="pt-BR" sz="2200" dirty="0" smtClean="0"/>
          </a:p>
          <a:p>
            <a:pPr>
              <a:lnSpc>
                <a:spcPct val="100000"/>
              </a:lnSpc>
            </a:pPr>
            <a:endParaRPr lang="pt-BR" sz="2200" dirty="0" smtClean="0"/>
          </a:p>
          <a:p>
            <a:pPr>
              <a:lnSpc>
                <a:spcPct val="100000"/>
              </a:lnSpc>
            </a:pPr>
            <a:endParaRPr lang="pt-BR" sz="2200" dirty="0" smtClean="0"/>
          </a:p>
          <a:p>
            <a:pPr>
              <a:lnSpc>
                <a:spcPct val="100000"/>
              </a:lnSpc>
            </a:pPr>
            <a:r>
              <a:rPr lang="pt-BR" sz="2200" dirty="0" smtClean="0"/>
              <a:t> Na faixa de frequência da voz, 20 Hz a 20 kHz, o comprimento de onda relacionado seria de 15000 m a 15000 km</a:t>
            </a:r>
          </a:p>
          <a:p>
            <a:pPr>
              <a:lnSpc>
                <a:spcPct val="100000"/>
              </a:lnSpc>
            </a:pPr>
            <a:endParaRPr lang="pt-BR" sz="2200" dirty="0" smtClean="0"/>
          </a:p>
          <a:p>
            <a:pPr>
              <a:lnSpc>
                <a:spcPct val="100000"/>
              </a:lnSpc>
            </a:pPr>
            <a:r>
              <a:rPr lang="pt-BR" sz="2200" dirty="0" smtClean="0"/>
              <a:t>Dimensão da antena = 25% do comprimento de onda</a:t>
            </a:r>
          </a:p>
          <a:p>
            <a:pPr>
              <a:lnSpc>
                <a:spcPct val="100000"/>
              </a:lnSpc>
            </a:pPr>
            <a:endParaRPr lang="pt-BR" sz="2200" dirty="0" smtClean="0"/>
          </a:p>
          <a:p>
            <a:pPr>
              <a:lnSpc>
                <a:spcPct val="100000"/>
              </a:lnSpc>
            </a:pPr>
            <a:r>
              <a:rPr lang="pt-BR" sz="2200" dirty="0" smtClean="0"/>
              <a:t>Que tamanho teria um celular?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175" y="1928802"/>
            <a:ext cx="3295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Transmissão e Recepção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/>
              <a:t>E</a:t>
            </a:r>
            <a:r>
              <a:rPr lang="pt-BR" dirty="0" smtClean="0"/>
              <a:t>x.: modulação em amplitude (AM)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68428" y="5684702"/>
            <a:ext cx="1540076" cy="26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Razavi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pt-BR" sz="1600" b="0" dirty="0">
                <a:solidFill>
                  <a:schemeClr val="tx1"/>
                </a:solidFill>
                <a:latin typeface="+mn-lt"/>
              </a:rPr>
              <a:t>2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ª ed.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572" y="1844824"/>
            <a:ext cx="6342857" cy="376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46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Transmissor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26161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Multiplicação de sinais e emissão através da antena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Amplificador de potência: potencia irradiada deve percorrer distâncias de vários km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Sinal senoidal gerado por um oscilador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49935"/>
            <a:ext cx="7696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568428" y="6548798"/>
            <a:ext cx="1540076" cy="26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Razavi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pt-BR" sz="1600" b="0" dirty="0">
                <a:solidFill>
                  <a:schemeClr val="tx1"/>
                </a:solidFill>
                <a:latin typeface="+mn-lt"/>
              </a:rPr>
              <a:t>2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ª ed.</a:t>
            </a:r>
          </a:p>
        </p:txBody>
      </p:sp>
    </p:spTree>
    <p:extLst>
      <p:ext uri="{BB962C8B-B14F-4D97-AF65-F5344CB8AC3E}">
        <p14:creationId xmlns:p14="http://schemas.microsoft.com/office/powerpoint/2010/main" xmlns="" val="10378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</a:t>
            </a:r>
            <a:endParaRPr lang="pt-BR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18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e_title_beto_v2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2124</TotalTime>
  <Words>1764</Words>
  <Application>Microsoft Office PowerPoint</Application>
  <PresentationFormat>Apresentação na tela (4:3)</PresentationFormat>
  <Paragraphs>266</Paragraphs>
  <Slides>48</Slides>
  <Notes>36</Notes>
  <HiddenSlides>2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8" baseType="lpstr">
      <vt:lpstr>Arial</vt:lpstr>
      <vt:lpstr>BankGothic Md BT</vt:lpstr>
      <vt:lpstr>Wingdings</vt:lpstr>
      <vt:lpstr>Symbol</vt:lpstr>
      <vt:lpstr>Times New Roman</vt:lpstr>
      <vt:lpstr>Calibri</vt:lpstr>
      <vt:lpstr>iue_title_beto_v2</vt:lpstr>
      <vt:lpstr>Slide_beto</vt:lpstr>
      <vt:lpstr>1_Slide_beto</vt:lpstr>
      <vt:lpstr>Equation</vt:lpstr>
      <vt:lpstr>EE530 – Eletrônica Básica I</vt:lpstr>
      <vt:lpstr>Slide 2</vt:lpstr>
      <vt:lpstr>Slide 3</vt:lpstr>
      <vt:lpstr>Sinais</vt:lpstr>
      <vt:lpstr>Sinais de Celular</vt:lpstr>
      <vt:lpstr>Sinais</vt:lpstr>
      <vt:lpstr>Transmissão e Recepção</vt:lpstr>
      <vt:lpstr>Transmissor</vt:lpstr>
      <vt:lpstr>Receptor</vt:lpstr>
      <vt:lpstr>Sinais</vt:lpstr>
      <vt:lpstr>Equivalente de Thévenin e Norton</vt:lpstr>
      <vt:lpstr>Espectro de Frequências</vt:lpstr>
      <vt:lpstr>Espectro de Frequências</vt:lpstr>
      <vt:lpstr>Espectro de Frequências</vt:lpstr>
      <vt:lpstr>Espectro de Frequências</vt:lpstr>
      <vt:lpstr>Sinais Analógicos e Digitais</vt:lpstr>
      <vt:lpstr>Sistema Binário</vt:lpstr>
      <vt:lpstr>Conversor Analógico/Digital (A/D)</vt:lpstr>
      <vt:lpstr>Exercício</vt:lpstr>
      <vt:lpstr>Amplificadores</vt:lpstr>
      <vt:lpstr>Amplificadores</vt:lpstr>
      <vt:lpstr>Amplificadores</vt:lpstr>
      <vt:lpstr>Amplificadores</vt:lpstr>
      <vt:lpstr>Eficiência do amplificador</vt:lpstr>
      <vt:lpstr>Exercício</vt:lpstr>
      <vt:lpstr>Saturação do Amplificador</vt:lpstr>
      <vt:lpstr>Transferência Não-Linear e Polarização</vt:lpstr>
      <vt:lpstr>Convenção de Notação</vt:lpstr>
      <vt:lpstr>Modelos de Amplificadores</vt:lpstr>
      <vt:lpstr>Amplificador de Tensão</vt:lpstr>
      <vt:lpstr>Amplificador de Tensão</vt:lpstr>
      <vt:lpstr>Modelos de Amplificadores</vt:lpstr>
      <vt:lpstr>Exercício</vt:lpstr>
      <vt:lpstr>Exercício</vt:lpstr>
      <vt:lpstr>Resposta em Frequência dos Amplificadores</vt:lpstr>
      <vt:lpstr>Faixa de Passagem</vt:lpstr>
      <vt:lpstr>Resposta em Frequência</vt:lpstr>
      <vt:lpstr>Redes CTS (Constante de Tempo Simples)</vt:lpstr>
      <vt:lpstr>Redes CTS (Constante de Tempo Simples)</vt:lpstr>
      <vt:lpstr>Redes CTS</vt:lpstr>
      <vt:lpstr>Rede Passa-Baixas</vt:lpstr>
      <vt:lpstr>Rede Passa-Baixas</vt:lpstr>
      <vt:lpstr>Rede Passa-Altas</vt:lpstr>
      <vt:lpstr>Slide 44</vt:lpstr>
      <vt:lpstr>Slide 45</vt:lpstr>
      <vt:lpstr>Exercício</vt:lpstr>
      <vt:lpstr>Classificação pela Resposta em Frequência</vt:lpstr>
      <vt:lpstr>Sugestão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EE530 - Eletrônica Básica I</dc:title>
  <dc:creator>Beto</dc:creator>
  <cp:lastModifiedBy>diniz</cp:lastModifiedBy>
  <cp:revision>1832</cp:revision>
  <cp:lastPrinted>2016-08-10T01:41:17Z</cp:lastPrinted>
  <dcterms:modified xsi:type="dcterms:W3CDTF">2017-08-14T02:36:14Z</dcterms:modified>
</cp:coreProperties>
</file>