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25"/>
  </p:notesMasterIdLst>
  <p:handoutMasterIdLst>
    <p:handoutMasterId r:id="rId26"/>
  </p:handoutMasterIdLst>
  <p:sldIdLst>
    <p:sldId id="657" r:id="rId4"/>
    <p:sldId id="662" r:id="rId5"/>
    <p:sldId id="663" r:id="rId6"/>
    <p:sldId id="664" r:id="rId7"/>
    <p:sldId id="661" r:id="rId8"/>
    <p:sldId id="639" r:id="rId9"/>
    <p:sldId id="587" r:id="rId10"/>
    <p:sldId id="652" r:id="rId11"/>
    <p:sldId id="643" r:id="rId12"/>
    <p:sldId id="644" r:id="rId13"/>
    <p:sldId id="645" r:id="rId14"/>
    <p:sldId id="646" r:id="rId15"/>
    <p:sldId id="653" r:id="rId16"/>
    <p:sldId id="654" r:id="rId17"/>
    <p:sldId id="655" r:id="rId18"/>
    <p:sldId id="656" r:id="rId19"/>
    <p:sldId id="665" r:id="rId20"/>
    <p:sldId id="658" r:id="rId21"/>
    <p:sldId id="659" r:id="rId22"/>
    <p:sldId id="660" r:id="rId23"/>
    <p:sldId id="610" r:id="rId24"/>
  </p:sldIdLst>
  <p:sldSz cx="9144000" cy="6858000" type="screen4x3"/>
  <p:notesSz cx="6400800" cy="8686800"/>
  <p:embeddedFontLst>
    <p:embeddedFont>
      <p:font typeface="BankGothic Md BT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22.08.2017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41289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6038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28684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65348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31273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189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90655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392273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64360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927743"/>
            <a:ext cx="8715375" cy="646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Amplificador Operacional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913469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pic>
        <p:nvPicPr>
          <p:cNvPr id="7" name="Picture 3" descr="c:\ch02_conv\sedr42021_0202a.jpg"/>
          <p:cNvPicPr>
            <a:picLocks noChangeAspect="1" noChangeArrowheads="1"/>
          </p:cNvPicPr>
          <p:nvPr/>
        </p:nvPicPr>
        <p:blipFill rotWithShape="1">
          <a:blip r:embed="rId2"/>
          <a:srcRect t="-1" b="11421"/>
          <a:stretch/>
        </p:blipFill>
        <p:spPr bwMode="auto">
          <a:xfrm>
            <a:off x="5226224" y="2961208"/>
            <a:ext cx="150601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40" y="2992971"/>
            <a:ext cx="22383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380319"/>
          </a:xfrm>
        </p:spPr>
        <p:txBody>
          <a:bodyPr/>
          <a:lstStyle/>
          <a:p>
            <a:r>
              <a:rPr lang="pt-BR" dirty="0" smtClean="0"/>
              <a:t>Resistência diferencial de entrada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o caso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Alto ganho: </a:t>
            </a:r>
            <a:r>
              <a:rPr lang="pt-BR" i="1" dirty="0" smtClean="0"/>
              <a:t>R</a:t>
            </a:r>
            <a:r>
              <a:rPr lang="pt-BR" i="1" baseline="-25000" dirty="0" smtClean="0"/>
              <a:t>1</a:t>
            </a:r>
            <a:r>
              <a:rPr lang="pt-BR" dirty="0" smtClean="0">
                <a:sym typeface="Symbol"/>
              </a:rPr>
              <a:t>  </a:t>
            </a:r>
            <a:r>
              <a:rPr lang="pt-BR" i="1" dirty="0" smtClean="0">
                <a:sym typeface="Symbol"/>
              </a:rPr>
              <a:t>R</a:t>
            </a:r>
            <a:r>
              <a:rPr lang="pt-BR" i="1" baseline="-25000" dirty="0" smtClean="0">
                <a:sym typeface="Symbol"/>
              </a:rPr>
              <a:t>id</a:t>
            </a:r>
            <a:r>
              <a:rPr lang="pt-BR" dirty="0" smtClean="0">
                <a:sym typeface="Symbol"/>
              </a:rPr>
              <a:t></a:t>
            </a:r>
            <a:endParaRPr lang="pt-BR" dirty="0" smtClean="0"/>
          </a:p>
        </p:txBody>
      </p:sp>
      <p:graphicFrame>
        <p:nvGraphicFramePr>
          <p:cNvPr id="847873" name="Object 1"/>
          <p:cNvGraphicFramePr>
            <a:graphicFrameLocks noChangeAspect="1"/>
          </p:cNvGraphicFramePr>
          <p:nvPr/>
        </p:nvGraphicFramePr>
        <p:xfrm>
          <a:off x="3829050" y="4786313"/>
          <a:ext cx="1485900" cy="381000"/>
        </p:xfrm>
        <a:graphic>
          <a:graphicData uri="http://schemas.openxmlformats.org/presentationml/2006/ole">
            <p:oleObj spid="_x0000_s979010" name="Equation" r:id="rId4" imgW="1485900" imgH="381000" progId="">
              <p:embed/>
            </p:oleObj>
          </a:graphicData>
        </a:graphic>
      </p:graphicFrame>
      <p:pic>
        <p:nvPicPr>
          <p:cNvPr id="7" name="Picture 3" descr="c:\ch02_conv\sedr42021_0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788" y="1878014"/>
            <a:ext cx="34004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78948" name="Object 1"/>
          <p:cNvGraphicFramePr>
            <a:graphicFrameLocks noChangeAspect="1"/>
          </p:cNvGraphicFramePr>
          <p:nvPr/>
        </p:nvGraphicFramePr>
        <p:xfrm>
          <a:off x="2214546" y="4548198"/>
          <a:ext cx="889000" cy="381000"/>
        </p:xfrm>
        <a:graphic>
          <a:graphicData uri="http://schemas.openxmlformats.org/presentationml/2006/ole">
            <p:oleObj spid="_x0000_s979011" name="Equation" r:id="rId6" imgW="888614" imgH="380835" progId="">
              <p:embed/>
            </p:oleObj>
          </a:graphicData>
        </a:graphic>
      </p:graphicFrame>
      <p:graphicFrame>
        <p:nvGraphicFramePr>
          <p:cNvPr id="978949" name="Object 1"/>
          <p:cNvGraphicFramePr>
            <a:graphicFrameLocks noChangeAspect="1"/>
          </p:cNvGraphicFramePr>
          <p:nvPr/>
        </p:nvGraphicFramePr>
        <p:xfrm>
          <a:off x="2214546" y="5072074"/>
          <a:ext cx="927100" cy="381000"/>
        </p:xfrm>
        <a:graphic>
          <a:graphicData uri="http://schemas.openxmlformats.org/presentationml/2006/ole">
            <p:oleObj spid="_x0000_s979012" name="Equation" r:id="rId7" imgW="9271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Amplificador de instrumentação</a:t>
            </a:r>
          </a:p>
        </p:txBody>
      </p:sp>
      <p:pic>
        <p:nvPicPr>
          <p:cNvPr id="8" name="Picture 3" descr="c:\ch02_conv\sedr42021_022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96" y="1394432"/>
            <a:ext cx="5285232" cy="40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4482" name="Object 1"/>
          <p:cNvGraphicFramePr>
            <a:graphicFrameLocks noChangeAspect="1"/>
          </p:cNvGraphicFramePr>
          <p:nvPr/>
        </p:nvGraphicFramePr>
        <p:xfrm>
          <a:off x="6360864" y="1963936"/>
          <a:ext cx="2387600" cy="889000"/>
        </p:xfrm>
        <a:graphic>
          <a:graphicData uri="http://schemas.openxmlformats.org/presentationml/2006/ole">
            <p:oleObj spid="_x0000_s1044526" name="Equation" r:id="rId4" imgW="2387600" imgH="889000" progId="">
              <p:embed/>
            </p:oleObj>
          </a:graphicData>
        </a:graphic>
      </p:graphicFrame>
      <p:graphicFrame>
        <p:nvGraphicFramePr>
          <p:cNvPr id="1044483" name="Object 3"/>
          <p:cNvGraphicFramePr>
            <a:graphicFrameLocks noChangeAspect="1"/>
          </p:cNvGraphicFramePr>
          <p:nvPr/>
        </p:nvGraphicFramePr>
        <p:xfrm>
          <a:off x="6513264" y="3836144"/>
          <a:ext cx="2082800" cy="889000"/>
        </p:xfrm>
        <a:graphic>
          <a:graphicData uri="http://schemas.openxmlformats.org/presentationml/2006/ole">
            <p:oleObj spid="_x0000_s1044527" name="Equation" r:id="rId5" imgW="2082800" imgH="889000" progId="">
              <p:embed/>
            </p:oleObj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1043608" y="5517232"/>
            <a:ext cx="7056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Desvantagens:</a:t>
            </a:r>
          </a:p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Sinal de modo comum amplificado</a:t>
            </a:r>
            <a:endParaRPr lang="pt-BR" sz="2000" b="0" kern="0" baseline="-25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Amplificadores e resistores perfeitamente casados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Amplificador de instrumentação</a:t>
            </a:r>
          </a:p>
        </p:txBody>
      </p:sp>
      <p:pic>
        <p:nvPicPr>
          <p:cNvPr id="10" name="Picture 5" descr="c:\ch02_conv\sedr42021_022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11" y="1476735"/>
            <a:ext cx="6466637" cy="34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07504" y="5013176"/>
            <a:ext cx="30963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Exemplo 2.7, Sedra 4ª ed</a:t>
            </a:r>
          </a:p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Seção 2.4.2, Sedra, 5ª ed</a:t>
            </a:r>
          </a:p>
        </p:txBody>
      </p:sp>
      <p:graphicFrame>
        <p:nvGraphicFramePr>
          <p:cNvPr id="1045506" name="Object 1"/>
          <p:cNvGraphicFramePr>
            <a:graphicFrameLocks noChangeAspect="1"/>
          </p:cNvGraphicFramePr>
          <p:nvPr/>
        </p:nvGraphicFramePr>
        <p:xfrm>
          <a:off x="6327812" y="1819920"/>
          <a:ext cx="2387600" cy="889000"/>
        </p:xfrm>
        <a:graphic>
          <a:graphicData uri="http://schemas.openxmlformats.org/presentationml/2006/ole">
            <p:oleObj spid="_x0000_s1045569" name="Equation" r:id="rId4" imgW="2387600" imgH="889000" progId="">
              <p:embed/>
            </p:oleObj>
          </a:graphicData>
        </a:graphic>
      </p:graphicFrame>
      <p:graphicFrame>
        <p:nvGraphicFramePr>
          <p:cNvPr id="1045507" name="Object 3"/>
          <p:cNvGraphicFramePr>
            <a:graphicFrameLocks noChangeAspect="1"/>
          </p:cNvGraphicFramePr>
          <p:nvPr/>
        </p:nvGraphicFramePr>
        <p:xfrm>
          <a:off x="6480212" y="3836144"/>
          <a:ext cx="2082800" cy="889000"/>
        </p:xfrm>
        <a:graphic>
          <a:graphicData uri="http://schemas.openxmlformats.org/presentationml/2006/ole">
            <p:oleObj spid="_x0000_s1045570" name="Equation" r:id="rId5" imgW="2082800" imgH="889000" progId="">
              <p:embed/>
            </p:oleObj>
          </a:graphicData>
        </a:graphic>
      </p:graphicFrame>
      <p:graphicFrame>
        <p:nvGraphicFramePr>
          <p:cNvPr id="1045508" name="Object 1"/>
          <p:cNvGraphicFramePr>
            <a:graphicFrameLocks noChangeAspect="1"/>
          </p:cNvGraphicFramePr>
          <p:nvPr/>
        </p:nvGraphicFramePr>
        <p:xfrm>
          <a:off x="4982406" y="5780360"/>
          <a:ext cx="2959100" cy="889000"/>
        </p:xfrm>
        <a:graphic>
          <a:graphicData uri="http://schemas.openxmlformats.org/presentationml/2006/ole">
            <p:oleObj spid="_x0000_s1045571" name="Equation" r:id="rId6" imgW="2959100" imgH="889000" progId="">
              <p:embed/>
            </p:oleObj>
          </a:graphicData>
        </a:graphic>
      </p:graphicFrame>
      <p:sp>
        <p:nvSpPr>
          <p:cNvPr id="11" name="Text Placeholder 3"/>
          <p:cNvSpPr txBox="1">
            <a:spLocks/>
          </p:cNvSpPr>
          <p:nvPr/>
        </p:nvSpPr>
        <p:spPr>
          <a:xfrm>
            <a:off x="3779912" y="4869160"/>
            <a:ext cx="53640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Não amplifica sinal de modo comum</a:t>
            </a:r>
          </a:p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Não depende do casamento perfeito de </a:t>
            </a:r>
            <a:r>
              <a:rPr lang="pt-BR" sz="2000" b="0" i="1" kern="0" dirty="0" smtClean="0">
                <a:solidFill>
                  <a:schemeClr val="tx1"/>
                </a:solidFill>
                <a:latin typeface="+mn-lt"/>
                <a:cs typeface="+mn-cs"/>
              </a:rPr>
              <a:t>R</a:t>
            </a:r>
            <a:r>
              <a:rPr lang="pt-BR" sz="2000" b="0" i="1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Vinculadas/Conversores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Fonte de tensão controlada por tensão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715" y="1542913"/>
            <a:ext cx="3108571" cy="1958095"/>
          </a:xfrm>
          <a:prstGeom prst="rect">
            <a:avLst/>
          </a:prstGeom>
        </p:spPr>
      </p:pic>
      <p:pic>
        <p:nvPicPr>
          <p:cNvPr id="5" name="Picture 3" descr="c:\ch02_conv\sedr42021_0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52" y="3610253"/>
            <a:ext cx="3209544" cy="1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ch02_conv\sedr42021_0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4405" y="3610253"/>
            <a:ext cx="2648102" cy="176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6840205"/>
              </p:ext>
            </p:extLst>
          </p:nvPr>
        </p:nvGraphicFramePr>
        <p:xfrm>
          <a:off x="770574" y="5633147"/>
          <a:ext cx="2603500" cy="800100"/>
        </p:xfrm>
        <a:graphic>
          <a:graphicData uri="http://schemas.openxmlformats.org/presentationml/2006/ole">
            <p:oleObj spid="_x0000_s1046558" name="Equation" r:id="rId6" imgW="2603160" imgH="799920" progId="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2953880"/>
              </p:ext>
            </p:extLst>
          </p:nvPr>
        </p:nvGraphicFramePr>
        <p:xfrm>
          <a:off x="5385556" y="5589240"/>
          <a:ext cx="3225800" cy="889000"/>
        </p:xfrm>
        <a:graphic>
          <a:graphicData uri="http://schemas.openxmlformats.org/presentationml/2006/ole">
            <p:oleObj spid="_x0000_s1046559" name="Equation" r:id="rId7" imgW="3225600" imgH="8888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779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Vinculadas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592009"/>
          </a:xfrm>
        </p:spPr>
        <p:txBody>
          <a:bodyPr/>
          <a:lstStyle/>
          <a:p>
            <a:r>
              <a:rPr lang="pt-BR" dirty="0" smtClean="0"/>
              <a:t>Fonte de corrente controlada por tensão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 carga ligada ao terra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629040"/>
            <a:ext cx="2921491" cy="21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45" y="1629040"/>
            <a:ext cx="3675991" cy="216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96336" y="1444737"/>
            <a:ext cx="137173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Carga sem conexão ao terra</a:t>
            </a: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 flipH="1">
            <a:off x="6372200" y="1732769"/>
            <a:ext cx="1224136" cy="42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686" y="4600009"/>
            <a:ext cx="3332628" cy="21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8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Vinculadas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653769"/>
          </a:xfrm>
        </p:spPr>
        <p:txBody>
          <a:bodyPr/>
          <a:lstStyle/>
          <a:p>
            <a:r>
              <a:rPr lang="pt-BR" dirty="0" smtClean="0"/>
              <a:t>Fonte de tensão controlada por corrente (conversor corrente-tensão)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33" y="1989080"/>
            <a:ext cx="2884932" cy="21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18" y="4581368"/>
            <a:ext cx="383356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4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Vinculadas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Fonte de corrente controlada por corrente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22" y="1558989"/>
            <a:ext cx="2650264" cy="21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24" y="4437112"/>
            <a:ext cx="271826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1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de Impedância Negativa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9" y="1628800"/>
            <a:ext cx="3571882" cy="2356046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6820549"/>
              </p:ext>
            </p:extLst>
          </p:nvPr>
        </p:nvGraphicFramePr>
        <p:xfrm>
          <a:off x="3587750" y="4797152"/>
          <a:ext cx="1968500" cy="800100"/>
        </p:xfrm>
        <a:graphic>
          <a:graphicData uri="http://schemas.openxmlformats.org/presentationml/2006/ole">
            <p:oleObj spid="_x0000_s1052679" name="Equation" r:id="rId4" imgW="1968480" imgH="7999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99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Não-Lineares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Retificador de precisão</a:t>
            </a:r>
            <a:endParaRPr lang="pt-BR" dirty="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2106553" y="1524008"/>
            <a:ext cx="4930894" cy="2097405"/>
            <a:chOff x="240" y="1480"/>
            <a:chExt cx="4314" cy="1835"/>
          </a:xfrm>
        </p:grpSpPr>
        <p:pic>
          <p:nvPicPr>
            <p:cNvPr id="9" name="Picture 3" descr="c:\My Documents\New Folder\ch13_conv\sedr42021_133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80"/>
              <a:ext cx="2424" cy="1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c:\My Documents\New Folder\ch13_conv\sedr42021_1333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64"/>
              <a:ext cx="1578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86" y="3789040"/>
            <a:ext cx="7221428" cy="28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25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Não-Lineares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4781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Amplificador logarítmico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Relação logarítmica natural entre corrente e tensão num BJT</a:t>
            </a:r>
            <a:endParaRPr lang="pt-B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66667" cy="19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2196888"/>
              </p:ext>
            </p:extLst>
          </p:nvPr>
        </p:nvGraphicFramePr>
        <p:xfrm>
          <a:off x="5407025" y="2268538"/>
          <a:ext cx="2463800" cy="1422400"/>
        </p:xfrm>
        <a:graphic>
          <a:graphicData uri="http://schemas.openxmlformats.org/presentationml/2006/ole">
            <p:oleObj spid="_x0000_s1047568" name="Equation" r:id="rId4" imgW="2463480" imgH="1422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641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4572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integrador inversor</a:t>
            </a:r>
          </a:p>
        </p:txBody>
      </p:sp>
      <p:pic>
        <p:nvPicPr>
          <p:cNvPr id="6" name="Picture 5" descr="a05_fig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257" y="1857364"/>
            <a:ext cx="3851429" cy="2491429"/>
          </a:xfrm>
          <a:prstGeom prst="rect">
            <a:avLst/>
          </a:prstGeom>
        </p:spPr>
      </p:pic>
      <p:pic>
        <p:nvPicPr>
          <p:cNvPr id="5" name="Picture 4" descr="a05_fig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9708" y="1994507"/>
            <a:ext cx="3988572" cy="221714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100010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</a:t>
            </a:r>
            <a:r>
              <a:rPr lang="pt-BR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diferenciador inversor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11714" name="Object 4"/>
          <p:cNvGraphicFramePr>
            <a:graphicFrameLocks noChangeAspect="1"/>
          </p:cNvGraphicFramePr>
          <p:nvPr/>
        </p:nvGraphicFramePr>
        <p:xfrm>
          <a:off x="1851740" y="5076825"/>
          <a:ext cx="1160462" cy="647700"/>
        </p:xfrm>
        <a:graphic>
          <a:graphicData uri="http://schemas.openxmlformats.org/presentationml/2006/ole">
            <p:oleObj spid="_x0000_s1049620" name="Equation" r:id="rId6" imgW="1435100" imgH="812800" progId="">
              <p:embed/>
            </p:oleObj>
          </a:graphicData>
        </a:graphic>
      </p:graphicFrame>
      <p:graphicFrame>
        <p:nvGraphicFramePr>
          <p:cNvPr id="1011715" name="Object 4"/>
          <p:cNvGraphicFramePr>
            <a:graphicFrameLocks noChangeAspect="1"/>
          </p:cNvGraphicFramePr>
          <p:nvPr/>
        </p:nvGraphicFramePr>
        <p:xfrm>
          <a:off x="6314719" y="5076825"/>
          <a:ext cx="1098550" cy="647700"/>
        </p:xfrm>
        <a:graphic>
          <a:graphicData uri="http://schemas.openxmlformats.org/presentationml/2006/ole">
            <p:oleObj spid="_x0000_s1049621" name="Equation" r:id="rId7" imgW="1358310" imgH="8124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8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Não-Lineares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4781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Amplificador de raiz quadrada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Relação quadrática entre corrente e tensão no MOSFET</a:t>
            </a:r>
            <a:endParaRPr lang="pt-BR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61905" cy="19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3657582"/>
              </p:ext>
            </p:extLst>
          </p:nvPr>
        </p:nvGraphicFramePr>
        <p:xfrm>
          <a:off x="5095875" y="2116138"/>
          <a:ext cx="3086100" cy="1727200"/>
        </p:xfrm>
        <a:graphic>
          <a:graphicData uri="http://schemas.openxmlformats.org/presentationml/2006/ole">
            <p:oleObj spid="_x0000_s1048589" name="Equation" r:id="rId4" imgW="3085920" imgH="17269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0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031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2, Seção 2.4 – 2.6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  <a:p>
            <a:pPr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err="1"/>
              <a:t>Razavi</a:t>
            </a:r>
            <a:r>
              <a:rPr lang="pt-BR" dirty="0"/>
              <a:t> (2ª ed.) – Capítulo 8, Seção 8.3</a:t>
            </a:r>
          </a:p>
          <a:p>
            <a:pPr marL="334800" indent="-334800">
              <a:lnSpc>
                <a:spcPct val="100000"/>
              </a:lnSpc>
              <a:buNone/>
            </a:pPr>
            <a:r>
              <a:rPr lang="pt-BR" dirty="0" smtClean="0"/>
              <a:t>	Funções não-lineares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err="1" smtClean="0"/>
              <a:t>Boyelstad</a:t>
            </a:r>
            <a:r>
              <a:rPr lang="pt-BR" dirty="0" smtClean="0"/>
              <a:t> (11ª ed.) – Capítulo 11, Seção 11.4</a:t>
            </a: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err="1" smtClean="0"/>
              <a:t>Savant</a:t>
            </a:r>
            <a:r>
              <a:rPr lang="pt-BR" dirty="0" smtClean="0"/>
              <a:t> (2ª ed.) – Capítulo 8, Seção 8.7</a:t>
            </a:r>
            <a:endParaRPr lang="pt-BR" dirty="0"/>
          </a:p>
          <a:p>
            <a:pPr marL="334800" indent="-334800">
              <a:lnSpc>
                <a:spcPct val="100000"/>
              </a:lnSpc>
              <a:buNone/>
            </a:pPr>
            <a:r>
              <a:rPr lang="pt-BR" dirty="0"/>
              <a:t>	</a:t>
            </a:r>
            <a:r>
              <a:rPr lang="pt-BR" dirty="0" smtClean="0"/>
              <a:t>Fontes vinculadas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pic>
        <p:nvPicPr>
          <p:cNvPr id="8" name="Picture 3" descr="c:\ch02_conv\sedr42021_023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92" y="1500174"/>
            <a:ext cx="4128821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ch02_conv\sedr42021_023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86980"/>
            <a:ext cx="4205288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ch02_conv\sedr42021_024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07159"/>
            <a:ext cx="4025798" cy="16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ch02_conv\sedr42021_024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5938" y="3514749"/>
            <a:ext cx="400367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008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integrador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inversor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0" y="100010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diferenciador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inversor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6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Integrador Inversor Prático</a:t>
            </a:r>
            <a:endParaRPr lang="pt-BR" dirty="0"/>
          </a:p>
        </p:txBody>
      </p:sp>
      <p:pic>
        <p:nvPicPr>
          <p:cNvPr id="11" name="Picture 3" descr="c:\ch02_conv\sedr42021_0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226" y="4786322"/>
            <a:ext cx="22304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ch02_conv\sedr42021_0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105" y="857233"/>
            <a:ext cx="33464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49250" name="Object 4"/>
          <p:cNvGraphicFramePr>
            <a:graphicFrameLocks noChangeAspect="1"/>
          </p:cNvGraphicFramePr>
          <p:nvPr/>
        </p:nvGraphicFramePr>
        <p:xfrm>
          <a:off x="357158" y="2857496"/>
          <a:ext cx="1866900" cy="728663"/>
        </p:xfrm>
        <a:graphic>
          <a:graphicData uri="http://schemas.openxmlformats.org/presentationml/2006/ole">
            <p:oleObj spid="_x0000_s1050635" name="Equation" r:id="rId6" imgW="2311400" imgH="914400" progId="">
              <p:embed/>
            </p:oleObj>
          </a:graphicData>
        </a:graphic>
      </p:graphicFrame>
      <p:sp>
        <p:nvSpPr>
          <p:cNvPr id="15" name="CaixaDeTexto 12"/>
          <p:cNvSpPr txBox="1"/>
          <p:nvPr/>
        </p:nvSpPr>
        <p:spPr>
          <a:xfrm>
            <a:off x="2428860" y="2786058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Na prática o amp. op. satura se entrada com nível cc</a:t>
            </a:r>
          </a:p>
        </p:txBody>
      </p:sp>
      <p:pic>
        <p:nvPicPr>
          <p:cNvPr id="16" name="Picture 3" descr="c:\ch02_conv\sedr42021_0239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857232"/>
            <a:ext cx="4128821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2"/>
          <p:cNvSpPr txBox="1"/>
          <p:nvPr/>
        </p:nvSpPr>
        <p:spPr>
          <a:xfrm>
            <a:off x="0" y="3935560"/>
            <a:ext cx="550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//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: ganho finito em cc (–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/R)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deixa de ser um integrador ideal</a:t>
            </a:r>
            <a:endParaRPr lang="pt-BR" sz="20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2"/>
          <p:cNvSpPr txBox="1"/>
          <p:nvPr/>
        </p:nvSpPr>
        <p:spPr>
          <a:xfrm>
            <a:off x="5143504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Ver exemplo 2.3 e 2.4, Sedra 4ª ed.</a:t>
            </a:r>
          </a:p>
        </p:txBody>
      </p:sp>
    </p:spTree>
    <p:extLst>
      <p:ext uri="{BB962C8B-B14F-4D97-AF65-F5344CB8AC3E}">
        <p14:creationId xmlns:p14="http://schemas.microsoft.com/office/powerpoint/2010/main" xmlns="" val="22877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Circuitos com Amp. Op. Ideal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Conversor D/A (Digital – Analógico)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14876" y="4572008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i="1" kern="0" dirty="0" smtClean="0">
                <a:solidFill>
                  <a:schemeClr val="tx1"/>
                </a:solidFill>
                <a:latin typeface="+mn-lt"/>
                <a:cs typeface="+mn-cs"/>
              </a:rPr>
              <a:t>R</a:t>
            </a:r>
            <a:r>
              <a:rPr lang="pt-BR" sz="2000" b="0" i="1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f</a:t>
            </a: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 em k</a:t>
            </a: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</a:t>
            </a:r>
            <a:endParaRPr lang="pt-BR" sz="2000" b="0" i="1" kern="0" baseline="-250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" name="Picture 2" descr="c:\ch02_conv\sedr42021_p02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52619"/>
            <a:ext cx="3162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10690" name="Object 4"/>
          <p:cNvGraphicFramePr>
            <a:graphicFrameLocks noChangeAspect="1"/>
          </p:cNvGraphicFramePr>
          <p:nvPr/>
        </p:nvGraphicFramePr>
        <p:xfrm>
          <a:off x="4714876" y="3603643"/>
          <a:ext cx="3611562" cy="617538"/>
        </p:xfrm>
        <a:graphic>
          <a:graphicData uri="http://schemas.openxmlformats.org/presentationml/2006/ole">
            <p:oleObj spid="_x0000_s1051659" name="Equation" r:id="rId5" imgW="4470400" imgH="7747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87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Circuitos de Instrumentação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Voltímetro analógico</a:t>
            </a:r>
          </a:p>
        </p:txBody>
      </p:sp>
      <p:pic>
        <p:nvPicPr>
          <p:cNvPr id="11" name="Picture 2" descr="c:\ch02_conv\sedr42021_p0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231" y="1751436"/>
            <a:ext cx="2561539" cy="20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726487" y="4077072"/>
            <a:ext cx="3691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1800" b="0" kern="0" dirty="0" smtClean="0">
                <a:solidFill>
                  <a:schemeClr val="tx1"/>
                </a:solidFill>
                <a:latin typeface="+mn-lt"/>
                <a:cs typeface="+mn-cs"/>
              </a:rPr>
              <a:t>Ver exemplo 2.5 (Sedra 4ª ed.)</a:t>
            </a:r>
            <a:endParaRPr lang="pt-BR" sz="1800" b="0" i="1" kern="0" baseline="-250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022657"/>
          </a:xfrm>
        </p:spPr>
        <p:txBody>
          <a:bodyPr/>
          <a:lstStyle/>
          <a:p>
            <a:r>
              <a:rPr lang="pt-BR" dirty="0" smtClean="0"/>
              <a:t>Combinação da configuração inversora e não-inversora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Deseja-se obter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Qual a expressão para </a:t>
            </a:r>
            <a:r>
              <a:rPr lang="pt-BR" i="1" dirty="0" smtClean="0"/>
              <a:t>A</a:t>
            </a:r>
            <a:r>
              <a:rPr lang="pt-BR" i="1" baseline="-25000" dirty="0" smtClean="0"/>
              <a:t>d</a:t>
            </a:r>
            <a:r>
              <a:rPr lang="pt-BR" dirty="0" smtClean="0"/>
              <a:t>?</a:t>
            </a:r>
          </a:p>
        </p:txBody>
      </p:sp>
      <p:pic>
        <p:nvPicPr>
          <p:cNvPr id="8" name="Picture 3" descr="c:\ch02_conv\sedr42021_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372" y="1500173"/>
            <a:ext cx="3191256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3517900" y="4653136"/>
          <a:ext cx="2108200" cy="381000"/>
        </p:xfrm>
        <a:graphic>
          <a:graphicData uri="http://schemas.openxmlformats.org/presentationml/2006/ole">
            <p:oleObj spid="_x0000_s847895" name="Equation" r:id="rId4" imgW="21082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Análise pelo Teorema da Superposição</a:t>
            </a:r>
            <a:endParaRPr lang="pt-BR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08075" y="1628800"/>
            <a:ext cx="6927850" cy="2652712"/>
            <a:chOff x="576" y="1536"/>
            <a:chExt cx="4364" cy="1671"/>
          </a:xfrm>
        </p:grpSpPr>
        <p:pic>
          <p:nvPicPr>
            <p:cNvPr id="11" name="Picture 3" descr="c:\ch02_conv\sedr42021_0217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1536"/>
              <a:ext cx="1998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 descr="c:\ch02_conv\sedr42021_0217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1613"/>
              <a:ext cx="1964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2978150" y="4293096"/>
          <a:ext cx="3187700" cy="812800"/>
        </p:xfrm>
        <a:graphic>
          <a:graphicData uri="http://schemas.openxmlformats.org/presentationml/2006/ole">
            <p:oleObj spid="_x0000_s1043522" name="Equation" r:id="rId5" imgW="3187700" imgH="812800" progId="">
              <p:embed/>
            </p:oleObj>
          </a:graphicData>
        </a:graphic>
      </p:graphicFrame>
      <p:graphicFrame>
        <p:nvGraphicFramePr>
          <p:cNvPr id="1043460" name="Object 1"/>
          <p:cNvGraphicFramePr>
            <a:graphicFrameLocks noChangeAspect="1"/>
          </p:cNvGraphicFramePr>
          <p:nvPr/>
        </p:nvGraphicFramePr>
        <p:xfrm>
          <a:off x="1265808" y="5546886"/>
          <a:ext cx="3378200" cy="812800"/>
        </p:xfrm>
        <a:graphic>
          <a:graphicData uri="http://schemas.openxmlformats.org/presentationml/2006/ole">
            <p:oleObj spid="_x0000_s1043523" name="Equation" r:id="rId6" imgW="3378200" imgH="812800" progId="">
              <p:embed/>
            </p:oleObj>
          </a:graphicData>
        </a:graphic>
      </p:graphicFrame>
      <p:graphicFrame>
        <p:nvGraphicFramePr>
          <p:cNvPr id="1043461" name="Object 5"/>
          <p:cNvGraphicFramePr>
            <a:graphicFrameLocks noChangeAspect="1"/>
          </p:cNvGraphicFramePr>
          <p:nvPr/>
        </p:nvGraphicFramePr>
        <p:xfrm>
          <a:off x="5868144" y="5553236"/>
          <a:ext cx="1028700" cy="800100"/>
        </p:xfrm>
        <a:graphic>
          <a:graphicData uri="http://schemas.openxmlformats.org/presentationml/2006/ole">
            <p:oleObj spid="_x0000_s1043524" name="Equation" r:id="rId7" imgW="10287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de Diferenças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Modo comum</a:t>
            </a:r>
          </a:p>
        </p:txBody>
      </p:sp>
      <p:graphicFrame>
        <p:nvGraphicFramePr>
          <p:cNvPr id="847873" name="Object 1"/>
          <p:cNvGraphicFramePr>
            <a:graphicFrameLocks noChangeAspect="1"/>
          </p:cNvGraphicFramePr>
          <p:nvPr/>
        </p:nvGraphicFramePr>
        <p:xfrm>
          <a:off x="6143636" y="4837122"/>
          <a:ext cx="2362200" cy="812800"/>
        </p:xfrm>
        <a:graphic>
          <a:graphicData uri="http://schemas.openxmlformats.org/presentationml/2006/ole">
            <p:oleObj spid="_x0000_s977964" name="Equation" r:id="rId3" imgW="2362200" imgH="812800" progId="">
              <p:embed/>
            </p:oleObj>
          </a:graphicData>
        </a:graphic>
      </p:graphicFrame>
      <p:pic>
        <p:nvPicPr>
          <p:cNvPr id="13" name="Picture 3" descr="c:\ch02_conv\sedr42021_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294" y="1785926"/>
            <a:ext cx="34274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642910" y="4786322"/>
          <a:ext cx="4216400" cy="914400"/>
        </p:xfrm>
        <a:graphic>
          <a:graphicData uri="http://schemas.openxmlformats.org/presentationml/2006/ole">
            <p:oleObj spid="_x0000_s977965" name="Equation" r:id="rId5" imgW="4216400" imgH="914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309</Words>
  <Application>Microsoft Office PowerPoint</Application>
  <PresentationFormat>Apresentação na tela (4:3)</PresentationFormat>
  <Paragraphs>119</Paragraphs>
  <Slides>21</Slides>
  <Notes>7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Wingdings</vt:lpstr>
      <vt:lpstr>BankGothic Md BT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Circuitos com Amp. Op. Ideal</vt:lpstr>
      <vt:lpstr>Circuitos com Amp. Op. Ideal</vt:lpstr>
      <vt:lpstr>Integrador Inversor Prático</vt:lpstr>
      <vt:lpstr>Circuitos com Amp. Op. Ideal</vt:lpstr>
      <vt:lpstr>Circuitos de Instrumentação</vt:lpstr>
      <vt:lpstr>Amplificador de Diferenças</vt:lpstr>
      <vt:lpstr>Amplificador de Diferenças</vt:lpstr>
      <vt:lpstr>Amplificador de Diferenças</vt:lpstr>
      <vt:lpstr>Amplificador de Diferenças</vt:lpstr>
      <vt:lpstr>Amplificador de Diferenças</vt:lpstr>
      <vt:lpstr>Amplificador de Diferenças</vt:lpstr>
      <vt:lpstr>Fontes Vinculadas/Conversores</vt:lpstr>
      <vt:lpstr>Fontes Vinculadas</vt:lpstr>
      <vt:lpstr>Fontes Vinculadas</vt:lpstr>
      <vt:lpstr>Fontes Vinculadas</vt:lpstr>
      <vt:lpstr>Circuito de Impedância Negativa</vt:lpstr>
      <vt:lpstr>Funções Não-Lineares</vt:lpstr>
      <vt:lpstr>Funções Não-Lineares</vt:lpstr>
      <vt:lpstr>Funções Não-Lineares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1939</cp:revision>
  <dcterms:modified xsi:type="dcterms:W3CDTF">2017-08-22T11:56:37Z</dcterms:modified>
</cp:coreProperties>
</file>