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26"/>
  </p:notesMasterIdLst>
  <p:handoutMasterIdLst>
    <p:handoutMasterId r:id="rId27"/>
  </p:handoutMasterIdLst>
  <p:sldIdLst>
    <p:sldId id="572" r:id="rId4"/>
    <p:sldId id="699" r:id="rId5"/>
    <p:sldId id="700" r:id="rId6"/>
    <p:sldId id="701" r:id="rId7"/>
    <p:sldId id="702" r:id="rId8"/>
    <p:sldId id="703" r:id="rId9"/>
    <p:sldId id="706" r:id="rId10"/>
    <p:sldId id="707" r:id="rId11"/>
    <p:sldId id="704" r:id="rId12"/>
    <p:sldId id="705" r:id="rId13"/>
    <p:sldId id="708" r:id="rId14"/>
    <p:sldId id="709" r:id="rId15"/>
    <p:sldId id="710" r:id="rId16"/>
    <p:sldId id="711" r:id="rId17"/>
    <p:sldId id="718" r:id="rId18"/>
    <p:sldId id="712" r:id="rId19"/>
    <p:sldId id="720" r:id="rId20"/>
    <p:sldId id="673" r:id="rId21"/>
    <p:sldId id="721" r:id="rId22"/>
    <p:sldId id="723" r:id="rId23"/>
    <p:sldId id="722" r:id="rId24"/>
    <p:sldId id="610" r:id="rId25"/>
  </p:sldIdLst>
  <p:sldSz cx="9144000" cy="6858000" type="screen4x3"/>
  <p:notesSz cx="6400800" cy="8686800"/>
  <p:embeddedFontLst>
    <p:embeddedFont>
      <p:font typeface="BankGothic Md BT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>
        <p:scale>
          <a:sx n="75" d="100"/>
          <a:sy n="75" d="100"/>
        </p:scale>
        <p:origin x="-121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15.09.2017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56044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71184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5774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46911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5769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5475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BA01A-8461-47A3-BD3A-F843EAFF6CF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7952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BA01A-8461-47A3-BD3A-F843EAFF6CF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62235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69359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933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614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2082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29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8358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2768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1212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5568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9823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7586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916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jpeg"/><Relationship Id="rId11" Type="http://schemas.openxmlformats.org/officeDocument/2006/relationships/image" Target="../media/image7.jpeg"/><Relationship Id="rId5" Type="http://schemas.openxmlformats.org/officeDocument/2006/relationships/image" Target="../media/image29.jpeg"/><Relationship Id="rId10" Type="http://schemas.openxmlformats.org/officeDocument/2006/relationships/image" Target="../media/image5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988840"/>
            <a:ext cx="8715375" cy="646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Diodos: Modelos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86426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3405426" y="4112205"/>
            <a:ext cx="2333149" cy="972979"/>
            <a:chOff x="2200" y="2886"/>
            <a:chExt cx="1633" cy="68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 flipH="1">
              <a:off x="2676" y="2818"/>
              <a:ext cx="681" cy="817"/>
            </a:xfrm>
            <a:prstGeom prst="flowChartExtract">
              <a:avLst/>
            </a:prstGeom>
            <a:gradFill rotWithShape="1">
              <a:gsLst>
                <a:gs pos="0">
                  <a:srgbClr val="05F3F9">
                    <a:gamma/>
                    <a:shade val="46275"/>
                    <a:invGamma/>
                  </a:srgbClr>
                </a:gs>
                <a:gs pos="50000">
                  <a:srgbClr val="05F3F9"/>
                </a:gs>
                <a:gs pos="100000">
                  <a:srgbClr val="05F3F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200" y="322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424" y="3226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24" y="2976"/>
              <a:ext cx="0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linearizado</a:t>
            </a:r>
          </a:p>
        </p:txBody>
      </p:sp>
      <p:graphicFrame>
        <p:nvGraphicFramePr>
          <p:cNvPr id="1138690" name="Object 3"/>
          <p:cNvGraphicFramePr>
            <a:graphicFrameLocks noChangeAspect="1"/>
          </p:cNvGraphicFramePr>
          <p:nvPr/>
        </p:nvGraphicFramePr>
        <p:xfrm>
          <a:off x="3144838" y="5445148"/>
          <a:ext cx="2854325" cy="1270000"/>
        </p:xfrm>
        <a:graphic>
          <a:graphicData uri="http://schemas.openxmlformats.org/presentationml/2006/ole">
            <p:oleObj spid="_x0000_s1116206" name="Equation" r:id="rId4" imgW="2743200" imgH="1270000" progId="">
              <p:embed/>
            </p:oleObj>
          </a:graphicData>
        </a:graphic>
      </p:graphicFrame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5113" y="1522425"/>
            <a:ext cx="6073775" cy="3692525"/>
            <a:chOff x="576" y="384"/>
            <a:chExt cx="3826" cy="2326"/>
          </a:xfrm>
        </p:grpSpPr>
        <p:pic>
          <p:nvPicPr>
            <p:cNvPr id="8" name="Picture 2" descr="c:\ch03_conv\sedr42021_0313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645"/>
              <a:ext cx="1973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 descr="c:\ch03_conv\sedr42021_0313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0" y="384"/>
              <a:ext cx="1282" cy="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061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Pequeno sinal ca sobreposto a uma polarização cc</a:t>
            </a:r>
            <a:endParaRPr lang="pt-BR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08035" y="1500174"/>
            <a:ext cx="6127931" cy="4956334"/>
            <a:chOff x="1785918" y="1500174"/>
            <a:chExt cx="6127931" cy="4956334"/>
          </a:xfrm>
        </p:grpSpPr>
        <p:pic>
          <p:nvPicPr>
            <p:cNvPr id="10" name="Picture 2" descr="c:\ch03_conv\sedr42021_0317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1527286"/>
              <a:ext cx="1513637" cy="176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 descr="c:\ch03_conv\sedr42021_0317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1920" y="1500174"/>
              <a:ext cx="4001929" cy="495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41762" name="Object 3"/>
          <p:cNvGraphicFramePr>
            <a:graphicFrameLocks noChangeAspect="1"/>
          </p:cNvGraphicFramePr>
          <p:nvPr/>
        </p:nvGraphicFramePr>
        <p:xfrm>
          <a:off x="571472" y="4119570"/>
          <a:ext cx="2206625" cy="381000"/>
        </p:xfrm>
        <a:graphic>
          <a:graphicData uri="http://schemas.openxmlformats.org/presentationml/2006/ole">
            <p:oleObj spid="_x0000_s1117274" name="Equation" r:id="rId6" imgW="2120900" imgH="381000" progId="">
              <p:embed/>
            </p:oleObj>
          </a:graphicData>
        </a:graphic>
      </p:graphicFrame>
      <p:graphicFrame>
        <p:nvGraphicFramePr>
          <p:cNvPr id="1141764" name="Object 3"/>
          <p:cNvGraphicFramePr>
            <a:graphicFrameLocks noChangeAspect="1"/>
          </p:cNvGraphicFramePr>
          <p:nvPr/>
        </p:nvGraphicFramePr>
        <p:xfrm>
          <a:off x="571472" y="5357826"/>
          <a:ext cx="3790950" cy="952500"/>
        </p:xfrm>
        <a:graphic>
          <a:graphicData uri="http://schemas.openxmlformats.org/presentationml/2006/ole">
            <p:oleObj spid="_x0000_s1117275" name="Equation" r:id="rId7" imgW="3644900" imgH="952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62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03187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Análise cc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Análise ca</a:t>
            </a:r>
            <a:endParaRPr lang="pt-BR" dirty="0"/>
          </a:p>
        </p:txBody>
      </p:sp>
      <p:pic>
        <p:nvPicPr>
          <p:cNvPr id="5" name="Picture 4" descr="a12-fig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131" y="785794"/>
            <a:ext cx="4681738" cy="1216155"/>
          </a:xfrm>
          <a:prstGeom prst="rect">
            <a:avLst/>
          </a:prstGeom>
        </p:spPr>
      </p:pic>
      <p:pic>
        <p:nvPicPr>
          <p:cNvPr id="6" name="Picture 5" descr="a12-fig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4463" y="2928934"/>
            <a:ext cx="1783084" cy="1197866"/>
          </a:xfrm>
          <a:prstGeom prst="rect">
            <a:avLst/>
          </a:prstGeom>
        </p:spPr>
      </p:pic>
      <p:pic>
        <p:nvPicPr>
          <p:cNvPr id="7" name="Picture 6" descr="a12-fig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7323" y="5240330"/>
            <a:ext cx="1737364" cy="1161290"/>
          </a:xfrm>
          <a:prstGeom prst="rect">
            <a:avLst/>
          </a:prstGeom>
        </p:spPr>
      </p:pic>
      <p:graphicFrame>
        <p:nvGraphicFramePr>
          <p:cNvPr id="1161218" name="Object 3"/>
          <p:cNvGraphicFramePr>
            <a:graphicFrameLocks noChangeAspect="1"/>
          </p:cNvGraphicFramePr>
          <p:nvPr/>
        </p:nvGraphicFramePr>
        <p:xfrm>
          <a:off x="5255025" y="3048002"/>
          <a:ext cx="1916113" cy="381000"/>
        </p:xfrm>
        <a:graphic>
          <a:graphicData uri="http://schemas.openxmlformats.org/presentationml/2006/ole">
            <p:oleObj spid="_x0000_s1118386" name="Equation" r:id="rId7" imgW="1841500" imgH="381000" progId="">
              <p:embed/>
            </p:oleObj>
          </a:graphicData>
        </a:graphic>
      </p:graphicFrame>
      <p:graphicFrame>
        <p:nvGraphicFramePr>
          <p:cNvPr id="1161219" name="Object 3"/>
          <p:cNvGraphicFramePr>
            <a:graphicFrameLocks noChangeAspect="1"/>
          </p:cNvGraphicFramePr>
          <p:nvPr/>
        </p:nvGraphicFramePr>
        <p:xfrm>
          <a:off x="5320906" y="5214950"/>
          <a:ext cx="1784350" cy="381000"/>
        </p:xfrm>
        <a:graphic>
          <a:graphicData uri="http://schemas.openxmlformats.org/presentationml/2006/ole">
            <p:oleObj spid="_x0000_s1118387" name="Equation" r:id="rId8" imgW="1714500" imgH="381000" progId="">
              <p:embed/>
            </p:oleObj>
          </a:graphicData>
        </a:graphic>
      </p:graphicFrame>
      <p:graphicFrame>
        <p:nvGraphicFramePr>
          <p:cNvPr id="1161220" name="Object 3"/>
          <p:cNvGraphicFramePr>
            <a:graphicFrameLocks noChangeAspect="1"/>
          </p:cNvGraphicFramePr>
          <p:nvPr/>
        </p:nvGraphicFramePr>
        <p:xfrm>
          <a:off x="5374088" y="5641976"/>
          <a:ext cx="1677987" cy="812800"/>
        </p:xfrm>
        <a:graphic>
          <a:graphicData uri="http://schemas.openxmlformats.org/presentationml/2006/ole">
            <p:oleObj spid="_x0000_s1118388" name="Equation" r:id="rId9" imgW="1612900" imgH="812800" progId="">
              <p:embed/>
            </p:oleObj>
          </a:graphicData>
        </a:graphic>
      </p:graphicFrame>
      <p:graphicFrame>
        <p:nvGraphicFramePr>
          <p:cNvPr id="1161221" name="Object 3"/>
          <p:cNvGraphicFramePr>
            <a:graphicFrameLocks noChangeAspect="1"/>
          </p:cNvGraphicFramePr>
          <p:nvPr/>
        </p:nvGraphicFramePr>
        <p:xfrm>
          <a:off x="5255025" y="3619504"/>
          <a:ext cx="1916112" cy="381000"/>
        </p:xfrm>
        <a:graphic>
          <a:graphicData uri="http://schemas.openxmlformats.org/presentationml/2006/ole">
            <p:oleObj spid="_x0000_s1118389" name="Equation" r:id="rId10" imgW="18415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121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Modelos</a:t>
            </a:r>
            <a:endParaRPr lang="pt-BR" dirty="0"/>
          </a:p>
        </p:txBody>
      </p:sp>
      <p:pic>
        <p:nvPicPr>
          <p:cNvPr id="3077" name="Picture 2" descr="sedr42021_tb0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67" y="727869"/>
            <a:ext cx="1619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sedr42021_tb0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665957"/>
            <a:ext cx="16906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sedr42021_tb03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163" y="620713"/>
            <a:ext cx="1857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sedr42021_tb03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4311" y="3312315"/>
            <a:ext cx="7921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 descr="sedr42021_tb03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2888" y="3059903"/>
            <a:ext cx="11985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 descr="sedr42021_tb03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5794" y="3167852"/>
            <a:ext cx="14081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sedr42021_0301b"/>
          <p:cNvPicPr>
            <a:picLocks noChangeAspect="1" noChangeArrowheads="1"/>
          </p:cNvPicPr>
          <p:nvPr/>
        </p:nvPicPr>
        <p:blipFill>
          <a:blip r:embed="rId10" cstate="print"/>
          <a:srcRect b="12952"/>
          <a:stretch>
            <a:fillRect/>
          </a:stretch>
        </p:blipFill>
        <p:spPr bwMode="auto">
          <a:xfrm>
            <a:off x="0" y="770732"/>
            <a:ext cx="27733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8313" y="2928934"/>
            <a:ext cx="1836737" cy="2346325"/>
            <a:chOff x="468313" y="3071810"/>
            <a:chExt cx="1836737" cy="2346325"/>
          </a:xfrm>
        </p:grpSpPr>
        <p:pic>
          <p:nvPicPr>
            <p:cNvPr id="3086" name="Picture 11" descr="sedr42021_0301c"/>
            <p:cNvPicPr>
              <a:picLocks noChangeAspect="1" noChangeArrowheads="1"/>
            </p:cNvPicPr>
            <p:nvPr/>
          </p:nvPicPr>
          <p:blipFill>
            <a:blip r:embed="rId11" cstate="print"/>
            <a:srcRect b="20744"/>
            <a:stretch>
              <a:fillRect/>
            </a:stretch>
          </p:blipFill>
          <p:spPr bwMode="auto">
            <a:xfrm>
              <a:off x="468313" y="3071810"/>
              <a:ext cx="1836737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2" descr="sedr42021_0301d"/>
            <p:cNvPicPr>
              <a:picLocks noChangeAspect="1" noChangeArrowheads="1"/>
            </p:cNvPicPr>
            <p:nvPr/>
          </p:nvPicPr>
          <p:blipFill>
            <a:blip r:embed="rId12" cstate="print"/>
            <a:srcRect b="22844"/>
            <a:stretch>
              <a:fillRect/>
            </a:stretch>
          </p:blipFill>
          <p:spPr bwMode="auto">
            <a:xfrm>
              <a:off x="486569" y="4367210"/>
              <a:ext cx="1800225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42787" name="Object 2"/>
          <p:cNvGraphicFramePr>
            <a:graphicFrameLocks noChangeAspect="1"/>
          </p:cNvGraphicFramePr>
          <p:nvPr/>
        </p:nvGraphicFramePr>
        <p:xfrm>
          <a:off x="7072330" y="5214950"/>
          <a:ext cx="2016125" cy="377825"/>
        </p:xfrm>
        <a:graphic>
          <a:graphicData uri="http://schemas.openxmlformats.org/presentationml/2006/ole">
            <p:oleObj spid="_x0000_s1119278" name="Equation" r:id="rId13" imgW="2146300" imgH="4191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201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527274"/>
            <a:ext cx="9144000" cy="525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de Pequenos Sinais</a:t>
            </a:r>
            <a:br>
              <a:rPr lang="pt-BR" dirty="0" smtClean="0"/>
            </a:br>
            <a:r>
              <a:rPr lang="pt-BR" dirty="0" smtClean="0"/>
              <a:t>para Altas Frequências</a:t>
            </a:r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4143380"/>
            <a:ext cx="9144000" cy="73071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Ponto de polarização: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endParaRPr lang="pt-BR" i="1" baseline="-25000" dirty="0"/>
          </a:p>
        </p:txBody>
      </p:sp>
      <p:pic>
        <p:nvPicPr>
          <p:cNvPr id="14" name="Picture 13" descr="a12-fig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761" y="1377072"/>
            <a:ext cx="6711971" cy="2700000"/>
          </a:xfrm>
          <a:prstGeom prst="rect">
            <a:avLst/>
          </a:prstGeom>
        </p:spPr>
      </p:pic>
      <p:graphicFrame>
        <p:nvGraphicFramePr>
          <p:cNvPr id="11622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5056507"/>
              </p:ext>
            </p:extLst>
          </p:nvPr>
        </p:nvGraphicFramePr>
        <p:xfrm>
          <a:off x="3265488" y="5194448"/>
          <a:ext cx="2613025" cy="1258888"/>
        </p:xfrm>
        <a:graphic>
          <a:graphicData uri="http://schemas.openxmlformats.org/presentationml/2006/ole">
            <p:oleObj spid="_x0000_s1120302" name="Equation" r:id="rId5" imgW="2781000" imgH="1396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9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Capacitância de depleção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66308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Capacitância de depleção (</a:t>
            </a:r>
            <a:r>
              <a:rPr lang="pt-BR" i="1" dirty="0" smtClean="0"/>
              <a:t>C</a:t>
            </a:r>
            <a:r>
              <a:rPr lang="pt-BR" i="1" baseline="-25000" dirty="0" smtClean="0"/>
              <a:t>J</a:t>
            </a:r>
            <a:r>
              <a:rPr lang="pt-BR" dirty="0" smtClean="0"/>
              <a:t> ou </a:t>
            </a:r>
            <a:r>
              <a:rPr lang="pt-BR" i="1" dirty="0" smtClean="0"/>
              <a:t>C</a:t>
            </a:r>
            <a:r>
              <a:rPr lang="pt-BR" i="1" baseline="-25000" dirty="0" smtClean="0"/>
              <a:t>T</a:t>
            </a:r>
            <a:r>
              <a:rPr lang="pt-BR" dirty="0" smtClean="0"/>
              <a:t>) predomina em polarização reversa e a capacitância de difusão em polarização direta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0" y="837152"/>
            <a:ext cx="7622781" cy="396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16677" y="4900876"/>
            <a:ext cx="209182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Boylestad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330447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6161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Dados o circuito abaixo e sendo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  <a:r>
              <a:rPr lang="pt-BR" dirty="0" smtClean="0">
                <a:sym typeface="Symbol"/>
              </a:rPr>
              <a:t> 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V/déc., determinar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D </a:t>
            </a:r>
            <a:r>
              <a:rPr lang="pt-BR" dirty="0" smtClean="0"/>
              <a:t>usando:</a:t>
            </a:r>
            <a:endParaRPr lang="pt-BR" i="1" baseline="-25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t-BR" i="1" baseline="-25000" dirty="0"/>
              <a:t>	</a:t>
            </a:r>
            <a:r>
              <a:rPr lang="pt-BR" dirty="0" smtClean="0"/>
              <a:t>a) Análise iterativa;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b) Modelo linear;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c) Modelo de queda de tensão constante;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d) Modelo de diodo ideal.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598" y="4247358"/>
            <a:ext cx="2476805" cy="1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01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785794"/>
            <a:ext cx="9144000" cy="19389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pt-BR" dirty="0" smtClean="0"/>
              <a:t>Projete o o circuito abaixo de forma que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= 3 V para </a:t>
            </a:r>
            <a:r>
              <a:rPr lang="pt-BR" i="1" dirty="0" smtClean="0"/>
              <a:t>I</a:t>
            </a:r>
            <a:r>
              <a:rPr lang="pt-BR" i="1" baseline="-25000" dirty="0" smtClean="0"/>
              <a:t>L</a:t>
            </a:r>
            <a:r>
              <a:rPr lang="pt-BR" dirty="0" smtClean="0"/>
              <a:t> = </a:t>
            </a:r>
            <a:r>
              <a:rPr lang="pt-BR" i="1" dirty="0" smtClean="0"/>
              <a:t>0</a:t>
            </a:r>
            <a:r>
              <a:rPr lang="pt-BR" dirty="0" smtClean="0"/>
              <a:t> e sabendo que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varia 40 </a:t>
            </a:r>
            <a:r>
              <a:rPr lang="pt-BR" dirty="0" err="1" smtClean="0"/>
              <a:t>mV</a:t>
            </a:r>
            <a:r>
              <a:rPr lang="pt-BR" dirty="0" smtClean="0"/>
              <a:t> para cada 1 </a:t>
            </a:r>
            <a:r>
              <a:rPr lang="pt-BR" dirty="0" err="1" smtClean="0"/>
              <a:t>mA</a:t>
            </a:r>
            <a:r>
              <a:rPr lang="pt-BR" dirty="0" smtClean="0"/>
              <a:t> de corrente na carga. Calcule o valor de </a:t>
            </a:r>
            <a:r>
              <a:rPr lang="pt-BR" i="1" dirty="0" smtClean="0"/>
              <a:t>R</a:t>
            </a:r>
            <a:r>
              <a:rPr lang="pt-BR" dirty="0" smtClean="0"/>
              <a:t> e a área da junção de cada diodo (idênticos) em relação a um diodo de que tenha 0,7 V  a uma corrente de 1 mA. Assuma n = 1.</a:t>
            </a:r>
          </a:p>
        </p:txBody>
      </p:sp>
      <p:pic>
        <p:nvPicPr>
          <p:cNvPr id="5" name="Picture 2" descr="c:\ch03_conv\sedr42021_e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8788" y="2924944"/>
            <a:ext cx="1106424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671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9084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Um diodo de silício, feito para operar com 1 </a:t>
            </a:r>
            <a:r>
              <a:rPr lang="pt-BR" dirty="0" err="1" smtClean="0"/>
              <a:t>mA</a:t>
            </a:r>
            <a:r>
              <a:rPr lang="pt-BR" dirty="0" smtClean="0"/>
              <a:t>, apresenta uma queda de tensão direta de 0,7 V para uma corrente de 1 </a:t>
            </a:r>
            <a:r>
              <a:rPr lang="pt-BR" dirty="0" err="1" smtClean="0"/>
              <a:t>mA.</a:t>
            </a:r>
            <a:r>
              <a:rPr lang="pt-BR" dirty="0" smtClean="0"/>
              <a:t> Avalie o valor da constante </a:t>
            </a: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para </a:t>
            </a:r>
            <a:r>
              <a:rPr lang="pt-BR" i="1" dirty="0" smtClean="0"/>
              <a:t>n</a:t>
            </a:r>
            <a:r>
              <a:rPr lang="pt-BR" dirty="0" smtClean="0"/>
              <a:t> = 1 e </a:t>
            </a:r>
            <a:r>
              <a:rPr lang="pt-BR" i="1" dirty="0" smtClean="0"/>
              <a:t>n</a:t>
            </a:r>
            <a:r>
              <a:rPr lang="pt-BR" dirty="0" smtClean="0"/>
              <a:t> = 2.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Determine a expressão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em função de </a:t>
            </a:r>
            <a:r>
              <a:rPr lang="pt-BR" i="1" dirty="0" smtClean="0"/>
              <a:t>v</a:t>
            </a:r>
            <a:r>
              <a:rPr lang="pt-BR" i="1" baseline="-25000" dirty="0" smtClean="0"/>
              <a:t>I</a:t>
            </a:r>
            <a:r>
              <a:rPr lang="pt-BR" i="1" dirty="0" smtClean="0"/>
              <a:t> </a:t>
            </a:r>
            <a:r>
              <a:rPr lang="pt-BR" dirty="0" smtClean="0"/>
              <a:t>para o circuito abaixo considerando um diodo de junção (eq. de Shockley).</a:t>
            </a:r>
            <a:endParaRPr lang="pt-BR" dirty="0"/>
          </a:p>
        </p:txBody>
      </p:sp>
      <p:pic>
        <p:nvPicPr>
          <p:cNvPr id="4" name="Picture 3" descr="c:\My Documents\New Folder\ch13_conv\sedr42021_p1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194" y="4429132"/>
            <a:ext cx="37576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857900"/>
            <a:ext cx="4589258" cy="5955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Operação na região de ruptura reversa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Principal aplicação: regulação de tensão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ZK</a:t>
            </a:r>
            <a:r>
              <a:rPr lang="pt-BR" dirty="0" smtClean="0"/>
              <a:t> = </a:t>
            </a:r>
            <a:r>
              <a:rPr lang="pt-BR" i="1" dirty="0" err="1" smtClean="0"/>
              <a:t>knee</a:t>
            </a:r>
            <a:r>
              <a:rPr lang="pt-BR" i="1" dirty="0" smtClean="0"/>
              <a:t> </a:t>
            </a:r>
            <a:r>
              <a:rPr lang="pt-BR" i="1" dirty="0" err="1" smtClean="0"/>
              <a:t>current</a:t>
            </a:r>
            <a:endParaRPr lang="pt-BR" i="1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err="1" smtClean="0"/>
              <a:t>r</a:t>
            </a:r>
            <a:r>
              <a:rPr lang="pt-BR" i="1" baseline="-25000" dirty="0" err="1" smtClean="0"/>
              <a:t>z</a:t>
            </a:r>
            <a:r>
              <a:rPr lang="pt-BR" dirty="0" smtClean="0"/>
              <a:t> = resistência incremental ou dinâmica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/>
              <a:t>Diretriz de projeto: evitar operação próximo ao “joelho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Picture 2" descr="c:\ch03_conv\sedr42021_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41" y="625748"/>
            <a:ext cx="9683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ch03_conv\sedr42021_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4" y="2196926"/>
            <a:ext cx="43243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9811" y="5229200"/>
            <a:ext cx="1818127" cy="4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644" y="1357298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1428728" y="4152904"/>
          <a:ext cx="2312988" cy="419100"/>
        </p:xfrm>
        <a:graphic>
          <a:graphicData uri="http://schemas.openxmlformats.org/presentationml/2006/ole">
            <p:oleObj spid="_x0000_s1111130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5857884" y="4000504"/>
          <a:ext cx="1797050" cy="723900"/>
        </p:xfrm>
        <a:graphic>
          <a:graphicData uri="http://schemas.openxmlformats.org/presentationml/2006/ole">
            <p:oleObj spid="_x0000_s1111131" name="Equation" r:id="rId6" imgW="1726451" imgH="7235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971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r>
              <a:rPr lang="pt-BR" dirty="0" smtClean="0"/>
              <a:t>: Modelo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4355976" cy="836824"/>
          </a:xfrm>
        </p:spPr>
        <p:txBody>
          <a:bodyPr/>
          <a:lstStyle/>
          <a:p>
            <a:r>
              <a:rPr lang="pt-BR" dirty="0" smtClean="0"/>
              <a:t>Característica quase linear</a:t>
            </a:r>
            <a:endParaRPr lang="pt-BR" dirty="0"/>
          </a:p>
        </p:txBody>
      </p:sp>
      <p:pic>
        <p:nvPicPr>
          <p:cNvPr id="6" name="Picture 2" descr="c:\ch03_conv\sedr42021_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32" y="1567548"/>
            <a:ext cx="177323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ch03_conv\sedr42021_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46" y="1008000"/>
            <a:ext cx="43243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75" y="4794792"/>
            <a:ext cx="2217149" cy="46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75" y="5547712"/>
            <a:ext cx="1295015" cy="46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175" y="6189919"/>
            <a:ext cx="1483099" cy="4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3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r>
              <a:rPr lang="pt-BR" dirty="0" smtClean="0"/>
              <a:t> como Regulador de Tensão</a:t>
            </a:r>
            <a:endParaRPr lang="pt-BR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737518" y="1723231"/>
            <a:ext cx="5668963" cy="4010025"/>
            <a:chOff x="1217" y="864"/>
            <a:chExt cx="3571" cy="2526"/>
          </a:xfrm>
        </p:grpSpPr>
        <p:pic>
          <p:nvPicPr>
            <p:cNvPr id="5" name="Picture 2" descr="c:\ch03_conv\sedr42021_03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878"/>
              <a:ext cx="1639" cy="2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c:\ch03_conv\sedr42021_0323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864"/>
              <a:ext cx="1572" cy="2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5989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3, Seção 3.1 – 3.4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gráfica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214422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1938326"/>
          <a:ext cx="2312988" cy="419100"/>
        </p:xfrm>
        <a:graphic>
          <a:graphicData uri="http://schemas.openxmlformats.org/presentationml/2006/ole">
            <p:oleObj spid="_x0000_s1112154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785926"/>
          <a:ext cx="1797050" cy="723900"/>
        </p:xfrm>
        <a:graphic>
          <a:graphicData uri="http://schemas.openxmlformats.org/presentationml/2006/ole">
            <p:oleObj spid="_x0000_s1112155" name="Equation" r:id="rId6" imgW="1726451" imgH="723586" progId="">
              <p:embed/>
            </p:oleObj>
          </a:graphicData>
        </a:graphic>
      </p:graphicFrame>
      <p:pic>
        <p:nvPicPr>
          <p:cNvPr id="7" name="Picture 2" descr="c:\ch03_conv\sedr42021_0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0638" y="3054350"/>
            <a:ext cx="65627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03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iterativa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Exemplo: 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550985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2137566"/>
          <a:ext cx="2312988" cy="419100"/>
        </p:xfrm>
        <a:graphic>
          <a:graphicData uri="http://schemas.openxmlformats.org/presentationml/2006/ole">
            <p:oleObj spid="_x0000_s1113178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985166"/>
          <a:ext cx="1797050" cy="723900"/>
        </p:xfrm>
        <a:graphic>
          <a:graphicData uri="http://schemas.openxmlformats.org/presentationml/2006/ole">
            <p:oleObj spid="_x0000_s1113179" name="Equation" r:id="rId6" imgW="1726451" imgH="7235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65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iterativa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Exemplo: 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550985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2137566"/>
          <a:ext cx="2312988" cy="419100"/>
        </p:xfrm>
        <a:graphic>
          <a:graphicData uri="http://schemas.openxmlformats.org/presentationml/2006/ole">
            <p:oleObj spid="_x0000_s1114202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985166"/>
          <a:ext cx="1797050" cy="723900"/>
        </p:xfrm>
        <a:graphic>
          <a:graphicData uri="http://schemas.openxmlformats.org/presentationml/2006/ole">
            <p:oleObj spid="_x0000_s1114203" name="Equation" r:id="rId6" imgW="1726451" imgH="723586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4929198"/>
            <a:ext cx="8429684" cy="707886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Inicialmente, uma anáise rápida e menos precisa é suficiente para avaliar o circuito e as possibilidades de projeto</a:t>
            </a:r>
            <a:endParaRPr lang="pt-BR" sz="2000" b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8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05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do diodo ideal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Tensão no diodo desprezível em relação à demais tensões do circuito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Determinação rápida dos diodos em condução e em corte</a:t>
            </a:r>
            <a:endParaRPr lang="pt-BR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68428" y="2378077"/>
            <a:ext cx="6207144" cy="4337071"/>
            <a:chOff x="1428728" y="1643050"/>
            <a:chExt cx="6207144" cy="4337071"/>
          </a:xfrm>
        </p:grpSpPr>
        <p:pic>
          <p:nvPicPr>
            <p:cNvPr id="11" name="Picture 4" descr="c:\ch03_conv\sedr42021_0301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1643050"/>
              <a:ext cx="3492500" cy="27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 descr="c:\ch03_conv\sedr42021_tb030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9885" y="1917688"/>
              <a:ext cx="1114425" cy="222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 descr="c:\ch03_conv\sedr42021_0301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4572008"/>
              <a:ext cx="1836738" cy="140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 descr="c:\ch03_conv\sedr42021_0301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9510" y="4595027"/>
              <a:ext cx="180022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0538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da queda de tensão constante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Normalmente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 para Si</a:t>
            </a:r>
          </a:p>
        </p:txBody>
      </p:sp>
      <p:pic>
        <p:nvPicPr>
          <p:cNvPr id="9" name="Picture 2" descr="c:\ch03_conv\sedr42021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93" y="1951061"/>
            <a:ext cx="46624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143504" y="5072074"/>
            <a:ext cx="3786214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dentro de 0,1 V na faixa de corrente de 0,1 mA até 10 mA</a:t>
            </a:r>
          </a:p>
        </p:txBody>
      </p:sp>
    </p:spTree>
    <p:extLst>
      <p:ext uri="{BB962C8B-B14F-4D97-AF65-F5344CB8AC3E}">
        <p14:creationId xmlns="" xmlns:p14="http://schemas.microsoft.com/office/powerpoint/2010/main" val="19217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da queda de tensão constante</a:t>
            </a:r>
          </a:p>
        </p:txBody>
      </p:sp>
      <p:grpSp>
        <p:nvGrpSpPr>
          <p:cNvPr id="5" name="Group 1029"/>
          <p:cNvGrpSpPr>
            <a:grpSpLocks/>
          </p:cNvGrpSpPr>
          <p:nvPr/>
        </p:nvGrpSpPr>
        <p:grpSpPr bwMode="auto">
          <a:xfrm>
            <a:off x="1220788" y="2214554"/>
            <a:ext cx="6702425" cy="3271838"/>
            <a:chOff x="528" y="768"/>
            <a:chExt cx="4222" cy="2061"/>
          </a:xfrm>
        </p:grpSpPr>
        <p:pic>
          <p:nvPicPr>
            <p:cNvPr id="6" name="Picture 1026" descr="c:\ch03_conv\sedr42021_0316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768"/>
              <a:ext cx="1969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028" descr="c:\ch03_conv\sedr42021_0316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1063"/>
              <a:ext cx="1774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9273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linearizado</a:t>
            </a:r>
          </a:p>
        </p:txBody>
      </p:sp>
      <p:pic>
        <p:nvPicPr>
          <p:cNvPr id="9" name="Picture 2" descr="c:\ch03_conv\sedr42021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643050"/>
            <a:ext cx="489902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38690" name="Object 3"/>
          <p:cNvGraphicFramePr>
            <a:graphicFrameLocks noChangeAspect="1"/>
          </p:cNvGraphicFramePr>
          <p:nvPr/>
        </p:nvGraphicFramePr>
        <p:xfrm>
          <a:off x="5500694" y="3359931"/>
          <a:ext cx="2854325" cy="1270000"/>
        </p:xfrm>
        <a:graphic>
          <a:graphicData uri="http://schemas.openxmlformats.org/presentationml/2006/ole">
            <p:oleObj spid="_x0000_s1115182" name="Equation" r:id="rId5" imgW="2743200" imgH="1270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16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493</Words>
  <Application>Microsoft Office PowerPoint</Application>
  <PresentationFormat>Apresentação na tela (4:3)</PresentationFormat>
  <Paragraphs>101</Paragraphs>
  <Slides>22</Slides>
  <Notes>18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BankGothic Md BT</vt:lpstr>
      <vt:lpstr>Wingdings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Análise de Circuitos com Diodos</vt:lpstr>
      <vt:lpstr>Análise de Circuitos com Diodos</vt:lpstr>
      <vt:lpstr>Análise de Circuitos com Diodos</vt:lpstr>
      <vt:lpstr>Análise de Circuitos com Diodos</vt:lpstr>
      <vt:lpstr>Modelos Simplificados de Diodos</vt:lpstr>
      <vt:lpstr>Modelos Simplificados de Diodos</vt:lpstr>
      <vt:lpstr>Modelos Simplificados de Diodos</vt:lpstr>
      <vt:lpstr>Modelos Simplificados de Diodos</vt:lpstr>
      <vt:lpstr>Modelos Simplificados de Diodos</vt:lpstr>
      <vt:lpstr>Modelo de Pequenos Sinais</vt:lpstr>
      <vt:lpstr>Modelo de Pequenos Sinais</vt:lpstr>
      <vt:lpstr>Resumo: Modelos</vt:lpstr>
      <vt:lpstr>Modelo de Pequenos Sinais para Altas Frequências</vt:lpstr>
      <vt:lpstr>Capacitância de depleção</vt:lpstr>
      <vt:lpstr>Exercício</vt:lpstr>
      <vt:lpstr>Exercício</vt:lpstr>
      <vt:lpstr>Exercícios</vt:lpstr>
      <vt:lpstr>Diodo Zener</vt:lpstr>
      <vt:lpstr>Diodo Zener: Modelo</vt:lpstr>
      <vt:lpstr>Diodo Zener como Regulador de Tensão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2004</cp:revision>
  <cp:lastPrinted>2016-08-17T00:24:10Z</cp:lastPrinted>
  <dcterms:modified xsi:type="dcterms:W3CDTF">2017-09-15T11:47:33Z</dcterms:modified>
</cp:coreProperties>
</file>