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31"/>
  </p:notesMasterIdLst>
  <p:handoutMasterIdLst>
    <p:handoutMasterId r:id="rId32"/>
  </p:handoutMasterIdLst>
  <p:sldIdLst>
    <p:sldId id="572" r:id="rId4"/>
    <p:sldId id="647" r:id="rId5"/>
    <p:sldId id="700" r:id="rId6"/>
    <p:sldId id="719" r:id="rId7"/>
    <p:sldId id="720" r:id="rId8"/>
    <p:sldId id="721" r:id="rId9"/>
    <p:sldId id="722" r:id="rId10"/>
    <p:sldId id="723" r:id="rId11"/>
    <p:sldId id="732" r:id="rId12"/>
    <p:sldId id="733" r:id="rId13"/>
    <p:sldId id="724" r:id="rId14"/>
    <p:sldId id="725" r:id="rId15"/>
    <p:sldId id="726" r:id="rId16"/>
    <p:sldId id="727" r:id="rId17"/>
    <p:sldId id="749" r:id="rId18"/>
    <p:sldId id="735" r:id="rId19"/>
    <p:sldId id="742" r:id="rId20"/>
    <p:sldId id="744" r:id="rId21"/>
    <p:sldId id="745" r:id="rId22"/>
    <p:sldId id="738" r:id="rId23"/>
    <p:sldId id="740" r:id="rId24"/>
    <p:sldId id="737" r:id="rId25"/>
    <p:sldId id="746" r:id="rId26"/>
    <p:sldId id="747" r:id="rId27"/>
    <p:sldId id="748" r:id="rId28"/>
    <p:sldId id="715" r:id="rId29"/>
    <p:sldId id="610" r:id="rId30"/>
  </p:sldIdLst>
  <p:sldSz cx="9144000" cy="6858000" type="screen4x3"/>
  <p:notesSz cx="6400800" cy="8686800"/>
  <p:embeddedFontLst>
    <p:embeddedFont>
      <p:font typeface="BankGothic Md BT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DEEB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74" autoAdjust="0"/>
    <p:restoredTop sz="95089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08.10.2017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980787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71195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55979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46980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5195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595321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163875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22606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78566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0340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77820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074455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8588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77285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21369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5094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73608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07393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02061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00026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5650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00887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865456" y="44624"/>
            <a:ext cx="131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530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7968251" y="441047"/>
            <a:ext cx="892255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Microelectronic Circuits - Fifth Edition    Sedra/Smith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C542-59B8-4BF6-B6CF-A6A54CA50608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  <p:sldLayoutId id="2147483954" r:id="rId12"/>
    <p:sldLayoutId id="214748395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2112338"/>
            <a:ext cx="8715375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Diodos:</a:t>
            </a:r>
          </a:p>
          <a:p>
            <a:pPr>
              <a:lnSpc>
                <a:spcPct val="100000"/>
              </a:lnSpc>
            </a:pPr>
            <a:r>
              <a:rPr lang="pt-BR" sz="3600" dirty="0" smtClean="0"/>
              <a:t>Aplicações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864261"/>
            <a:ext cx="5500688" cy="373051"/>
          </a:xfrm>
        </p:spPr>
        <p:txBody>
          <a:bodyPr/>
          <a:lstStyle/>
          <a:p>
            <a:r>
              <a:rPr lang="pt-BR" dirty="0" smtClean="0"/>
              <a:t>Roberto L. de Orio</a:t>
            </a:r>
          </a:p>
        </p:txBody>
      </p: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3405426" y="4099095"/>
            <a:ext cx="2333149" cy="972979"/>
            <a:chOff x="2200" y="2886"/>
            <a:chExt cx="1633" cy="681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5400000" flipH="1">
              <a:off x="2676" y="2818"/>
              <a:ext cx="681" cy="817"/>
            </a:xfrm>
            <a:prstGeom prst="flowChartExtract">
              <a:avLst/>
            </a:prstGeom>
            <a:gradFill rotWithShape="1">
              <a:gsLst>
                <a:gs pos="0">
                  <a:srgbClr val="05F3F9">
                    <a:gamma/>
                    <a:shade val="46275"/>
                    <a:invGamma/>
                  </a:srgbClr>
                </a:gs>
                <a:gs pos="50000">
                  <a:srgbClr val="05F3F9"/>
                </a:gs>
                <a:gs pos="100000">
                  <a:srgbClr val="05F3F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2200" y="322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424" y="3226"/>
              <a:ext cx="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424" y="2976"/>
              <a:ext cx="0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2003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Esboce o gráfico da tensão de saída de um circuito retificador de meia onda com filtro capacitivo considerando 3 casos: capacitor de valor alto, pequeno e muito pequeno.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143" y="2996952"/>
            <a:ext cx="6285714" cy="325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62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Limitadores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000" y="2928707"/>
            <a:ext cx="4140000" cy="38846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855835"/>
            <a:ext cx="9000000" cy="1997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18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Limitadores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47" y="861701"/>
            <a:ext cx="7161905" cy="54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8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Limitadores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62" y="774122"/>
            <a:ext cx="6190476" cy="5895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06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Grampeadores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764704"/>
            <a:ext cx="9144000" cy="30623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Deslocamento do valor médio de um sinal para cima ou para baixo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Efeito da carga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10" y="1484784"/>
            <a:ext cx="7672381" cy="18276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829" y="3588035"/>
            <a:ext cx="6466667" cy="3153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69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Grampeadores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0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Deslocamento do valor médio de um sinal para cima ou para baixo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05" y="1844824"/>
            <a:ext cx="8076190" cy="19238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66" y="3789040"/>
            <a:ext cx="7466667" cy="29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91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Dobrador de Tensão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238" y="786669"/>
            <a:ext cx="5409524" cy="5666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52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Schottky</a:t>
            </a:r>
            <a:endParaRPr lang="pt-BR" sz="1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52598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2000" dirty="0" smtClean="0"/>
              <a:t>Curva I x V semelhante ao diodo pn</a:t>
            </a:r>
          </a:p>
          <a:p>
            <a:pPr>
              <a:lnSpc>
                <a:spcPct val="120000"/>
              </a:lnSpc>
            </a:pPr>
            <a:endParaRPr lang="pt-BR" sz="2000" dirty="0"/>
          </a:p>
          <a:p>
            <a:pPr>
              <a:lnSpc>
                <a:spcPct val="120000"/>
              </a:lnSpc>
            </a:pPr>
            <a:r>
              <a:rPr lang="pt-BR" sz="2000" dirty="0" smtClean="0"/>
              <a:t>Operação por portadores majoritários</a:t>
            </a:r>
          </a:p>
          <a:p>
            <a:pPr>
              <a:lnSpc>
                <a:spcPct val="120000"/>
              </a:lnSpc>
            </a:pPr>
            <a:endParaRPr lang="pt-BR" sz="2000" dirty="0" smtClean="0"/>
          </a:p>
          <a:p>
            <a:pPr>
              <a:lnSpc>
                <a:spcPct val="120000"/>
              </a:lnSpc>
            </a:pPr>
            <a:r>
              <a:rPr lang="pt-BR" sz="2000" dirty="0" smtClean="0"/>
              <a:t>Mais rápidos que diodos </a:t>
            </a:r>
            <a:r>
              <a:rPr lang="pt-BR" sz="2000" i="1" dirty="0" smtClean="0"/>
              <a:t>pn</a:t>
            </a:r>
          </a:p>
          <a:p>
            <a:pPr>
              <a:lnSpc>
                <a:spcPct val="120000"/>
              </a:lnSpc>
            </a:pPr>
            <a:endParaRPr lang="pt-BR" sz="2000" i="1" dirty="0" smtClean="0"/>
          </a:p>
          <a:p>
            <a:pPr>
              <a:lnSpc>
                <a:spcPct val="120000"/>
              </a:lnSpc>
            </a:pPr>
            <a:r>
              <a:rPr lang="pt-BR" sz="2000" dirty="0" smtClean="0"/>
              <a:t>Maior densidade de corrente devido à barreira de potencial menor (</a:t>
            </a:r>
            <a:r>
              <a:rPr lang="pt-BR" sz="2000" i="1" dirty="0" smtClean="0"/>
              <a:t>V</a:t>
            </a:r>
            <a:r>
              <a:rPr lang="pt-BR" sz="2000" i="1" baseline="-25000" dirty="0" smtClean="0"/>
              <a:t>bi</a:t>
            </a:r>
            <a:r>
              <a:rPr lang="pt-BR" sz="2000" dirty="0" smtClean="0"/>
              <a:t> menor)</a:t>
            </a:r>
          </a:p>
          <a:p>
            <a:pPr>
              <a:lnSpc>
                <a:spcPct val="120000"/>
              </a:lnSpc>
            </a:pPr>
            <a:endParaRPr lang="pt-BR" sz="2000" dirty="0" smtClean="0"/>
          </a:p>
          <a:p>
            <a:pPr>
              <a:lnSpc>
                <a:spcPct val="120000"/>
              </a:lnSpc>
            </a:pPr>
            <a:r>
              <a:rPr lang="pt-BR" sz="2000" dirty="0" smtClean="0"/>
              <a:t>Queda de tensão direta menor (~0,2 – 0,3 V)</a:t>
            </a:r>
          </a:p>
          <a:p>
            <a:pPr>
              <a:lnSpc>
                <a:spcPct val="120000"/>
              </a:lnSpc>
            </a:pPr>
            <a:endParaRPr lang="pt-BR" sz="2000" dirty="0" smtClean="0"/>
          </a:p>
          <a:p>
            <a:pPr>
              <a:lnSpc>
                <a:spcPct val="120000"/>
              </a:lnSpc>
            </a:pPr>
            <a:r>
              <a:rPr lang="pt-BR" sz="2000" dirty="0" smtClean="0"/>
              <a:t>Maior densidade de corrente reversa e menor tensão de ruptura reversa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8664295"/>
              </p:ext>
            </p:extLst>
          </p:nvPr>
        </p:nvGraphicFramePr>
        <p:xfrm>
          <a:off x="5652120" y="1008708"/>
          <a:ext cx="2863850" cy="914400"/>
        </p:xfrm>
        <a:graphic>
          <a:graphicData uri="http://schemas.openxmlformats.org/presentationml/2006/ole">
            <p:oleObj spid="_x0000_s2072" name="Equation" r:id="rId3" imgW="1435100" imgH="457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802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Schottky</a:t>
            </a:r>
            <a:endParaRPr lang="pt-BR" sz="3200" dirty="0"/>
          </a:p>
        </p:txBody>
      </p:sp>
      <p:pic>
        <p:nvPicPr>
          <p:cNvPr id="6" name="Picture 5" descr="a25_fig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71" y="1196752"/>
            <a:ext cx="6942858" cy="464761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26087" y="6525344"/>
            <a:ext cx="2091827" cy="26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Solymar, 8ª ed.</a:t>
            </a:r>
          </a:p>
        </p:txBody>
      </p:sp>
    </p:spTree>
    <p:extLst>
      <p:ext uri="{BB962C8B-B14F-4D97-AF65-F5344CB8AC3E}">
        <p14:creationId xmlns="" xmlns:p14="http://schemas.microsoft.com/office/powerpoint/2010/main" val="6138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525462"/>
          </a:xfrm>
        </p:spPr>
        <p:txBody>
          <a:bodyPr/>
          <a:lstStyle/>
          <a:p>
            <a:r>
              <a:rPr lang="pt-BR" sz="3200" dirty="0" smtClean="0"/>
              <a:t>Diodo Schottky</a:t>
            </a:r>
            <a:endParaRPr lang="pt-BR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714356"/>
            <a:ext cx="9144000" cy="17261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/>
              <a:t>Corrente de tunelamento muito </a:t>
            </a:r>
            <a:r>
              <a:rPr lang="pt-BR" dirty="0" smtClean="0"/>
              <a:t>pequena: </a:t>
            </a:r>
            <a:r>
              <a:rPr lang="pt-BR" i="1" dirty="0" smtClean="0"/>
              <a:t>J</a:t>
            </a:r>
            <a:r>
              <a:rPr lang="pt-BR" i="1" baseline="-25000" dirty="0" smtClean="0"/>
              <a:t>0</a:t>
            </a:r>
            <a:r>
              <a:rPr lang="pt-BR" i="1" dirty="0" smtClean="0"/>
              <a:t> </a:t>
            </a:r>
            <a:r>
              <a:rPr lang="pt-BR" i="1" dirty="0"/>
              <a:t>~ </a:t>
            </a:r>
            <a:r>
              <a:rPr lang="pt-BR" i="1" dirty="0" smtClean="0"/>
              <a:t>J</a:t>
            </a:r>
            <a:r>
              <a:rPr lang="pt-BR" i="1" baseline="-25000" dirty="0" smtClean="0"/>
              <a:t>TE</a:t>
            </a:r>
            <a:r>
              <a:rPr lang="pt-BR" dirty="0"/>
              <a:t>, </a:t>
            </a:r>
            <a:r>
              <a:rPr lang="pt-BR" i="1" dirty="0" smtClean="0"/>
              <a:t>n</a:t>
            </a:r>
            <a:r>
              <a:rPr lang="pt-BR" dirty="0" smtClean="0"/>
              <a:t> </a:t>
            </a:r>
            <a:r>
              <a:rPr lang="pt-BR" dirty="0"/>
              <a:t>~ 1</a:t>
            </a:r>
          </a:p>
          <a:p>
            <a:pPr lvl="1"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/>
              <a:t>Corrente de tunelamento </a:t>
            </a:r>
            <a:r>
              <a:rPr lang="pt-BR" dirty="0" smtClean="0"/>
              <a:t>aumenta: </a:t>
            </a:r>
            <a:r>
              <a:rPr lang="pt-BR" i="1" dirty="0" smtClean="0"/>
              <a:t>J</a:t>
            </a:r>
            <a:r>
              <a:rPr lang="pt-BR" i="1" baseline="-25000" dirty="0" smtClean="0"/>
              <a:t>0</a:t>
            </a:r>
            <a:r>
              <a:rPr lang="pt-BR" i="1" dirty="0" smtClean="0"/>
              <a:t>  </a:t>
            </a:r>
            <a:r>
              <a:rPr lang="pt-BR" i="1" dirty="0"/>
              <a:t>e n</a:t>
            </a:r>
            <a:r>
              <a:rPr lang="pt-BR" dirty="0"/>
              <a:t> aumentam</a:t>
            </a:r>
          </a:p>
          <a:p>
            <a:pPr>
              <a:lnSpc>
                <a:spcPct val="100000"/>
              </a:lnSpc>
            </a:pPr>
            <a:endParaRPr lang="pt-BR" dirty="0"/>
          </a:p>
        </p:txBody>
      </p:sp>
      <p:pic>
        <p:nvPicPr>
          <p:cNvPr id="5" name="Picture 4" descr="a25_fig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57" y="2279050"/>
            <a:ext cx="7834286" cy="417428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26087" y="6525344"/>
            <a:ext cx="2091827" cy="26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Solymar, 8ª ed.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93429384"/>
              </p:ext>
            </p:extLst>
          </p:nvPr>
        </p:nvGraphicFramePr>
        <p:xfrm>
          <a:off x="5625293" y="2440470"/>
          <a:ext cx="2863850" cy="914400"/>
        </p:xfrm>
        <a:graphic>
          <a:graphicData uri="http://schemas.openxmlformats.org/presentationml/2006/ole">
            <p:oleObj spid="_x0000_s3096" name="Equation" r:id="rId4" imgW="1435100" imgH="4572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717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Retificadores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156277"/>
            <a:ext cx="9000000" cy="254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LED (</a:t>
            </a:r>
            <a:r>
              <a:rPr lang="pt-BR" i="1" dirty="0" smtClean="0"/>
              <a:t>Light Emitting Diode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16677" y="6553625"/>
            <a:ext cx="2091827" cy="26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Boylestad, 11ª ed.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29" y="921857"/>
            <a:ext cx="7517143" cy="5014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13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LED (</a:t>
            </a:r>
            <a:r>
              <a:rPr lang="pt-BR" i="1" dirty="0" smtClean="0"/>
              <a:t>Light Emitting Diode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16677" y="6553625"/>
            <a:ext cx="2091827" cy="26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Boylestad, 11ª ed.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15" y="3478138"/>
            <a:ext cx="5488572" cy="33352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15" y="785563"/>
            <a:ext cx="7328571" cy="2571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0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Fotodiodo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6" y="2204864"/>
            <a:ext cx="3190476" cy="24952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700102"/>
            <a:ext cx="4085714" cy="35047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016677" y="4900876"/>
            <a:ext cx="2091827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Boylestad, 11ª ed.</a:t>
            </a:r>
          </a:p>
        </p:txBody>
      </p:sp>
    </p:spTree>
    <p:extLst>
      <p:ext uri="{BB962C8B-B14F-4D97-AF65-F5344CB8AC3E}">
        <p14:creationId xmlns="" xmlns:p14="http://schemas.microsoft.com/office/powerpoint/2010/main" val="13770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 de Dados de Diodos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" y="1004238"/>
            <a:ext cx="8984286" cy="48495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16677" y="6553625"/>
            <a:ext cx="2091827" cy="26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Boylestad, 11ª ed.</a:t>
            </a:r>
          </a:p>
        </p:txBody>
      </p:sp>
    </p:spTree>
    <p:extLst>
      <p:ext uri="{BB962C8B-B14F-4D97-AF65-F5344CB8AC3E}">
        <p14:creationId xmlns="" xmlns:p14="http://schemas.microsoft.com/office/powerpoint/2010/main" val="12000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 de Dados de Diodos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0" y="1316381"/>
            <a:ext cx="8930000" cy="422523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16677" y="6553625"/>
            <a:ext cx="2091827" cy="26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Boylestad, 11ª ed.</a:t>
            </a:r>
          </a:p>
        </p:txBody>
      </p:sp>
    </p:spTree>
    <p:extLst>
      <p:ext uri="{BB962C8B-B14F-4D97-AF65-F5344CB8AC3E}">
        <p14:creationId xmlns="" xmlns:p14="http://schemas.microsoft.com/office/powerpoint/2010/main" val="17725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Folha de Dados de Diodos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57" y="764704"/>
            <a:ext cx="8194286" cy="59485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60032" y="6597352"/>
            <a:ext cx="2091827" cy="26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Boylestad, 11ª ed.</a:t>
            </a:r>
          </a:p>
        </p:txBody>
      </p:sp>
    </p:spTree>
    <p:extLst>
      <p:ext uri="{BB962C8B-B14F-4D97-AF65-F5344CB8AC3E}">
        <p14:creationId xmlns="" xmlns:p14="http://schemas.microsoft.com/office/powerpoint/2010/main" val="25050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868352"/>
            <a:ext cx="9144000" cy="498598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Projete uma fonte de tensão que forneça uma tensão DC de 15 V sendo permitido no máximo 1 V de </a:t>
            </a:r>
            <a:r>
              <a:rPr lang="pt-BR" i="1" dirty="0" smtClean="0"/>
              <a:t>ripple</a:t>
            </a:r>
            <a:r>
              <a:rPr lang="pt-BR" dirty="0" smtClean="0"/>
              <a:t>. O retificador alimenta uma carga de 150 </a:t>
            </a:r>
            <a:r>
              <a:rPr lang="pt-BR" dirty="0" smtClean="0">
                <a:sym typeface="Symbol" panose="05050102010706020507" pitchFamily="18" charset="2"/>
              </a:rPr>
              <a:t> e é alimentado pela rede (120 V, 60 Hz) através de um transformador. Os diodos disponíveis têm queda de 0,7 V em condução. Considerando um retificador de meia-onda: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endParaRPr lang="pt-BR" dirty="0" smtClean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dirty="0" smtClean="0"/>
              <a:t>	a) Especifique a tensão </a:t>
            </a:r>
            <a:r>
              <a:rPr lang="pt-BR" i="1" dirty="0" smtClean="0"/>
              <a:t>rms</a:t>
            </a:r>
            <a:r>
              <a:rPr lang="pt-BR" dirty="0" smtClean="0"/>
              <a:t> do secundário do transformador.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dirty="0" smtClean="0"/>
              <a:t>	b) Calcule o valor do capacitor de filtro.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dirty="0" smtClean="0"/>
              <a:t>	c) Especifique o PIV necessário para o diodo.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dirty="0" smtClean="0"/>
              <a:t>	d) Calcule a corrente media no diodo quando conduzindo.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dirty="0" smtClean="0"/>
              <a:t>	e) Determine a corrente máxima pelo diodo.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Sedra (5ª ed.) – Capítulo 3, Seção 3.5 – 3.9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Retificador de Meia-Onda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6606"/>
            <a:ext cx="6114286" cy="59047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932" y="3277558"/>
            <a:ext cx="3908572" cy="10228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805" y="5315757"/>
            <a:ext cx="1238825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Retificador de Onda Completa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83646"/>
            <a:ext cx="7523809" cy="588571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058" y="3546503"/>
            <a:ext cx="2026558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43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Retificador de Onda Completa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27082"/>
            <a:ext cx="6171429" cy="55142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693" y="3520002"/>
            <a:ext cx="3780952" cy="352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74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Filtro Capacitivo – Retificador de Pico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24" y="1057519"/>
            <a:ext cx="6180952" cy="5323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15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Filtro Capacitivo</a:t>
            </a:r>
            <a:endParaRPr lang="pt-BR" dirty="0"/>
          </a:p>
        </p:txBody>
      </p:sp>
      <p:pic>
        <p:nvPicPr>
          <p:cNvPr id="5" name="Picture 2" descr="c:\ch03_conv\sedr42021_032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3868"/>
            <a:ext cx="23685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ch03_conv\sedr42021_0329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41532"/>
            <a:ext cx="4578096" cy="407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482915"/>
            <a:ext cx="1359810" cy="8821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746458"/>
            <a:ext cx="3560000" cy="7828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5910668"/>
            <a:ext cx="3977143" cy="7600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5848397" y="6144153"/>
                <a:ext cx="1737270" cy="293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tx1"/>
                          </a:solidFill>
                          <a:latin typeface="+mn-lt"/>
                        </a:rPr>
                        <m:t>𝑃𝐼𝑉</m:t>
                      </m:r>
                      <m:r>
                        <a:rPr lang="pt-BR" sz="2800" b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sz="2800" b="0" i="0" smtClean="0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tx1"/>
                              </a:solidFill>
                              <a:latin typeface="+mn-lt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pt-BR" sz="2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97" y="6144153"/>
                <a:ext cx="1737270" cy="293029"/>
              </a:xfrm>
              <a:prstGeom prst="rect">
                <a:avLst/>
              </a:prstGeom>
              <a:blipFill rotWithShape="0">
                <a:blip r:embed="rId8"/>
                <a:stretch>
                  <a:fillRect l="-6316" t="-27083" b="-291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769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Filtro Capacitivo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74003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smtClean="0"/>
              <a:t>Aplicação também como detector de pico em demoduladores AM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81" y="902167"/>
            <a:ext cx="7095238" cy="27428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81" y="4390348"/>
            <a:ext cx="1544441" cy="90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048" y="3936491"/>
            <a:ext cx="3756571" cy="1807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81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2003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Esboce o gráfico da tensão de saída de um circuito retificador de meia onda com filtro capacitivo considerando 3 casos: capacitor de valor alto, pequeno e muito pequeno.</a:t>
            </a:r>
          </a:p>
        </p:txBody>
      </p:sp>
    </p:spTree>
    <p:extLst>
      <p:ext uri="{BB962C8B-B14F-4D97-AF65-F5344CB8AC3E}">
        <p14:creationId xmlns="" xmlns:p14="http://schemas.microsoft.com/office/powerpoint/2010/main" val="14776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378</Words>
  <Application>Microsoft Office PowerPoint</Application>
  <PresentationFormat>Apresentação na tela (4:3)</PresentationFormat>
  <Paragraphs>83</Paragraphs>
  <Slides>27</Slides>
  <Notes>20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Arial</vt:lpstr>
      <vt:lpstr>BankGothic Md BT</vt:lpstr>
      <vt:lpstr>Wingdings</vt:lpstr>
      <vt:lpstr>Symbol</vt:lpstr>
      <vt:lpstr>Times New Roman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Retificadores</vt:lpstr>
      <vt:lpstr>Retificador de Meia-Onda</vt:lpstr>
      <vt:lpstr>Retificador de Onda Completa</vt:lpstr>
      <vt:lpstr>Retificador de Onda Completa</vt:lpstr>
      <vt:lpstr>Filtro Capacitivo – Retificador de Pico</vt:lpstr>
      <vt:lpstr>Filtro Capacitivo</vt:lpstr>
      <vt:lpstr>Filtro Capacitivo</vt:lpstr>
      <vt:lpstr>Exercício</vt:lpstr>
      <vt:lpstr>Exercício</vt:lpstr>
      <vt:lpstr>Circuitos Limitadores</vt:lpstr>
      <vt:lpstr>Circuitos Limitadores</vt:lpstr>
      <vt:lpstr>Circuitos Limitadores</vt:lpstr>
      <vt:lpstr>Circuitos Grampeadores</vt:lpstr>
      <vt:lpstr>Circuitos Grampeadores</vt:lpstr>
      <vt:lpstr>Dobrador de Tensão</vt:lpstr>
      <vt:lpstr>Diodo Schottky</vt:lpstr>
      <vt:lpstr>Diodo Schottky</vt:lpstr>
      <vt:lpstr>Diodo Schottky</vt:lpstr>
      <vt:lpstr>LED (Light Emitting Diode)</vt:lpstr>
      <vt:lpstr>LED (Light Emitting Diode)</vt:lpstr>
      <vt:lpstr>Fotodiodo</vt:lpstr>
      <vt:lpstr>Folha de Dados de Diodos</vt:lpstr>
      <vt:lpstr>Folha de Dados de Diodos</vt:lpstr>
      <vt:lpstr>Folha de Dados de Diodos</vt:lpstr>
      <vt:lpstr>Exercício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2047</cp:revision>
  <cp:lastPrinted>2016-07-28T21:54:15Z</cp:lastPrinted>
  <dcterms:modified xsi:type="dcterms:W3CDTF">2017-10-09T00:54:30Z</dcterms:modified>
</cp:coreProperties>
</file>