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29"/>
  </p:notesMasterIdLst>
  <p:handoutMasterIdLst>
    <p:handoutMasterId r:id="rId30"/>
  </p:handoutMasterIdLst>
  <p:sldIdLst>
    <p:sldId id="572" r:id="rId4"/>
    <p:sldId id="833" r:id="rId5"/>
    <p:sldId id="834" r:id="rId6"/>
    <p:sldId id="836" r:id="rId7"/>
    <p:sldId id="815" r:id="rId8"/>
    <p:sldId id="837" r:id="rId9"/>
    <p:sldId id="838" r:id="rId10"/>
    <p:sldId id="835" r:id="rId11"/>
    <p:sldId id="814" r:id="rId12"/>
    <p:sldId id="817" r:id="rId13"/>
    <p:sldId id="818" r:id="rId14"/>
    <p:sldId id="827" r:id="rId15"/>
    <p:sldId id="828" r:id="rId16"/>
    <p:sldId id="825" r:id="rId17"/>
    <p:sldId id="826" r:id="rId18"/>
    <p:sldId id="829" r:id="rId19"/>
    <p:sldId id="819" r:id="rId20"/>
    <p:sldId id="820" r:id="rId21"/>
    <p:sldId id="830" r:id="rId22"/>
    <p:sldId id="822" r:id="rId23"/>
    <p:sldId id="831" r:id="rId24"/>
    <p:sldId id="839" r:id="rId25"/>
    <p:sldId id="806" r:id="rId26"/>
    <p:sldId id="832" r:id="rId27"/>
    <p:sldId id="610" r:id="rId28"/>
  </p:sldIdLst>
  <p:sldSz cx="9144000" cy="6858000" type="screen4x3"/>
  <p:notesSz cx="6400800" cy="8686800"/>
  <p:embeddedFontLst>
    <p:embeddedFont>
      <p:font typeface="BankGothic Md BT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DEEB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74" autoAdjust="0"/>
    <p:restoredTop sz="95089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6" y="9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13.11.2017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611550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217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01428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8797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5262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52037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572992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793464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81488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711255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875750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150467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97691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508922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18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1939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18654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09574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52819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6258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00564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03982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Microelectronic Circuits - Fifth Edition    Sedra/Smith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C542-59B8-4BF6-B6CF-A6A54CA5060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9" y="71414"/>
            <a:ext cx="8766175" cy="152400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508785"/>
            <a:ext cx="8715375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Transistores de Efeito de Campo</a:t>
            </a:r>
          </a:p>
          <a:p>
            <a:pPr>
              <a:lnSpc>
                <a:spcPct val="100000"/>
              </a:lnSpc>
            </a:pPr>
            <a:r>
              <a:rPr lang="pt-BR" sz="3600" dirty="0" smtClean="0"/>
              <a:t>(FETs)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6199221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pic>
        <p:nvPicPr>
          <p:cNvPr id="7" name="Picture 3" descr="c:\ch04_conv\sedr42021_04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289" y="3214686"/>
            <a:ext cx="4065422" cy="286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em Circuitos Discretos</a:t>
            </a:r>
            <a:endParaRPr lang="pt-B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0" y="714356"/>
            <a:ext cx="9144000" cy="3139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Resistência de fonte para estabilizar I</a:t>
            </a:r>
            <a:r>
              <a:rPr lang="pt-BR" baseline="-25000" dirty="0" smtClean="0"/>
              <a:t>D</a:t>
            </a: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Realimentação negativa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  <a:buNone/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Duas implementações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811618" y="1370013"/>
            <a:ext cx="5189538" cy="2201863"/>
            <a:chOff x="576" y="338"/>
            <a:chExt cx="3269" cy="1387"/>
          </a:xfrm>
        </p:grpSpPr>
        <p:pic>
          <p:nvPicPr>
            <p:cNvPr id="7" name="Picture 2" descr="c:\ch04_conv\sedr42021_0430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400"/>
              <a:ext cx="737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 descr="c:\ch04_conv\sedr42021_0430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8" y="338"/>
              <a:ext cx="2137" cy="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7" descr="c:\ch04_conv\sedr42021_0430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2444" y="3714752"/>
            <a:ext cx="13096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c:\ch04_conv\sedr42021_0430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2114" y="3856833"/>
            <a:ext cx="13462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em Circuitos Discretos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68000" y="1008000"/>
            <a:ext cx="4320000" cy="830997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pt-BR" dirty="0" smtClean="0">
                <a:solidFill>
                  <a:schemeClr val="tx1"/>
                </a:solidFill>
              </a:rPr>
              <a:t>Resistor de realimentação entre porta e dreno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653769"/>
          </a:xfrm>
        </p:spPr>
        <p:txBody>
          <a:bodyPr/>
          <a:lstStyle/>
          <a:p>
            <a:pPr>
              <a:buClrTx/>
            </a:pPr>
            <a:r>
              <a:rPr lang="pt-BR" dirty="0" smtClean="0">
                <a:solidFill>
                  <a:schemeClr val="tx1"/>
                </a:solidFill>
              </a:rPr>
              <a:t>Polarização com fonte de corrente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Picture 2" descr="c:\ch04_conv\sedr42021_0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6150" y="2210583"/>
            <a:ext cx="16637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ch04_conv\sedr42021_043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256" y="1928802"/>
            <a:ext cx="224948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em Circuitos Integrados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Resistores ocupam uma grande área da pastilha de Si em comparação com os transistores MOS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b="2260"/>
          <a:stretch>
            <a:fillRect/>
          </a:stretch>
        </p:blipFill>
        <p:spPr bwMode="auto">
          <a:xfrm>
            <a:off x="1259632" y="2543814"/>
            <a:ext cx="65151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em Circuitos Integrados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857232"/>
            <a:ext cx="9144000" cy="46269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Polarização com fonte de corrente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V</a:t>
            </a:r>
            <a:r>
              <a:rPr lang="pt-BR" baseline="-25000" dirty="0" smtClean="0"/>
              <a:t>D</a:t>
            </a:r>
            <a:r>
              <a:rPr lang="pt-BR" dirty="0" smtClean="0"/>
              <a:t> = V</a:t>
            </a:r>
            <a:r>
              <a:rPr lang="pt-BR" baseline="-25000" dirty="0" smtClean="0"/>
              <a:t>G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 </a:t>
            </a:r>
            <a:r>
              <a:rPr lang="pt-BR" dirty="0" smtClean="0"/>
              <a:t>Q</a:t>
            </a:r>
            <a:r>
              <a:rPr lang="pt-BR" baseline="-25000" dirty="0" smtClean="0"/>
              <a:t>1</a:t>
            </a:r>
            <a:r>
              <a:rPr lang="pt-BR" dirty="0" smtClean="0"/>
              <a:t> em saturação</a:t>
            </a:r>
          </a:p>
          <a:p>
            <a:pPr lvl="1">
              <a:lnSpc>
                <a:spcPct val="100000"/>
              </a:lnSpc>
            </a:pPr>
            <a:endParaRPr lang="pt-BR" dirty="0" smtClean="0"/>
          </a:p>
          <a:p>
            <a:pPr lvl="1">
              <a:lnSpc>
                <a:spcPct val="100000"/>
              </a:lnSpc>
            </a:pPr>
            <a:endParaRPr lang="pt-BR" dirty="0" smtClean="0"/>
          </a:p>
          <a:p>
            <a:pPr lvl="1">
              <a:lnSpc>
                <a:spcPct val="100000"/>
              </a:lnSpc>
            </a:pPr>
            <a:endParaRPr lang="pt-BR" dirty="0" smtClean="0"/>
          </a:p>
          <a:p>
            <a:pPr lvl="1">
              <a:lnSpc>
                <a:spcPct val="100000"/>
              </a:lnSpc>
            </a:pPr>
            <a:endParaRPr lang="pt-BR" dirty="0" smtClean="0"/>
          </a:p>
          <a:p>
            <a:pPr lvl="1">
              <a:lnSpc>
                <a:spcPct val="100000"/>
              </a:lnSpc>
            </a:pPr>
            <a:endParaRPr lang="pt-BR" dirty="0" smtClean="0"/>
          </a:p>
          <a:p>
            <a:pPr lvl="1">
              <a:lnSpc>
                <a:spcPct val="100000"/>
              </a:lnSpc>
            </a:pPr>
            <a:r>
              <a:rPr lang="pt-BR" dirty="0" smtClean="0"/>
              <a:t>Q</a:t>
            </a:r>
            <a:r>
              <a:rPr lang="pt-BR" baseline="-25000" dirty="0" smtClean="0"/>
              <a:t>2</a:t>
            </a:r>
            <a:r>
              <a:rPr lang="pt-BR" dirty="0" smtClean="0"/>
              <a:t>: mesma V</a:t>
            </a:r>
            <a:r>
              <a:rPr lang="pt-BR" baseline="-25000" dirty="0" smtClean="0"/>
              <a:t>GS</a:t>
            </a:r>
            <a:r>
              <a:rPr lang="pt-BR" dirty="0" smtClean="0"/>
              <a:t> de Q</a:t>
            </a:r>
            <a:r>
              <a:rPr lang="pt-BR" baseline="-25000" dirty="0" smtClean="0"/>
              <a:t>1</a:t>
            </a:r>
          </a:p>
          <a:p>
            <a:pPr lvl="1">
              <a:lnSpc>
                <a:spcPct val="100000"/>
              </a:lnSpc>
            </a:pPr>
            <a:endParaRPr lang="pt-BR" dirty="0" smtClean="0"/>
          </a:p>
          <a:p>
            <a:pPr lvl="1">
              <a:lnSpc>
                <a:spcPct val="100000"/>
              </a:lnSpc>
              <a:buNone/>
            </a:pPr>
            <a:endParaRPr lang="pt-BR" dirty="0" smtClean="0"/>
          </a:p>
          <a:p>
            <a:pPr lvl="1">
              <a:lnSpc>
                <a:spcPct val="100000"/>
              </a:lnSpc>
              <a:buNone/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Espelho de corrente</a:t>
            </a:r>
          </a:p>
        </p:txBody>
      </p:sp>
      <p:pic>
        <p:nvPicPr>
          <p:cNvPr id="15" name="Picture 2" descr="c:\ch04_conv\sedr42021_043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35720"/>
            <a:ext cx="1543507" cy="289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c:\ch04_conv\sedr42021_0433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194" y="2224747"/>
            <a:ext cx="2435962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10050" name="Object 2"/>
          <p:cNvGraphicFramePr>
            <a:graphicFrameLocks noChangeAspect="1"/>
          </p:cNvGraphicFramePr>
          <p:nvPr/>
        </p:nvGraphicFramePr>
        <p:xfrm>
          <a:off x="906458" y="1801857"/>
          <a:ext cx="2951162" cy="1404937"/>
        </p:xfrm>
        <a:graphic>
          <a:graphicData uri="http://schemas.openxmlformats.org/presentationml/2006/ole">
            <p:oleObj spid="_x0000_s1410080" name="Equation" r:id="rId6" imgW="3340100" imgH="1651000" progId="">
              <p:embed/>
            </p:oleObj>
          </a:graphicData>
        </a:graphic>
      </p:graphicFrame>
      <p:graphicFrame>
        <p:nvGraphicFramePr>
          <p:cNvPr id="1410051" name="Object 3"/>
          <p:cNvGraphicFramePr>
            <a:graphicFrameLocks noChangeAspect="1"/>
          </p:cNvGraphicFramePr>
          <p:nvPr/>
        </p:nvGraphicFramePr>
        <p:xfrm>
          <a:off x="906458" y="4064050"/>
          <a:ext cx="3298825" cy="703262"/>
        </p:xfrm>
        <a:graphic>
          <a:graphicData uri="http://schemas.openxmlformats.org/presentationml/2006/ole">
            <p:oleObj spid="_x0000_s1410081" name="Equation" r:id="rId7" imgW="3733800" imgH="825500" progId="">
              <p:embed/>
            </p:oleObj>
          </a:graphicData>
        </a:graphic>
      </p:graphicFrame>
      <p:graphicFrame>
        <p:nvGraphicFramePr>
          <p:cNvPr id="1410052" name="Object 4"/>
          <p:cNvGraphicFramePr>
            <a:graphicFrameLocks noChangeAspect="1"/>
          </p:cNvGraphicFramePr>
          <p:nvPr/>
        </p:nvGraphicFramePr>
        <p:xfrm>
          <a:off x="906458" y="5715016"/>
          <a:ext cx="1716087" cy="679450"/>
        </p:xfrm>
        <a:graphic>
          <a:graphicData uri="http://schemas.openxmlformats.org/presentationml/2006/ole">
            <p:oleObj spid="_x0000_s1410082" name="Equation" r:id="rId8" imgW="19431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como Amplificador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Polarização na região de saturação</a:t>
            </a:r>
            <a:endParaRPr lang="pt-BR" dirty="0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300163" y="1851678"/>
            <a:ext cx="6543675" cy="4220528"/>
            <a:chOff x="576" y="432"/>
            <a:chExt cx="4580" cy="2954"/>
          </a:xfrm>
        </p:grpSpPr>
        <p:pic>
          <p:nvPicPr>
            <p:cNvPr id="10" name="Picture 3" descr="c:\ch04_conv\sedr42021_0426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432"/>
              <a:ext cx="1259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 descr="c:\ch04_conv\sedr42021_0426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65" y="432"/>
              <a:ext cx="3291" cy="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18915" name="Object 7"/>
          <p:cNvGraphicFramePr>
            <a:graphicFrameLocks noChangeAspect="1"/>
          </p:cNvGraphicFramePr>
          <p:nvPr/>
        </p:nvGraphicFramePr>
        <p:xfrm>
          <a:off x="500034" y="4923512"/>
          <a:ext cx="2244725" cy="800100"/>
        </p:xfrm>
        <a:graphic>
          <a:graphicData uri="http://schemas.openxmlformats.org/presentationml/2006/ole">
            <p:oleObj spid="_x0000_s1408012" name="Equation" r:id="rId6" imgW="21590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00562" y="1136423"/>
            <a:ext cx="46434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Região de corte</a:t>
            </a: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Região de saturação</a:t>
            </a: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pt-BR" sz="2000" b="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Região de triodo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como Amplificador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57148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chemeClr val="tx1"/>
                </a:solidFill>
              </a:rPr>
              <a:t>Característica de transferência</a:t>
            </a:r>
            <a:r>
              <a:rPr lang="pt-BR" dirty="0" smtClean="0"/>
              <a:t>: v</a:t>
            </a:r>
            <a:r>
              <a:rPr lang="pt-BR" baseline="-25000" dirty="0" smtClean="0"/>
              <a:t>I</a:t>
            </a:r>
            <a:r>
              <a:rPr lang="pt-BR" dirty="0" smtClean="0"/>
              <a:t> varia de 0 a V</a:t>
            </a:r>
            <a:r>
              <a:rPr lang="pt-BR" baseline="-25000" dirty="0" smtClean="0"/>
              <a:t>DD</a:t>
            </a:r>
          </a:p>
        </p:txBody>
      </p:sp>
      <p:pic>
        <p:nvPicPr>
          <p:cNvPr id="7" name="Picture 3" descr="c:\ch04_conv\sedr42021_0426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4017264" cy="50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06978" name="Object 7"/>
          <p:cNvGraphicFramePr>
            <a:graphicFrameLocks noChangeAspect="1"/>
          </p:cNvGraphicFramePr>
          <p:nvPr/>
        </p:nvGraphicFramePr>
        <p:xfrm>
          <a:off x="5839619" y="1500174"/>
          <a:ext cx="1965325" cy="323850"/>
        </p:xfrm>
        <a:graphic>
          <a:graphicData uri="http://schemas.openxmlformats.org/presentationml/2006/ole">
            <p:oleObj spid="_x0000_s1409056" name="Equation" r:id="rId5" imgW="2222500" imgH="381000" progId="">
              <p:embed/>
            </p:oleObj>
          </a:graphicData>
        </a:graphic>
      </p:graphicFrame>
      <p:graphicFrame>
        <p:nvGraphicFramePr>
          <p:cNvPr id="1406979" name="Object 7"/>
          <p:cNvGraphicFramePr>
            <a:graphicFrameLocks noChangeAspect="1"/>
          </p:cNvGraphicFramePr>
          <p:nvPr/>
        </p:nvGraphicFramePr>
        <p:xfrm>
          <a:off x="4948238" y="2357430"/>
          <a:ext cx="3748087" cy="2614613"/>
        </p:xfrm>
        <a:graphic>
          <a:graphicData uri="http://schemas.openxmlformats.org/presentationml/2006/ole">
            <p:oleObj spid="_x0000_s1409057" name="Equation" r:id="rId6" imgW="4241800" imgH="3073400" progId="">
              <p:embed/>
            </p:oleObj>
          </a:graphicData>
        </a:graphic>
      </p:graphicFrame>
      <p:graphicFrame>
        <p:nvGraphicFramePr>
          <p:cNvPr id="1406980" name="Object 4"/>
          <p:cNvGraphicFramePr>
            <a:graphicFrameLocks noChangeAspect="1"/>
          </p:cNvGraphicFramePr>
          <p:nvPr/>
        </p:nvGraphicFramePr>
        <p:xfrm>
          <a:off x="5273675" y="5540375"/>
          <a:ext cx="3097213" cy="1081088"/>
        </p:xfrm>
        <a:graphic>
          <a:graphicData uri="http://schemas.openxmlformats.org/presentationml/2006/ole">
            <p:oleObj spid="_x0000_s1409058" name="Equation" r:id="rId7" imgW="3505200" imgH="127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Pequenos Sinais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785794"/>
            <a:ext cx="9144000" cy="2169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Para garantir polarização na saturação: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Componente AC sobre posta a V</a:t>
            </a:r>
            <a:r>
              <a:rPr lang="pt-BR" baseline="-25000" dirty="0" smtClean="0"/>
              <a:t>D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V</a:t>
            </a:r>
            <a:r>
              <a:rPr lang="pt-BR" baseline="-25000" dirty="0" smtClean="0">
                <a:sym typeface="Symbol"/>
              </a:rPr>
              <a:t>D</a:t>
            </a:r>
            <a:r>
              <a:rPr lang="pt-BR" dirty="0" smtClean="0">
                <a:sym typeface="Symbol"/>
              </a:rPr>
              <a:t> suficientemente maior que V</a:t>
            </a:r>
            <a:r>
              <a:rPr lang="pt-BR" baseline="-25000" dirty="0" smtClean="0">
                <a:sym typeface="Symbol"/>
              </a:rPr>
              <a:t>GS</a:t>
            </a:r>
            <a:r>
              <a:rPr lang="pt-BR" dirty="0" smtClean="0">
                <a:sym typeface="Symbol"/>
              </a:rPr>
              <a:t> – V</a:t>
            </a:r>
            <a:r>
              <a:rPr lang="pt-BR" baseline="-25000" dirty="0" smtClean="0">
                <a:sym typeface="Symbol"/>
              </a:rPr>
              <a:t>t</a:t>
            </a:r>
            <a:r>
              <a:rPr lang="pt-BR" dirty="0" smtClean="0">
                <a:sym typeface="Symbol"/>
              </a:rPr>
              <a:t> para garantir uma excursão maior do sinal sem sair da saturação</a:t>
            </a:r>
            <a:endParaRPr lang="pt-BR" dirty="0" smtClean="0"/>
          </a:p>
        </p:txBody>
      </p:sp>
      <p:pic>
        <p:nvPicPr>
          <p:cNvPr id="8" name="Picture 2" descr="c:\ch04_conv\sedr42021_04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932" y="3071810"/>
            <a:ext cx="2624137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11074" name="Object 2"/>
          <p:cNvGraphicFramePr>
            <a:graphicFrameLocks noChangeAspect="1"/>
          </p:cNvGraphicFramePr>
          <p:nvPr/>
        </p:nvGraphicFramePr>
        <p:xfrm>
          <a:off x="5857884" y="890572"/>
          <a:ext cx="1368425" cy="323850"/>
        </p:xfrm>
        <a:graphic>
          <a:graphicData uri="http://schemas.openxmlformats.org/presentationml/2006/ole">
            <p:oleObj spid="_x0000_s1411084" name="Equation" r:id="rId5" imgW="1548728" imgH="3808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Pequenos Sinais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2233768"/>
            <a:ext cx="9144000" cy="2876685"/>
          </a:xfrm>
        </p:spPr>
        <p:txBody>
          <a:bodyPr/>
          <a:lstStyle/>
          <a:p>
            <a:r>
              <a:rPr lang="pt-BR" dirty="0" smtClean="0"/>
              <a:t>Condição de pequenos sinais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Transcondutância do MOSFET</a:t>
            </a:r>
            <a:endParaRPr lang="pt-BR" dirty="0"/>
          </a:p>
        </p:txBody>
      </p:sp>
      <p:pic>
        <p:nvPicPr>
          <p:cNvPr id="9" name="Picture 2" descr="c:\ch04_conv\sedr42021_04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916" y="1285860"/>
            <a:ext cx="420624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12098" name="Object 2"/>
          <p:cNvGraphicFramePr>
            <a:graphicFrameLocks noChangeAspect="1"/>
          </p:cNvGraphicFramePr>
          <p:nvPr/>
        </p:nvGraphicFramePr>
        <p:xfrm>
          <a:off x="428596" y="962015"/>
          <a:ext cx="2368550" cy="1038225"/>
        </p:xfrm>
        <a:graphic>
          <a:graphicData uri="http://schemas.openxmlformats.org/presentationml/2006/ole">
            <p:oleObj spid="_x0000_s1412128" name="Equation" r:id="rId5" imgW="2679700" imgH="1219200" progId="">
              <p:embed/>
            </p:oleObj>
          </a:graphicData>
        </a:graphic>
      </p:graphicFrame>
      <p:graphicFrame>
        <p:nvGraphicFramePr>
          <p:cNvPr id="1412099" name="Object 3"/>
          <p:cNvGraphicFramePr>
            <a:graphicFrameLocks noChangeAspect="1"/>
          </p:cNvGraphicFramePr>
          <p:nvPr/>
        </p:nvGraphicFramePr>
        <p:xfrm>
          <a:off x="601663" y="5199063"/>
          <a:ext cx="3771900" cy="854075"/>
        </p:xfrm>
        <a:graphic>
          <a:graphicData uri="http://schemas.openxmlformats.org/presentationml/2006/ole">
            <p:oleObj spid="_x0000_s1412129" name="Equation" r:id="rId6" imgW="4267200" imgH="1003300" progId="">
              <p:embed/>
            </p:oleObj>
          </a:graphicData>
        </a:graphic>
      </p:graphicFrame>
      <p:graphicFrame>
        <p:nvGraphicFramePr>
          <p:cNvPr id="1412100" name="Object 4"/>
          <p:cNvGraphicFramePr>
            <a:graphicFrameLocks noChangeAspect="1"/>
          </p:cNvGraphicFramePr>
          <p:nvPr/>
        </p:nvGraphicFramePr>
        <p:xfrm>
          <a:off x="455613" y="2779718"/>
          <a:ext cx="2636837" cy="1435100"/>
        </p:xfrm>
        <a:graphic>
          <a:graphicData uri="http://schemas.openxmlformats.org/presentationml/2006/ole">
            <p:oleObj spid="_x0000_s1412130" name="Equation" r:id="rId7" imgW="2984500" imgH="1689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Pequenos Sinais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 de tensão</a:t>
            </a:r>
          </a:p>
        </p:txBody>
      </p:sp>
      <p:pic>
        <p:nvPicPr>
          <p:cNvPr id="8" name="Picture 2" descr="c:\ch04_conv\sedr42021_04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63844"/>
            <a:ext cx="2624137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ch04_conv\sedr42021_04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4044" y="1212873"/>
            <a:ext cx="49085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13122" name="Object 2"/>
          <p:cNvGraphicFramePr>
            <a:graphicFrameLocks noChangeAspect="1"/>
          </p:cNvGraphicFramePr>
          <p:nvPr/>
        </p:nvGraphicFramePr>
        <p:xfrm>
          <a:off x="500034" y="1571612"/>
          <a:ext cx="1908175" cy="712788"/>
        </p:xfrm>
        <a:graphic>
          <a:graphicData uri="http://schemas.openxmlformats.org/presentationml/2006/ole">
            <p:oleObj spid="_x0000_s1413132" name="Equation" r:id="rId6" imgW="21590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876685"/>
          </a:xfrm>
        </p:spPr>
        <p:txBody>
          <a:bodyPr/>
          <a:lstStyle/>
          <a:p>
            <a:r>
              <a:rPr lang="pt-BR" dirty="0" smtClean="0"/>
              <a:t>Modelo </a:t>
            </a:r>
            <a:r>
              <a:rPr lang="pt-BR" dirty="0" smtClean="0">
                <a:sym typeface="Symbol"/>
              </a:rPr>
              <a:t>-híbrido</a:t>
            </a:r>
          </a:p>
          <a:p>
            <a:endParaRPr lang="pt-BR" dirty="0" smtClean="0">
              <a:sym typeface="Symbol"/>
            </a:endParaRPr>
          </a:p>
          <a:p>
            <a:endParaRPr lang="pt-BR" dirty="0" smtClean="0">
              <a:sym typeface="Symbol"/>
            </a:endParaRPr>
          </a:p>
          <a:p>
            <a:endParaRPr lang="pt-BR" dirty="0" smtClean="0">
              <a:sym typeface="Symbol"/>
            </a:endParaRPr>
          </a:p>
          <a:p>
            <a:endParaRPr lang="pt-BR" dirty="0" smtClean="0">
              <a:sym typeface="Symbol"/>
            </a:endParaRPr>
          </a:p>
          <a:p>
            <a:endParaRPr lang="pt-BR" dirty="0" smtClean="0">
              <a:sym typeface="Symbol"/>
            </a:endParaRPr>
          </a:p>
          <a:p>
            <a:endParaRPr lang="pt-BR" dirty="0" smtClean="0">
              <a:sym typeface="Symbol"/>
            </a:endParaRPr>
          </a:p>
          <a:p>
            <a:r>
              <a:rPr lang="pt-BR" dirty="0" smtClean="0">
                <a:sym typeface="Symbol"/>
              </a:rPr>
              <a:t>Modelo T</a:t>
            </a:r>
            <a:endParaRPr lang="pt-BR" dirty="0"/>
          </a:p>
        </p:txBody>
      </p:sp>
      <p:pic>
        <p:nvPicPr>
          <p:cNvPr id="8" name="Picture 4" descr="c:\ch04_conv\sedr42021_043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7015" y="1272006"/>
            <a:ext cx="2969971" cy="20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5"/>
          <p:cNvGrpSpPr>
            <a:grpSpLocks noChangeAspect="1"/>
          </p:cNvGrpSpPr>
          <p:nvPr/>
        </p:nvGrpSpPr>
        <p:grpSpPr bwMode="auto">
          <a:xfrm>
            <a:off x="2063829" y="3781923"/>
            <a:ext cx="5016343" cy="2861787"/>
            <a:chOff x="1200" y="1008"/>
            <a:chExt cx="3511" cy="2003"/>
          </a:xfrm>
        </p:grpSpPr>
        <p:pic>
          <p:nvPicPr>
            <p:cNvPr id="14" name="Picture 2" descr="c:\ch04_conv\sedr42021_0440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0" y="1008"/>
              <a:ext cx="1399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 descr="c:\ch04_conv\sedr42021_0440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1008"/>
              <a:ext cx="1399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19" y="97558"/>
            <a:ext cx="6704762" cy="66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5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Efeito de corpo: transcondutância de corpo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5268" y="4071942"/>
            <a:ext cx="5913464" cy="2055813"/>
            <a:chOff x="1158866" y="1658939"/>
            <a:chExt cx="5913464" cy="2055813"/>
          </a:xfrm>
        </p:grpSpPr>
        <p:pic>
          <p:nvPicPr>
            <p:cNvPr id="11" name="Picture 5" descr="c:\ch04_conv\sedr42021_tb0402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3667" y="1658939"/>
              <a:ext cx="4538663" cy="205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 descr="c:\ch04_conv\sedr42021_0441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8866" y="1876077"/>
              <a:ext cx="1286256" cy="16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415170" name="Object 2"/>
          <p:cNvGraphicFramePr>
            <a:graphicFrameLocks noChangeAspect="1"/>
          </p:cNvGraphicFramePr>
          <p:nvPr/>
        </p:nvGraphicFramePr>
        <p:xfrm>
          <a:off x="3241675" y="1862139"/>
          <a:ext cx="2660650" cy="1709737"/>
        </p:xfrm>
        <a:graphic>
          <a:graphicData uri="http://schemas.openxmlformats.org/presentationml/2006/ole">
            <p:oleObj spid="_x0000_s1415180" name="Equation" r:id="rId6" imgW="3009900" imgH="2006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09714" y="644525"/>
            <a:ext cx="5924571" cy="61662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pic>
        <p:nvPicPr>
          <p:cNvPr id="8" name="Picture 7" descr="a23-fig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870"/>
            <a:ext cx="9144000" cy="45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75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714356"/>
            <a:ext cx="9144000" cy="276998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sz="1800" dirty="0" smtClean="0"/>
              <a:t>No circuito da figura 1 Q</a:t>
            </a:r>
            <a:r>
              <a:rPr lang="pt-BR" sz="1800" baseline="-25000" dirty="0" smtClean="0"/>
              <a:t>1</a:t>
            </a:r>
            <a:r>
              <a:rPr lang="pt-BR" sz="1800" dirty="0" smtClean="0"/>
              <a:t> e Q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têm V</a:t>
            </a:r>
            <a:r>
              <a:rPr lang="pt-BR" sz="1800" baseline="-25000" dirty="0" smtClean="0"/>
              <a:t>t</a:t>
            </a:r>
            <a:r>
              <a:rPr lang="pt-BR" sz="1800" dirty="0" smtClean="0"/>
              <a:t> = 1 V e k</a:t>
            </a:r>
            <a:r>
              <a:rPr lang="pt-BR" sz="1800" baseline="-25000" dirty="0" smtClean="0"/>
              <a:t>n</a:t>
            </a:r>
            <a:r>
              <a:rPr lang="pt-BR" sz="1800" dirty="0" smtClean="0"/>
              <a:t>’ = 100 </a:t>
            </a:r>
            <a:r>
              <a:rPr lang="pt-BR" sz="1800" dirty="0" smtClean="0">
                <a:sym typeface="Symbol"/>
              </a:rPr>
              <a:t></a:t>
            </a:r>
            <a:r>
              <a:rPr lang="pt-BR" sz="1800" dirty="0" smtClean="0"/>
              <a:t>A/V</a:t>
            </a:r>
            <a:r>
              <a:rPr lang="pt-BR" sz="1800" baseline="30000" dirty="0" smtClean="0"/>
              <a:t>2</a:t>
            </a:r>
            <a:r>
              <a:rPr lang="pt-BR" sz="1800" dirty="0" smtClean="0"/>
              <a:t>. Assumindo </a:t>
            </a:r>
            <a:r>
              <a:rPr lang="pt-BR" sz="1800" dirty="0" smtClean="0">
                <a:sym typeface="Symbol"/>
              </a:rPr>
              <a:t> = 0, calcule V</a:t>
            </a:r>
            <a:r>
              <a:rPr lang="pt-BR" sz="1800" baseline="-25000" dirty="0" smtClean="0">
                <a:sym typeface="Symbol"/>
              </a:rPr>
              <a:t>1</a:t>
            </a:r>
            <a:r>
              <a:rPr lang="pt-BR" sz="1800" dirty="0" smtClean="0">
                <a:sym typeface="Symbol"/>
              </a:rPr>
              <a:t>, V</a:t>
            </a:r>
            <a:r>
              <a:rPr lang="pt-BR" sz="1800" baseline="-25000" dirty="0" smtClean="0">
                <a:sym typeface="Symbol"/>
              </a:rPr>
              <a:t>2</a:t>
            </a:r>
            <a:r>
              <a:rPr lang="pt-BR" sz="1800" dirty="0" smtClean="0">
                <a:sym typeface="Symbol"/>
              </a:rPr>
              <a:t> e V</a:t>
            </a:r>
            <a:r>
              <a:rPr lang="pt-BR" sz="1800" baseline="-25000" dirty="0" smtClean="0">
                <a:sym typeface="Symbol"/>
              </a:rPr>
              <a:t>3</a:t>
            </a:r>
            <a:r>
              <a:rPr lang="pt-BR" sz="1800" dirty="0" smtClean="0">
                <a:sym typeface="Symbol"/>
              </a:rPr>
              <a:t> para:</a:t>
            </a:r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sz="1800" dirty="0" smtClean="0">
                <a:sym typeface="Symbol"/>
              </a:rPr>
              <a:t>	a) (W/L)</a:t>
            </a:r>
            <a:r>
              <a:rPr lang="pt-BR" sz="1800" baseline="-25000" dirty="0" smtClean="0">
                <a:sym typeface="Symbol"/>
              </a:rPr>
              <a:t>1</a:t>
            </a:r>
            <a:r>
              <a:rPr lang="pt-BR" sz="1800" dirty="0" smtClean="0">
                <a:sym typeface="Symbol"/>
              </a:rPr>
              <a:t> = (W/L)</a:t>
            </a:r>
            <a:r>
              <a:rPr lang="pt-BR" sz="1800" baseline="-25000" dirty="0" smtClean="0">
                <a:sym typeface="Symbol"/>
              </a:rPr>
              <a:t>2</a:t>
            </a:r>
            <a:r>
              <a:rPr lang="pt-BR" sz="1800" dirty="0" smtClean="0">
                <a:sym typeface="Symbol"/>
              </a:rPr>
              <a:t> = 20.</a:t>
            </a:r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sz="1800" dirty="0" smtClean="0">
                <a:sym typeface="Symbol"/>
              </a:rPr>
              <a:t>	b) (W/L)</a:t>
            </a:r>
            <a:r>
              <a:rPr lang="pt-BR" sz="1800" baseline="-25000" dirty="0" smtClean="0">
                <a:sym typeface="Symbol"/>
              </a:rPr>
              <a:t>1</a:t>
            </a:r>
            <a:r>
              <a:rPr lang="pt-BR" sz="1800" dirty="0" smtClean="0">
                <a:sym typeface="Symbol"/>
              </a:rPr>
              <a:t> = 1,5(W/L)</a:t>
            </a:r>
            <a:r>
              <a:rPr lang="pt-BR" sz="1800" baseline="-25000" dirty="0" smtClean="0">
                <a:sym typeface="Symbol"/>
              </a:rPr>
              <a:t>2</a:t>
            </a:r>
            <a:r>
              <a:rPr lang="pt-BR" sz="1800" dirty="0" smtClean="0">
                <a:sym typeface="Symbol"/>
              </a:rPr>
              <a:t> = 20.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sz="1800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pt-BR" sz="1800" dirty="0" smtClean="0"/>
              <a:t>No circuito da figura 2 o transistor tem V</a:t>
            </a:r>
            <a:r>
              <a:rPr lang="pt-BR" sz="1800" baseline="-25000" dirty="0" smtClean="0"/>
              <a:t>t</a:t>
            </a:r>
            <a:r>
              <a:rPr lang="pt-BR" sz="1800" dirty="0" smtClean="0"/>
              <a:t> = 0,9 V, V</a:t>
            </a:r>
            <a:r>
              <a:rPr lang="pt-BR" sz="1800" baseline="-25000" dirty="0" smtClean="0"/>
              <a:t>A</a:t>
            </a:r>
            <a:r>
              <a:rPr lang="pt-BR" sz="1800" dirty="0" smtClean="0"/>
              <a:t> = 50 V e opera com V</a:t>
            </a:r>
            <a:r>
              <a:rPr lang="pt-BR" sz="1800" baseline="-25000" dirty="0" smtClean="0"/>
              <a:t>D</a:t>
            </a:r>
            <a:r>
              <a:rPr lang="pt-BR" sz="1800" dirty="0" smtClean="0"/>
              <a:t> = 2 V. </a:t>
            </a:r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sz="1800" dirty="0" smtClean="0"/>
              <a:t>	a) Qual o ganho v</a:t>
            </a:r>
            <a:r>
              <a:rPr lang="pt-BR" sz="1800" baseline="-25000" dirty="0" smtClean="0"/>
              <a:t>o</a:t>
            </a:r>
            <a:r>
              <a:rPr lang="pt-BR" sz="1800" dirty="0" smtClean="0"/>
              <a:t>/v</a:t>
            </a:r>
            <a:r>
              <a:rPr lang="pt-BR" sz="1800" baseline="-25000" dirty="0" smtClean="0"/>
              <a:t>i</a:t>
            </a:r>
            <a:r>
              <a:rPr lang="pt-BR" sz="1800" dirty="0" smtClean="0"/>
              <a:t>? </a:t>
            </a:r>
          </a:p>
          <a:p>
            <a:pPr marL="457200" indent="-457200">
              <a:lnSpc>
                <a:spcPct val="100000"/>
              </a:lnSpc>
              <a:buSzPct val="100000"/>
              <a:buNone/>
            </a:pPr>
            <a:r>
              <a:rPr lang="pt-BR" sz="1800" dirty="0" smtClean="0">
                <a:sym typeface="Symbol"/>
              </a:rPr>
              <a:t>	b) Se </a:t>
            </a:r>
            <a:r>
              <a:rPr lang="pt-BR" sz="1800" i="1" dirty="0" smtClean="0">
                <a:sym typeface="Symbol"/>
              </a:rPr>
              <a:t>I</a:t>
            </a:r>
            <a:r>
              <a:rPr lang="pt-BR" sz="1800" dirty="0" smtClean="0">
                <a:sym typeface="Symbol"/>
              </a:rPr>
              <a:t> é aumentado para = 1 mA, determine V</a:t>
            </a:r>
            <a:r>
              <a:rPr lang="pt-BR" sz="1800" baseline="-25000" dirty="0" smtClean="0">
                <a:sym typeface="Symbol"/>
              </a:rPr>
              <a:t>D</a:t>
            </a:r>
            <a:r>
              <a:rPr lang="pt-BR" sz="1800" dirty="0" smtClean="0">
                <a:sym typeface="Symbol"/>
              </a:rPr>
              <a:t> e o ganho.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28728" y="3714752"/>
            <a:ext cx="2097024" cy="2786562"/>
            <a:chOff x="1571604" y="3714752"/>
            <a:chExt cx="2097024" cy="2786562"/>
          </a:xfrm>
        </p:grpSpPr>
        <p:pic>
          <p:nvPicPr>
            <p:cNvPr id="4" name="Picture 2" descr="c:\ch04_conv\sedr42021_p0404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3714752"/>
              <a:ext cx="2097024" cy="248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Placeholder 5"/>
            <p:cNvSpPr txBox="1">
              <a:spLocks/>
            </p:cNvSpPr>
            <p:nvPr/>
          </p:nvSpPr>
          <p:spPr>
            <a:xfrm>
              <a:off x="2066481" y="6215082"/>
              <a:ext cx="1107270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lvl="0" indent="0" defTabSz="457200" rtl="0" eaLnBrk="1" fontAlgn="base" latinLnBrk="0" hangingPunct="1">
                <a:lnSpc>
                  <a:spcPct val="6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BankGothic Md BT" pitchFamily="32" charset="0"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Figura 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00628" y="3912872"/>
            <a:ext cx="2194560" cy="2588442"/>
            <a:chOff x="5143504" y="3912872"/>
            <a:chExt cx="2194560" cy="2588442"/>
          </a:xfrm>
        </p:grpSpPr>
        <p:pic>
          <p:nvPicPr>
            <p:cNvPr id="5" name="Picture 2" descr="c:\ch04_conv\sedr42021_p0407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4" y="3912872"/>
              <a:ext cx="2194560" cy="208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Placeholder 5"/>
            <p:cNvSpPr txBox="1">
              <a:spLocks/>
            </p:cNvSpPr>
            <p:nvPr/>
          </p:nvSpPr>
          <p:spPr>
            <a:xfrm>
              <a:off x="5687149" y="6215082"/>
              <a:ext cx="1107270" cy="2862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lvl="0" indent="0" defTabSz="457200" rtl="0" eaLnBrk="1" fontAlgn="base" latinLnBrk="0" hangingPunct="1">
                <a:lnSpc>
                  <a:spcPct val="6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BankGothic Md BT" pitchFamily="32" charset="0"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Figura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 (Sedra 5ª ed.)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36712"/>
            <a:ext cx="9144000" cy="313932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*4.47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4.48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*D4.57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D4.66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*D4.70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4.75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Sedra (5ª ed.) – Capítulo 4, Seção 4.3 – 4.6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19" y="188640"/>
            <a:ext cx="6704762" cy="6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1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DC com MOSFET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857232"/>
            <a:ext cx="9144000" cy="566308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Para o circuito abaixo, determine o valor de R que resulta em V</a:t>
            </a:r>
            <a:r>
              <a:rPr lang="pt-BR" baseline="-25000" dirty="0" smtClean="0"/>
              <a:t>D</a:t>
            </a:r>
            <a:r>
              <a:rPr lang="pt-BR" dirty="0" smtClean="0"/>
              <a:t> = 0,7 V. O MOSFET tem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tn</a:t>
            </a:r>
            <a:r>
              <a:rPr lang="pt-BR" dirty="0" smtClean="0"/>
              <a:t> = 0,5 V, </a:t>
            </a:r>
            <a:r>
              <a:rPr lang="pt-BR" dirty="0" err="1" smtClean="0"/>
              <a:t>μ</a:t>
            </a:r>
            <a:r>
              <a:rPr lang="pt-BR" baseline="-25000" dirty="0" err="1" smtClean="0"/>
              <a:t>n</a:t>
            </a:r>
            <a:r>
              <a:rPr lang="pt-BR" dirty="0" err="1" smtClean="0"/>
              <a:t>.C</a:t>
            </a:r>
            <a:r>
              <a:rPr lang="pt-BR" baseline="-25000" dirty="0" err="1" smtClean="0"/>
              <a:t>ox</a:t>
            </a:r>
            <a:r>
              <a:rPr lang="pt-BR" dirty="0" smtClean="0"/>
              <a:t> = 0,4 </a:t>
            </a:r>
            <a:r>
              <a:rPr lang="pt-BR" dirty="0" err="1" smtClean="0"/>
              <a:t>mA</a:t>
            </a:r>
            <a:r>
              <a:rPr lang="pt-BR" dirty="0" smtClean="0"/>
              <a:t>/V, W/L = 0,72 </a:t>
            </a:r>
            <a:r>
              <a:rPr lang="pt-BR" dirty="0" smtClean="0">
                <a:sym typeface="Symbol" panose="05050102010706020507" pitchFamily="18" charset="2"/>
              </a:rPr>
              <a:t></a:t>
            </a:r>
            <a:r>
              <a:rPr lang="pt-BR" dirty="0" smtClean="0"/>
              <a:t>m/0,18 </a:t>
            </a:r>
            <a:r>
              <a:rPr lang="pt-BR" dirty="0" smtClean="0">
                <a:sym typeface="Symbol" panose="05050102010706020507" pitchFamily="18" charset="2"/>
              </a:rPr>
              <a:t></a:t>
            </a:r>
            <a:r>
              <a:rPr lang="pt-BR" dirty="0" smtClean="0"/>
              <a:t>m e </a:t>
            </a:r>
            <a:r>
              <a:rPr lang="pt-BR" dirty="0" smtClean="0">
                <a:sym typeface="Symbol" panose="05050102010706020507" pitchFamily="18" charset="2"/>
              </a:rPr>
              <a:t></a:t>
            </a:r>
            <a:r>
              <a:rPr lang="pt-BR" dirty="0" smtClean="0"/>
              <a:t> = 0.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Resp.: 34,4 k</a:t>
            </a:r>
            <a:r>
              <a:rPr lang="pt-BR" dirty="0" smtClean="0">
                <a:sym typeface="Symbol" panose="05050102010706020507" pitchFamily="18" charset="2"/>
              </a:rPr>
              <a:t></a:t>
            </a: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00" y="2276872"/>
            <a:ext cx="2200000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0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DC com MOSFET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857232"/>
            <a:ext cx="9144000" cy="558614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pt-BR" dirty="0" smtClean="0"/>
              <a:t>A figura abaixo mostra um circuito obtido a partir da ampliação do circuito anterior. Considerando Q1 e Q2 idênticos, determine R</a:t>
            </a:r>
            <a:r>
              <a:rPr lang="pt-BR" baseline="-25000" dirty="0" smtClean="0"/>
              <a:t>2</a:t>
            </a:r>
            <a:r>
              <a:rPr lang="pt-BR" dirty="0" smtClean="0"/>
              <a:t> tal que Q2 opere na borda da saturação. Use a solução do exercício anterior.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Resp.: 50 k</a:t>
            </a:r>
            <a:r>
              <a:rPr lang="pt-BR" dirty="0" smtClean="0">
                <a:sym typeface="Symbol" panose="05050102010706020507" pitchFamily="18" charset="2"/>
              </a:rPr>
              <a:t></a:t>
            </a: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714" y="2708920"/>
            <a:ext cx="3828571" cy="3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DC com MOSFET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857232"/>
            <a:ext cx="9144000" cy="566308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3"/>
            </a:pPr>
            <a:r>
              <a:rPr lang="pt-BR" dirty="0" smtClean="0"/>
              <a:t>Para o circuito abaixo, determine o maior valor que R</a:t>
            </a:r>
            <a:r>
              <a:rPr lang="pt-BR" baseline="-25000" dirty="0" smtClean="0"/>
              <a:t>D</a:t>
            </a:r>
            <a:r>
              <a:rPr lang="pt-BR" dirty="0" smtClean="0"/>
              <a:t> pode assumir mantendo o transistor no modo de saturação. </a:t>
            </a:r>
            <a:r>
              <a:rPr lang="pt-BR" dirty="0" err="1"/>
              <a:t>V</a:t>
            </a:r>
            <a:r>
              <a:rPr lang="pt-BR" baseline="-25000" dirty="0" err="1"/>
              <a:t>tn</a:t>
            </a:r>
            <a:r>
              <a:rPr lang="pt-BR" dirty="0"/>
              <a:t> = </a:t>
            </a:r>
            <a:r>
              <a:rPr lang="pt-BR" dirty="0" smtClean="0"/>
              <a:t>1V</a:t>
            </a:r>
            <a:r>
              <a:rPr lang="pt-BR" dirty="0"/>
              <a:t>, </a:t>
            </a:r>
            <a:r>
              <a:rPr lang="pt-BR" dirty="0" err="1" smtClean="0"/>
              <a:t>k’</a:t>
            </a:r>
            <a:r>
              <a:rPr lang="pt-BR" baseline="-25000" dirty="0" err="1" smtClean="0"/>
              <a:t>n</a:t>
            </a:r>
            <a:r>
              <a:rPr lang="pt-BR" dirty="0" smtClean="0"/>
              <a:t>(W/L) = 1 </a:t>
            </a:r>
            <a:r>
              <a:rPr lang="pt-BR" dirty="0" err="1" smtClean="0"/>
              <a:t>mA</a:t>
            </a:r>
            <a:r>
              <a:rPr lang="pt-BR" dirty="0" smtClean="0"/>
              <a:t>/V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>
                <a:sym typeface="Symbol" panose="05050102010706020507" pitchFamily="18" charset="2"/>
              </a:rPr>
              <a:t></a:t>
            </a:r>
            <a:r>
              <a:rPr lang="pt-BR" dirty="0"/>
              <a:t> = 0.</a:t>
            </a: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Resp.: 12 k</a:t>
            </a:r>
            <a:r>
              <a:rPr lang="pt-BR" dirty="0" smtClean="0">
                <a:sym typeface="Symbol" panose="05050102010706020507" pitchFamily="18" charset="2"/>
              </a:rPr>
              <a:t>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14" y="2233565"/>
            <a:ext cx="4128572" cy="37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6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DC com MOSFET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857232"/>
            <a:ext cx="9144000" cy="595547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4"/>
            </a:pPr>
            <a:r>
              <a:rPr lang="pt-BR" dirty="0" smtClean="0"/>
              <a:t>O </a:t>
            </a:r>
            <a:r>
              <a:rPr lang="pt-BR" dirty="0" err="1" smtClean="0"/>
              <a:t>nMOS</a:t>
            </a:r>
            <a:r>
              <a:rPr lang="pt-BR" dirty="0" smtClean="0"/>
              <a:t> e o </a:t>
            </a:r>
            <a:r>
              <a:rPr lang="pt-BR" dirty="0" err="1" smtClean="0"/>
              <a:t>pMOS</a:t>
            </a:r>
            <a:r>
              <a:rPr lang="pt-BR" dirty="0" smtClean="0"/>
              <a:t> do circuito são casados com </a:t>
            </a:r>
            <a:r>
              <a:rPr lang="pt-BR" dirty="0" err="1" smtClean="0"/>
              <a:t>k’</a:t>
            </a:r>
            <a:r>
              <a:rPr lang="pt-BR" baseline="-25000" dirty="0" err="1" smtClean="0"/>
              <a:t>n</a:t>
            </a:r>
            <a:r>
              <a:rPr lang="pt-BR" dirty="0" smtClean="0"/>
              <a:t>(</a:t>
            </a:r>
            <a:r>
              <a:rPr lang="pt-BR" dirty="0" err="1" smtClean="0"/>
              <a:t>W</a:t>
            </a:r>
            <a:r>
              <a:rPr lang="pt-BR" baseline="-25000" dirty="0" err="1" smtClean="0"/>
              <a:t>n</a:t>
            </a:r>
            <a:r>
              <a:rPr lang="pt-BR" dirty="0" smtClean="0"/>
              <a:t>/</a:t>
            </a:r>
            <a:r>
              <a:rPr lang="pt-BR" dirty="0" err="1" smtClean="0"/>
              <a:t>L</a:t>
            </a:r>
            <a:r>
              <a:rPr lang="pt-BR" baseline="-25000" dirty="0" err="1" smtClean="0"/>
              <a:t>n</a:t>
            </a:r>
            <a:r>
              <a:rPr lang="pt-BR" dirty="0" smtClean="0"/>
              <a:t>) = </a:t>
            </a:r>
            <a:r>
              <a:rPr lang="pt-BR" dirty="0" err="1" smtClean="0"/>
              <a:t>k’</a:t>
            </a:r>
            <a:r>
              <a:rPr lang="pt-BR" baseline="-25000" dirty="0" err="1" smtClean="0"/>
              <a:t>p</a:t>
            </a:r>
            <a:r>
              <a:rPr lang="pt-BR" dirty="0" smtClean="0"/>
              <a:t>(</a:t>
            </a:r>
            <a:r>
              <a:rPr lang="pt-BR" dirty="0" err="1" smtClean="0"/>
              <a:t>W</a:t>
            </a:r>
            <a:r>
              <a:rPr lang="pt-BR" baseline="-25000" dirty="0" err="1" smtClean="0"/>
              <a:t>p</a:t>
            </a:r>
            <a:r>
              <a:rPr lang="pt-BR" dirty="0" smtClean="0"/>
              <a:t>/</a:t>
            </a:r>
            <a:r>
              <a:rPr lang="pt-BR" dirty="0" err="1" smtClean="0"/>
              <a:t>L</a:t>
            </a:r>
            <a:r>
              <a:rPr lang="pt-BR" baseline="-25000" dirty="0" err="1" smtClean="0"/>
              <a:t>p</a:t>
            </a:r>
            <a:r>
              <a:rPr lang="pt-BR" dirty="0" smtClean="0"/>
              <a:t>) = 1 </a:t>
            </a:r>
            <a:r>
              <a:rPr lang="pt-BR" dirty="0" err="1" smtClean="0"/>
              <a:t>mA</a:t>
            </a:r>
            <a:r>
              <a:rPr lang="pt-BR" dirty="0" smtClean="0"/>
              <a:t>/V</a:t>
            </a:r>
            <a:r>
              <a:rPr lang="pt-BR" baseline="30000" dirty="0" smtClean="0"/>
              <a:t>2</a:t>
            </a:r>
            <a:r>
              <a:rPr lang="pt-BR" dirty="0" smtClean="0"/>
              <a:t> e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tn</a:t>
            </a:r>
            <a:r>
              <a:rPr lang="pt-BR" dirty="0" smtClean="0"/>
              <a:t> = -</a:t>
            </a:r>
            <a:r>
              <a:rPr lang="pt-BR" dirty="0" err="1" smtClean="0"/>
              <a:t>V</a:t>
            </a:r>
            <a:r>
              <a:rPr lang="pt-BR" baseline="-25000" dirty="0" err="1" smtClean="0"/>
              <a:t>tp</a:t>
            </a:r>
            <a:r>
              <a:rPr lang="pt-BR" dirty="0" smtClean="0"/>
              <a:t> = 1 V. Assumindo </a:t>
            </a:r>
            <a:r>
              <a:rPr lang="pt-BR" dirty="0" smtClean="0">
                <a:sym typeface="Symbol" panose="05050102010706020507" pitchFamily="18" charset="2"/>
              </a:rPr>
              <a:t></a:t>
            </a:r>
            <a:r>
              <a:rPr lang="pt-BR" dirty="0" smtClean="0"/>
              <a:t> = 0, determine as correntes de dreno </a:t>
            </a:r>
            <a:r>
              <a:rPr lang="pt-BR" dirty="0" err="1" smtClean="0"/>
              <a:t>i</a:t>
            </a:r>
            <a:r>
              <a:rPr lang="pt-BR" baseline="-25000" dirty="0" err="1" smtClean="0"/>
              <a:t>DN</a:t>
            </a:r>
            <a:r>
              <a:rPr lang="pt-BR" dirty="0" smtClean="0"/>
              <a:t> e </a:t>
            </a:r>
            <a:r>
              <a:rPr lang="pt-BR" dirty="0" err="1" smtClean="0"/>
              <a:t>i</a:t>
            </a:r>
            <a:r>
              <a:rPr lang="pt-BR" baseline="-25000" dirty="0" err="1" smtClean="0"/>
              <a:t>DP</a:t>
            </a:r>
            <a:r>
              <a:rPr lang="pt-BR" dirty="0" smtClean="0"/>
              <a:t> e a tensão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O</a:t>
            </a:r>
            <a:r>
              <a:rPr lang="pt-BR" dirty="0" smtClean="0"/>
              <a:t> para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I</a:t>
            </a:r>
            <a:r>
              <a:rPr lang="pt-BR" dirty="0" smtClean="0"/>
              <a:t> = 0 V, +2,5 V e -2.5 V.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Resp.: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I</a:t>
            </a:r>
            <a:r>
              <a:rPr lang="pt-BR" dirty="0" smtClean="0"/>
              <a:t>=0V: 0 </a:t>
            </a:r>
            <a:r>
              <a:rPr lang="pt-BR" dirty="0" err="1" smtClean="0"/>
              <a:t>mA</a:t>
            </a:r>
            <a:r>
              <a:rPr lang="pt-BR" dirty="0" smtClean="0"/>
              <a:t>, 0 </a:t>
            </a:r>
            <a:r>
              <a:rPr lang="pt-BR" dirty="0" err="1" smtClean="0"/>
              <a:t>mA</a:t>
            </a:r>
            <a:r>
              <a:rPr lang="pt-BR" dirty="0" smtClean="0"/>
              <a:t>, 0 V;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I</a:t>
            </a:r>
            <a:r>
              <a:rPr lang="pt-BR" dirty="0" smtClean="0"/>
              <a:t> = +2,5 V: 0,104 </a:t>
            </a:r>
            <a:r>
              <a:rPr lang="pt-BR" dirty="0" err="1" smtClean="0"/>
              <a:t>mA</a:t>
            </a:r>
            <a:r>
              <a:rPr lang="pt-BR" dirty="0" smtClean="0"/>
              <a:t>, 0 </a:t>
            </a:r>
            <a:r>
              <a:rPr lang="pt-BR" dirty="0" err="1" smtClean="0"/>
              <a:t>mA</a:t>
            </a:r>
            <a:r>
              <a:rPr lang="pt-BR" dirty="0" smtClean="0"/>
              <a:t>, 1,04 V;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I</a:t>
            </a:r>
            <a:r>
              <a:rPr lang="pt-BR" dirty="0" smtClean="0"/>
              <a:t> = -2,5 V: 0 </a:t>
            </a:r>
            <a:r>
              <a:rPr lang="pt-BR" dirty="0" err="1" smtClean="0"/>
              <a:t>mA</a:t>
            </a:r>
            <a:r>
              <a:rPr lang="pt-BR" dirty="0" smtClean="0"/>
              <a:t>, 0,104 </a:t>
            </a:r>
            <a:r>
              <a:rPr lang="pt-BR" dirty="0" err="1" smtClean="0"/>
              <a:t>mA</a:t>
            </a:r>
            <a:r>
              <a:rPr lang="pt-BR" dirty="0" smtClean="0"/>
              <a:t>, -1.04 V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425471"/>
            <a:ext cx="3352381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50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857232"/>
            <a:ext cx="9144000" cy="1354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Estabelecer um ponto de operação DC apropriado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I</a:t>
            </a:r>
            <a:r>
              <a:rPr lang="pt-BR" baseline="-25000" dirty="0" smtClean="0"/>
              <a:t>D</a:t>
            </a:r>
            <a:r>
              <a:rPr lang="pt-BR" dirty="0" smtClean="0"/>
              <a:t> e V</a:t>
            </a:r>
            <a:r>
              <a:rPr lang="pt-BR" baseline="-25000" dirty="0" smtClean="0"/>
              <a:t>DS</a:t>
            </a:r>
            <a:r>
              <a:rPr lang="pt-BR" dirty="0" smtClean="0"/>
              <a:t> previsíveis e estáveis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Amplificadores: região de saturação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6726" y="2714620"/>
            <a:ext cx="8333867" cy="3474720"/>
            <a:chOff x="486726" y="2883238"/>
            <a:chExt cx="8333867" cy="3474720"/>
          </a:xfrm>
        </p:grpSpPr>
        <p:pic>
          <p:nvPicPr>
            <p:cNvPr id="8" name="Picture 5" descr="c:\ch04_conv\sedr42021_0426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726" y="2883238"/>
              <a:ext cx="3870960" cy="347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 descr="c:\ch04_conv\sedr42021_042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6314" y="2883598"/>
              <a:ext cx="4034279" cy="347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0845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Polarização com V</a:t>
            </a:r>
            <a:r>
              <a:rPr lang="pt-BR" baseline="-25000" dirty="0" smtClean="0"/>
              <a:t>GS</a:t>
            </a:r>
            <a:r>
              <a:rPr lang="pt-BR" dirty="0" smtClean="0"/>
              <a:t> Fixo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Grande variação de parâmetros de diferentes transistores 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Grande variação de </a:t>
            </a:r>
            <a:r>
              <a:rPr lang="pt-BR" dirty="0" smtClean="0"/>
              <a:t>I</a:t>
            </a:r>
            <a:r>
              <a:rPr lang="pt-BR" baseline="-25000" dirty="0" smtClean="0"/>
              <a:t>D</a:t>
            </a:r>
            <a:r>
              <a:rPr lang="pt-BR" dirty="0" smtClean="0"/>
              <a:t> </a:t>
            </a:r>
          </a:p>
        </p:txBody>
      </p:sp>
      <p:pic>
        <p:nvPicPr>
          <p:cNvPr id="5" name="Picture 2" descr="c:\ch04_conv\sedr42021_0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344" y="2143116"/>
            <a:ext cx="5421313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529</Words>
  <Application>Microsoft Office PowerPoint</Application>
  <PresentationFormat>Apresentação na tela (4:3)</PresentationFormat>
  <Paragraphs>156</Paragraphs>
  <Slides>25</Slides>
  <Notes>20</Notes>
  <HiddenSlides>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Arial</vt:lpstr>
      <vt:lpstr>Symbol</vt:lpstr>
      <vt:lpstr>Wingdings</vt:lpstr>
      <vt:lpstr>BankGothic Md BT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Slide 2</vt:lpstr>
      <vt:lpstr>Slide 3</vt:lpstr>
      <vt:lpstr>Circuitos DC com MOSFET</vt:lpstr>
      <vt:lpstr>Circuitos DC com MOSFET</vt:lpstr>
      <vt:lpstr>Circuitos DC com MOSFET</vt:lpstr>
      <vt:lpstr>Circuitos DC com MOSFET</vt:lpstr>
      <vt:lpstr>Polarização</vt:lpstr>
      <vt:lpstr>Polarização com VGS Fixo</vt:lpstr>
      <vt:lpstr>Polarização em Circuitos Discretos</vt:lpstr>
      <vt:lpstr>Polarização em Circuitos Discretos</vt:lpstr>
      <vt:lpstr>Polarização em Circuitos Integrados</vt:lpstr>
      <vt:lpstr>Polarização em Circuitos Integrados</vt:lpstr>
      <vt:lpstr>MOSFET como Amplificador</vt:lpstr>
      <vt:lpstr>MOSFET como Amplificador</vt:lpstr>
      <vt:lpstr>Análise de Pequenos Sinais</vt:lpstr>
      <vt:lpstr>Análise de Pequenos Sinais</vt:lpstr>
      <vt:lpstr>Análise de Pequenos Sinais</vt:lpstr>
      <vt:lpstr>Modelo de Pequenos Sinais</vt:lpstr>
      <vt:lpstr>Modelo de Pequenos Sinais</vt:lpstr>
      <vt:lpstr>Resumo</vt:lpstr>
      <vt:lpstr>Resumo</vt:lpstr>
      <vt:lpstr>Exercícios</vt:lpstr>
      <vt:lpstr>Exercícios (Sedra 5ª ed.)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2237</cp:revision>
  <dcterms:modified xsi:type="dcterms:W3CDTF">2017-11-13T08:24:37Z</dcterms:modified>
</cp:coreProperties>
</file>