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28"/>
  </p:notesMasterIdLst>
  <p:handoutMasterIdLst>
    <p:handoutMasterId r:id="rId29"/>
  </p:handoutMasterIdLst>
  <p:sldIdLst>
    <p:sldId id="645" r:id="rId4"/>
    <p:sldId id="587" r:id="rId5"/>
    <p:sldId id="588" r:id="rId6"/>
    <p:sldId id="589" r:id="rId7"/>
    <p:sldId id="639" r:id="rId8"/>
    <p:sldId id="619" r:id="rId9"/>
    <p:sldId id="638" r:id="rId10"/>
    <p:sldId id="620" r:id="rId11"/>
    <p:sldId id="623" r:id="rId12"/>
    <p:sldId id="621" r:id="rId13"/>
    <p:sldId id="632" r:id="rId14"/>
    <p:sldId id="631" r:id="rId15"/>
    <p:sldId id="643" r:id="rId16"/>
    <p:sldId id="644" r:id="rId17"/>
    <p:sldId id="634" r:id="rId18"/>
    <p:sldId id="635" r:id="rId19"/>
    <p:sldId id="622" r:id="rId20"/>
    <p:sldId id="641" r:id="rId21"/>
    <p:sldId id="636" r:id="rId22"/>
    <p:sldId id="624" r:id="rId23"/>
    <p:sldId id="629" r:id="rId24"/>
    <p:sldId id="628" r:id="rId25"/>
    <p:sldId id="642" r:id="rId26"/>
    <p:sldId id="610" r:id="rId27"/>
  </p:sldIdLst>
  <p:sldSz cx="9144000" cy="6858000" type="screen4x3"/>
  <p:notesSz cx="6400800" cy="8686800"/>
  <p:embeddedFontLst>
    <p:embeddedFont>
      <p:font typeface="BankGothic Md BT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DEEB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09" autoAdjust="0"/>
    <p:restoredTop sz="86307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01" tIns="43101" rIns="86201" bIns="43101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40" y="1"/>
            <a:ext cx="2773680" cy="434340"/>
          </a:xfrm>
          <a:prstGeom prst="rect">
            <a:avLst/>
          </a:prstGeom>
        </p:spPr>
        <p:txBody>
          <a:bodyPr vert="horz" lIns="86201" tIns="43101" rIns="86201" bIns="43101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15.08.2017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4"/>
            <a:ext cx="2773680" cy="434340"/>
          </a:xfrm>
          <a:prstGeom prst="rect">
            <a:avLst/>
          </a:prstGeom>
        </p:spPr>
        <p:txBody>
          <a:bodyPr vert="horz" lIns="86201" tIns="43101" rIns="86201" bIns="43101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40" y="8250954"/>
            <a:ext cx="2773680" cy="434340"/>
          </a:xfrm>
          <a:prstGeom prst="rect">
            <a:avLst/>
          </a:prstGeom>
        </p:spPr>
        <p:txBody>
          <a:bodyPr vert="horz" lIns="86201" tIns="43101" rIns="86201" bIns="43101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835804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01" tIns="43101" rIns="86201" bIns="43101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01" tIns="43101" rIns="86201" bIns="43101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01" tIns="43101" rIns="86201" bIns="43101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01" tIns="43101" rIns="86201" bIns="43101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01" tIns="43101" rIns="86201" bIns="43101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01" tIns="43101" rIns="86201" bIns="43101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1" y="4126232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45" tIns="44119" rIns="84845" bIns="44119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01" tIns="43101" rIns="86201" bIns="43101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2" y="8252462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45" tIns="44119" rIns="84845" bIns="4411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07" algn="l"/>
                <a:tab pos="862015" algn="l"/>
                <a:tab pos="1293023" algn="l"/>
                <a:tab pos="1724030" algn="l"/>
                <a:tab pos="2155038" algn="l"/>
                <a:tab pos="2586045" algn="l"/>
                <a:tab pos="3017053" algn="l"/>
                <a:tab pos="3448061" algn="l"/>
                <a:tab pos="3879068" algn="l"/>
                <a:tab pos="4310075" algn="l"/>
                <a:tab pos="4741084" algn="l"/>
                <a:tab pos="5172091" algn="l"/>
                <a:tab pos="5603099" algn="l"/>
                <a:tab pos="6034107" algn="l"/>
                <a:tab pos="6465115" algn="l"/>
                <a:tab pos="6896122" algn="l"/>
                <a:tab pos="7327130" algn="l"/>
                <a:tab pos="7758137" algn="l"/>
                <a:tab pos="8189145" algn="l"/>
                <a:tab pos="8620153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2980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96107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5975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43906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95598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9211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19739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89527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534134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38447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753491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16771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641941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768622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20376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2822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4356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28876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2582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69189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89756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9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56855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jpe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927743"/>
            <a:ext cx="8715375" cy="646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Amplificador Operacional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913469"/>
            <a:ext cx="5500688" cy="730713"/>
          </a:xfrm>
        </p:spPr>
        <p:txBody>
          <a:bodyPr/>
          <a:lstStyle/>
          <a:p>
            <a:r>
              <a:rPr lang="pt-BR" dirty="0" smtClean="0"/>
              <a:t>Roberto L. de </a:t>
            </a:r>
            <a:r>
              <a:rPr lang="pt-BR" dirty="0" err="1" smtClean="0"/>
              <a:t>Orio</a:t>
            </a:r>
            <a:endParaRPr lang="pt-BR" dirty="0" smtClean="0"/>
          </a:p>
          <a:p>
            <a:r>
              <a:rPr lang="pt-BR" dirty="0" smtClean="0"/>
              <a:t>José A. Diniz</a:t>
            </a:r>
            <a:endParaRPr lang="pt-BR" dirty="0" smtClean="0"/>
          </a:p>
        </p:txBody>
      </p:sp>
      <p:pic>
        <p:nvPicPr>
          <p:cNvPr id="7" name="Picture 3" descr="c:\ch02_conv\sedr42021_0202a.jpg"/>
          <p:cNvPicPr>
            <a:picLocks noChangeAspect="1" noChangeArrowheads="1"/>
          </p:cNvPicPr>
          <p:nvPr/>
        </p:nvPicPr>
        <p:blipFill rotWithShape="1">
          <a:blip r:embed="rId2"/>
          <a:srcRect t="-1" b="11421"/>
          <a:stretch/>
        </p:blipFill>
        <p:spPr bwMode="auto">
          <a:xfrm>
            <a:off x="5226224" y="2961208"/>
            <a:ext cx="150601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840" y="2992971"/>
            <a:ext cx="22383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1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Inversora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21698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 em malha fechada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Ganho x precisão: trocamos um alto ganho em malha aberta por um bem controlado em malha fechada</a:t>
            </a:r>
          </a:p>
        </p:txBody>
      </p:sp>
      <p:pic>
        <p:nvPicPr>
          <p:cNvPr id="7" name="Picture 3" descr="c:\ch02_conv\sedr42021_020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70286"/>
            <a:ext cx="454342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c:\ch02_conv\sedr42021_0206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88605"/>
            <a:ext cx="3536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6722" name="Object 2"/>
          <p:cNvGraphicFramePr>
            <a:graphicFrameLocks noChangeAspect="1"/>
          </p:cNvGraphicFramePr>
          <p:nvPr/>
        </p:nvGraphicFramePr>
        <p:xfrm>
          <a:off x="3689350" y="1500174"/>
          <a:ext cx="1765300" cy="800100"/>
        </p:xfrm>
        <a:graphic>
          <a:graphicData uri="http://schemas.openxmlformats.org/presentationml/2006/ole">
            <p:oleObj spid="_x0000_s926733" name="Equation" r:id="rId6" imgW="17653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Inversora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031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Efeito de um ganho finito em malha aberta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A</a:t>
            </a:r>
            <a:r>
              <a:rPr lang="pt-BR" dirty="0" smtClean="0"/>
              <a:t> = </a:t>
            </a:r>
            <a:r>
              <a:rPr lang="pt-BR" dirty="0" smtClean="0">
                <a:sym typeface="Symbol"/>
              </a:rPr>
              <a:t>  </a:t>
            </a:r>
            <a:r>
              <a:rPr lang="pt-BR" i="1" dirty="0" smtClean="0">
                <a:sym typeface="Symbol"/>
              </a:rPr>
              <a:t>G </a:t>
            </a:r>
            <a:r>
              <a:rPr lang="pt-BR" dirty="0" smtClean="0">
                <a:sym typeface="Symbol"/>
              </a:rPr>
              <a:t>= -</a:t>
            </a:r>
            <a:r>
              <a:rPr lang="pt-BR" i="1" dirty="0" smtClean="0">
                <a:sym typeface="Symbol"/>
              </a:rPr>
              <a:t>R</a:t>
            </a:r>
            <a:r>
              <a:rPr lang="pt-BR" i="1" baseline="-25000" dirty="0" smtClean="0">
                <a:sym typeface="Symbol"/>
              </a:rPr>
              <a:t>2</a:t>
            </a:r>
            <a:r>
              <a:rPr lang="pt-BR" dirty="0" smtClean="0">
                <a:sym typeface="Symbol"/>
              </a:rPr>
              <a:t>/</a:t>
            </a:r>
            <a:r>
              <a:rPr lang="pt-BR" i="1" dirty="0" smtClean="0">
                <a:sym typeface="Symbol"/>
              </a:rPr>
              <a:t>R</a:t>
            </a:r>
            <a:r>
              <a:rPr lang="pt-BR" i="1" baseline="-25000" dirty="0" smtClean="0">
                <a:sym typeface="Symbol"/>
              </a:rPr>
              <a:t>1</a:t>
            </a:r>
            <a:endParaRPr lang="pt-BR" i="1" baseline="-25000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Dimiuição da dependência de </a:t>
            </a:r>
            <a:r>
              <a:rPr lang="pt-BR" i="1" dirty="0" smtClean="0"/>
              <a:t>G</a:t>
            </a:r>
            <a:r>
              <a:rPr lang="pt-BR" dirty="0" smtClean="0"/>
              <a:t> com </a:t>
            </a:r>
            <a:r>
              <a:rPr lang="pt-BR" i="1" dirty="0" smtClean="0"/>
              <a:t>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graphicFrame>
        <p:nvGraphicFramePr>
          <p:cNvPr id="926722" name="Object 2"/>
          <p:cNvGraphicFramePr>
            <a:graphicFrameLocks noChangeAspect="1"/>
          </p:cNvGraphicFramePr>
          <p:nvPr/>
        </p:nvGraphicFramePr>
        <p:xfrm>
          <a:off x="1001713" y="1776413"/>
          <a:ext cx="3035300" cy="1104900"/>
        </p:xfrm>
        <a:graphic>
          <a:graphicData uri="http://schemas.openxmlformats.org/presentationml/2006/ole">
            <p:oleObj spid="_x0000_s935960" name="Equation" r:id="rId4" imgW="3035300" imgH="1104900" progId="">
              <p:embed/>
            </p:oleObj>
          </a:graphicData>
        </a:graphic>
      </p:graphicFrame>
      <p:pic>
        <p:nvPicPr>
          <p:cNvPr id="9" name="Picture 3" descr="c:\ch02_conv\sedr42021_02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857364"/>
            <a:ext cx="3147060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35939" name="Object 2"/>
          <p:cNvGraphicFramePr>
            <a:graphicFrameLocks noChangeAspect="1"/>
          </p:cNvGraphicFramePr>
          <p:nvPr/>
        </p:nvGraphicFramePr>
        <p:xfrm>
          <a:off x="3854450" y="5072063"/>
          <a:ext cx="1435100" cy="800100"/>
        </p:xfrm>
        <a:graphic>
          <a:graphicData uri="http://schemas.openxmlformats.org/presentationml/2006/ole">
            <p:oleObj spid="_x0000_s935961" name="Equation" r:id="rId6" imgW="14351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Inversora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Resistência de entrada e saída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Modelo equivalente da configuração inversora</a:t>
            </a:r>
          </a:p>
        </p:txBody>
      </p:sp>
      <p:pic>
        <p:nvPicPr>
          <p:cNvPr id="8" name="Picture 6" descr="c:\ch02_conv\sedr42021_020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643050"/>
            <a:ext cx="3536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6722" name="Object 2"/>
          <p:cNvGraphicFramePr>
            <a:graphicFrameLocks noChangeAspect="1"/>
          </p:cNvGraphicFramePr>
          <p:nvPr/>
        </p:nvGraphicFramePr>
        <p:xfrm>
          <a:off x="1000100" y="2162162"/>
          <a:ext cx="1460500" cy="1270000"/>
        </p:xfrm>
        <a:graphic>
          <a:graphicData uri="http://schemas.openxmlformats.org/presentationml/2006/ole">
            <p:oleObj spid="_x0000_s934936" name="Equation" r:id="rId5" imgW="1459866" imgH="1269449" progId="">
              <p:embed/>
            </p:oleObj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6801" y="4845958"/>
            <a:ext cx="3550398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4915" name="Object 2"/>
          <p:cNvGraphicFramePr>
            <a:graphicFrameLocks noChangeAspect="1"/>
          </p:cNvGraphicFramePr>
          <p:nvPr/>
        </p:nvGraphicFramePr>
        <p:xfrm>
          <a:off x="1082675" y="5060950"/>
          <a:ext cx="1295400" cy="800100"/>
        </p:xfrm>
        <a:graphic>
          <a:graphicData uri="http://schemas.openxmlformats.org/presentationml/2006/ole">
            <p:oleObj spid="_x0000_s934937" name="Equation" r:id="rId7" imgW="1295400" imgH="800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Configuração Não-Inversora</a:t>
            </a:r>
            <a:endParaRPr lang="en-US" dirty="0"/>
          </a:p>
        </p:txBody>
      </p:sp>
      <p:pic>
        <p:nvPicPr>
          <p:cNvPr id="16" name="Picture 3" descr="c:\ch02_conv\sedr42021_0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936" y="2327148"/>
            <a:ext cx="3310128" cy="2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597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Não-Inversora</a:t>
            </a:r>
            <a:endParaRPr lang="en-US" sz="20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Ganho em malha fechada</a:t>
            </a:r>
            <a:endParaRPr lang="pt-BR" dirty="0"/>
          </a:p>
        </p:txBody>
      </p:sp>
      <p:pic>
        <p:nvPicPr>
          <p:cNvPr id="16" name="Picture 3" descr="c:\ch02_conv\sedr42021_02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936" y="1657344"/>
            <a:ext cx="3310128" cy="22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1280377"/>
              </p:ext>
            </p:extLst>
          </p:nvPr>
        </p:nvGraphicFramePr>
        <p:xfrm>
          <a:off x="6399166" y="5010294"/>
          <a:ext cx="1930400" cy="800100"/>
        </p:xfrm>
        <a:graphic>
          <a:graphicData uri="http://schemas.openxmlformats.org/presentationml/2006/ole">
            <p:oleObj spid="_x0000_s950284" name="Equation" r:id="rId5" imgW="1930400" imgH="800100" progId="">
              <p:embed/>
            </p:oleObj>
          </a:graphicData>
        </a:graphic>
      </p:graphicFrame>
      <p:pic>
        <p:nvPicPr>
          <p:cNvPr id="10" name="Picture 3" descr="c:\ch02_conv\sedr42021_02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576" y="4392888"/>
            <a:ext cx="4968850" cy="206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31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Não-Inversora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031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Efeito de um ganho finito em malha aberta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i="1" dirty="0" smtClean="0"/>
              <a:t>A</a:t>
            </a:r>
            <a:r>
              <a:rPr lang="pt-BR" dirty="0" smtClean="0"/>
              <a:t> = </a:t>
            </a:r>
            <a:r>
              <a:rPr lang="pt-BR" dirty="0" smtClean="0">
                <a:sym typeface="Symbol"/>
              </a:rPr>
              <a:t>  </a:t>
            </a:r>
            <a:r>
              <a:rPr lang="pt-BR" i="1" dirty="0" smtClean="0">
                <a:sym typeface="Symbol"/>
              </a:rPr>
              <a:t>G </a:t>
            </a:r>
            <a:r>
              <a:rPr lang="pt-BR" dirty="0" smtClean="0">
                <a:sym typeface="Symbol"/>
              </a:rPr>
              <a:t>= 1+</a:t>
            </a:r>
            <a:r>
              <a:rPr lang="pt-BR" i="1" dirty="0" smtClean="0">
                <a:sym typeface="Symbol"/>
              </a:rPr>
              <a:t>R</a:t>
            </a:r>
            <a:r>
              <a:rPr lang="pt-BR" i="1" baseline="-25000" dirty="0" smtClean="0">
                <a:sym typeface="Symbol"/>
              </a:rPr>
              <a:t>2</a:t>
            </a:r>
            <a:r>
              <a:rPr lang="pt-BR" dirty="0" smtClean="0">
                <a:sym typeface="Symbol"/>
              </a:rPr>
              <a:t>/</a:t>
            </a:r>
            <a:r>
              <a:rPr lang="pt-BR" i="1" dirty="0" smtClean="0">
                <a:sym typeface="Symbol"/>
              </a:rPr>
              <a:t>R</a:t>
            </a:r>
            <a:r>
              <a:rPr lang="pt-BR" i="1" baseline="-25000" dirty="0" smtClean="0">
                <a:sym typeface="Symbol"/>
              </a:rPr>
              <a:t>1</a:t>
            </a:r>
            <a:endParaRPr lang="pt-BR" i="1" baseline="-25000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Dimiuição da dependência de </a:t>
            </a:r>
            <a:r>
              <a:rPr lang="pt-BR" i="1" dirty="0" smtClean="0"/>
              <a:t>G</a:t>
            </a:r>
            <a:r>
              <a:rPr lang="pt-BR" dirty="0" smtClean="0"/>
              <a:t> com </a:t>
            </a:r>
            <a:r>
              <a:rPr lang="pt-BR" i="1" dirty="0" smtClean="0"/>
              <a:t>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  <p:graphicFrame>
        <p:nvGraphicFramePr>
          <p:cNvPr id="926722" name="Object 2"/>
          <p:cNvGraphicFramePr>
            <a:graphicFrameLocks noChangeAspect="1"/>
          </p:cNvGraphicFramePr>
          <p:nvPr/>
        </p:nvGraphicFramePr>
        <p:xfrm>
          <a:off x="3054350" y="1776413"/>
          <a:ext cx="3035300" cy="1104900"/>
        </p:xfrm>
        <a:graphic>
          <a:graphicData uri="http://schemas.openxmlformats.org/presentationml/2006/ole">
            <p:oleObj spid="_x0000_s938008" name="Equation" r:id="rId4" imgW="3035300" imgH="1104900" progId="">
              <p:embed/>
            </p:oleObj>
          </a:graphicData>
        </a:graphic>
      </p:graphicFrame>
      <p:graphicFrame>
        <p:nvGraphicFramePr>
          <p:cNvPr id="935939" name="Object 2"/>
          <p:cNvGraphicFramePr>
            <a:graphicFrameLocks noChangeAspect="1"/>
          </p:cNvGraphicFramePr>
          <p:nvPr/>
        </p:nvGraphicFramePr>
        <p:xfrm>
          <a:off x="3854450" y="4857760"/>
          <a:ext cx="1435100" cy="800100"/>
        </p:xfrm>
        <a:graphic>
          <a:graphicData uri="http://schemas.openxmlformats.org/presentationml/2006/ole">
            <p:oleObj spid="_x0000_s938009" name="Equation" r:id="rId5" imgW="1435100" imgH="800100" progId="">
              <p:embed/>
            </p:oleObj>
          </a:graphicData>
        </a:graphic>
      </p:graphicFrame>
      <p:sp>
        <p:nvSpPr>
          <p:cNvPr id="7" name="CaixaDeTexto 12"/>
          <p:cNvSpPr txBox="1"/>
          <p:nvPr/>
        </p:nvSpPr>
        <p:spPr>
          <a:xfrm>
            <a:off x="1464447" y="5814972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Mesma condição que para a configuração inversora</a:t>
            </a:r>
            <a:endParaRPr lang="pt-BR" sz="2000" b="0" i="1" baseline="-250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Não-Inversora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Ganho em malha fechada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Modelo equivalente da configuração inversora</a:t>
            </a:r>
          </a:p>
        </p:txBody>
      </p:sp>
      <p:graphicFrame>
        <p:nvGraphicFramePr>
          <p:cNvPr id="934915" name="Object 2"/>
          <p:cNvGraphicFramePr>
            <a:graphicFrameLocks noChangeAspect="1"/>
          </p:cNvGraphicFramePr>
          <p:nvPr/>
        </p:nvGraphicFramePr>
        <p:xfrm>
          <a:off x="5319713" y="5357813"/>
          <a:ext cx="1447800" cy="800100"/>
        </p:xfrm>
        <a:graphic>
          <a:graphicData uri="http://schemas.openxmlformats.org/presentationml/2006/ole">
            <p:oleObj spid="_x0000_s939035" name="Equation" r:id="rId4" imgW="1447800" imgH="800100" progId="">
              <p:embed/>
            </p:oleObj>
          </a:graphicData>
        </a:graphic>
      </p:graphicFrame>
      <p:graphicFrame>
        <p:nvGraphicFramePr>
          <p:cNvPr id="939012" name="Object 4"/>
          <p:cNvGraphicFramePr>
            <a:graphicFrameLocks noChangeAspect="1"/>
          </p:cNvGraphicFramePr>
          <p:nvPr/>
        </p:nvGraphicFramePr>
        <p:xfrm>
          <a:off x="6286500" y="2271710"/>
          <a:ext cx="1930400" cy="800100"/>
        </p:xfrm>
        <a:graphic>
          <a:graphicData uri="http://schemas.openxmlformats.org/presentationml/2006/ole">
            <p:oleObj spid="_x0000_s939036" name="Equation" r:id="rId5" imgW="1930400" imgH="800100" progId="">
              <p:embed/>
            </p:oleObj>
          </a:graphicData>
        </a:graphic>
      </p:graphicFrame>
      <p:pic>
        <p:nvPicPr>
          <p:cNvPr id="10" name="Picture 3" descr="c:\ch02_conv\sedr42021_02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654304"/>
            <a:ext cx="4968850" cy="206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000636"/>
            <a:ext cx="29146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Circuito somador invesor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Soma com sinais diferentes</a:t>
            </a:r>
          </a:p>
        </p:txBody>
      </p:sp>
      <p:pic>
        <p:nvPicPr>
          <p:cNvPr id="6" name="Picture 3" descr="c:\ch02_conv\sedr42021_0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7440" y="1500174"/>
            <a:ext cx="4389120" cy="257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ch02_conv\sedr42021_02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86322"/>
            <a:ext cx="46339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7746" name="Object 4"/>
          <p:cNvGraphicFramePr>
            <a:graphicFrameLocks noChangeAspect="1"/>
          </p:cNvGraphicFramePr>
          <p:nvPr/>
        </p:nvGraphicFramePr>
        <p:xfrm>
          <a:off x="5072066" y="5000636"/>
          <a:ext cx="3825875" cy="647700"/>
        </p:xfrm>
        <a:graphic>
          <a:graphicData uri="http://schemas.openxmlformats.org/presentationml/2006/ole">
            <p:oleObj spid="_x0000_s927757" name="Equation" r:id="rId6" imgW="4737100" imgH="812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577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Circuito seguidor de tensão (</a:t>
            </a:r>
            <a:r>
              <a:rPr lang="pt-BR" i="1" dirty="0" smtClean="0"/>
              <a:t>buffer</a:t>
            </a:r>
            <a:r>
              <a:rPr lang="pt-BR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Ganho unitário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Alta impedância de entrada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Baixa impedância de saída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33413" y="3357562"/>
            <a:ext cx="7877175" cy="2727325"/>
            <a:chOff x="288" y="1119"/>
            <a:chExt cx="4962" cy="1718"/>
          </a:xfrm>
        </p:grpSpPr>
        <p:pic>
          <p:nvPicPr>
            <p:cNvPr id="9" name="Picture 3" descr="c:\ch02_conv\sedr42021_0214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119"/>
              <a:ext cx="2355" cy="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 descr="c:\ch02_conv\sedr42021_0214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1344"/>
              <a:ext cx="2274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Circuito comparador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90602" y="2143116"/>
            <a:ext cx="8139538" cy="3306396"/>
            <a:chOff x="490602" y="2714620"/>
            <a:chExt cx="8139538" cy="3306396"/>
          </a:xfrm>
        </p:grpSpPr>
        <p:grpSp>
          <p:nvGrpSpPr>
            <p:cNvPr id="16" name="Group 15"/>
            <p:cNvGrpSpPr/>
            <p:nvPr/>
          </p:nvGrpSpPr>
          <p:grpSpPr>
            <a:xfrm>
              <a:off x="539553" y="2780928"/>
              <a:ext cx="7724736" cy="3240088"/>
              <a:chOff x="539553" y="2780928"/>
              <a:chExt cx="7724736" cy="3240088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69611"/>
              <a:stretch>
                <a:fillRect/>
              </a:stretch>
            </p:blipFill>
            <p:spPr bwMode="auto">
              <a:xfrm>
                <a:off x="539553" y="2780928"/>
                <a:ext cx="3705225" cy="32400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1140551" y="4099154"/>
                <a:ext cx="10468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140551" y="4099154"/>
                <a:ext cx="0" cy="4200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013363" y="4517869"/>
                <a:ext cx="2529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1060884" y="4577308"/>
                <a:ext cx="1593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1140551" y="4577308"/>
                <a:ext cx="0" cy="2707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AutoShape 13" descr="Horizontal escura"/>
              <p:cNvSpPr>
                <a:spLocks noChangeArrowheads="1"/>
              </p:cNvSpPr>
              <p:nvPr/>
            </p:nvSpPr>
            <p:spPr bwMode="auto">
              <a:xfrm>
                <a:off x="1045510" y="4848086"/>
                <a:ext cx="190083" cy="149258"/>
              </a:xfrm>
              <a:prstGeom prst="flowChartMerge">
                <a:avLst/>
              </a:prstGeom>
              <a:pattFill prst="dkHorz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alibri" pitchFamily="34" charset="0"/>
                </a:endParaRPr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5992619" y="2962386"/>
                <a:ext cx="0" cy="2948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>
                <a:off x="4644010" y="4486555"/>
                <a:ext cx="36202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32"/>
              <p:cNvSpPr>
                <a:spLocks noChangeShapeType="1"/>
              </p:cNvSpPr>
              <p:nvPr/>
            </p:nvSpPr>
            <p:spPr bwMode="auto">
              <a:xfrm>
                <a:off x="4644010" y="5380891"/>
                <a:ext cx="2448460" cy="0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 flipV="1">
                <a:off x="7092282" y="3592220"/>
                <a:ext cx="0" cy="1788671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  <a:effectLst>
                <a:innerShdw blurRad="254000">
                  <a:schemeClr val="tx2"/>
                </a:inn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29" name="Line 34"/>
              <p:cNvSpPr>
                <a:spLocks noChangeShapeType="1"/>
              </p:cNvSpPr>
              <p:nvPr/>
            </p:nvSpPr>
            <p:spPr bwMode="auto">
              <a:xfrm>
                <a:off x="7092470" y="3592220"/>
                <a:ext cx="1134271" cy="0"/>
              </a:xfrm>
              <a:prstGeom prst="line">
                <a:avLst/>
              </a:prstGeom>
              <a:noFill/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90602" y="4357694"/>
              <a:ext cx="50949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0" i="1" dirty="0" smtClean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pt-BR" sz="1800" b="0" i="1" baseline="-25000" dirty="0" smtClean="0">
                  <a:solidFill>
                    <a:schemeClr val="tx1"/>
                  </a:solidFill>
                  <a:latin typeface="+mn-lt"/>
                </a:rPr>
                <a:t>ref</a:t>
              </a:r>
              <a:endParaRPr lang="pt-BR" sz="1800" b="0" i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62898" y="4571528"/>
              <a:ext cx="50949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0" i="1" dirty="0" smtClean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pt-BR" sz="1800" b="0" i="1" baseline="-25000" dirty="0" smtClean="0">
                  <a:solidFill>
                    <a:schemeClr val="tx1"/>
                  </a:solidFill>
                  <a:latin typeface="+mn-lt"/>
                </a:rPr>
                <a:t>ref</a:t>
              </a:r>
              <a:endParaRPr lang="pt-BR" sz="1800" b="0" i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0694" y="3357562"/>
              <a:ext cx="55977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0" i="1" dirty="0" smtClean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pt-BR" sz="1800" b="0" i="1" baseline="-25000" dirty="0" smtClean="0">
                  <a:solidFill>
                    <a:schemeClr val="tx1"/>
                  </a:solidFill>
                  <a:latin typeface="+mn-lt"/>
                </a:rPr>
                <a:t>CC</a:t>
              </a:r>
              <a:endParaRPr lang="pt-BR" sz="1800" b="0" i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57818" y="5072074"/>
              <a:ext cx="620683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0" i="1" dirty="0" smtClean="0">
                  <a:solidFill>
                    <a:schemeClr val="tx1"/>
                  </a:solidFill>
                  <a:latin typeface="+mn-lt"/>
                </a:rPr>
                <a:t>-V</a:t>
              </a:r>
              <a:r>
                <a:rPr lang="pt-BR" sz="1800" b="0" i="1" baseline="-25000" dirty="0" smtClean="0">
                  <a:solidFill>
                    <a:schemeClr val="tx1"/>
                  </a:solidFill>
                  <a:latin typeface="+mn-lt"/>
                </a:rPr>
                <a:t>EE</a:t>
              </a:r>
              <a:endParaRPr lang="pt-BR" sz="1800" b="0" i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86776" y="4500570"/>
              <a:ext cx="34336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0" i="1" dirty="0" smtClean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pt-BR" sz="1800" b="0" i="1" baseline="-25000" dirty="0" smtClean="0">
                  <a:solidFill>
                    <a:schemeClr val="tx1"/>
                  </a:solidFill>
                  <a:latin typeface="+mn-lt"/>
                </a:rPr>
                <a:t>I</a:t>
              </a:r>
              <a:endParaRPr lang="pt-BR" sz="1800" b="0" i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9744" y="4500090"/>
              <a:ext cx="34336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0" i="1" dirty="0" smtClean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pt-BR" sz="1800" b="0" i="1" baseline="-25000" dirty="0" smtClean="0">
                  <a:solidFill>
                    <a:schemeClr val="tx1"/>
                  </a:solidFill>
                  <a:latin typeface="+mn-lt"/>
                </a:rPr>
                <a:t>I</a:t>
              </a:r>
              <a:endParaRPr lang="pt-BR" sz="1800" b="0" i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2132" y="2714620"/>
              <a:ext cx="42030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b="0" i="1" dirty="0" smtClean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pt-BR" sz="1800" b="0" i="1" baseline="-25000" dirty="0" smtClean="0">
                  <a:solidFill>
                    <a:schemeClr val="tx1"/>
                  </a:solidFill>
                  <a:latin typeface="+mn-lt"/>
                </a:rPr>
                <a:t>O</a:t>
              </a:r>
              <a:endParaRPr lang="pt-BR" sz="1800" b="0" i="1" baseline="-250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6" name="Elbow Connector 35"/>
            <p:cNvCxnSpPr/>
            <p:nvPr/>
          </p:nvCxnSpPr>
          <p:spPr bwMode="auto">
            <a:xfrm rot="10800000">
              <a:off x="6000760" y="3583165"/>
              <a:ext cx="1071570" cy="158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Encapsulamento e Simbologia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216" y="642918"/>
            <a:ext cx="568356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75774" y="4073446"/>
            <a:ext cx="6592453" cy="2641702"/>
            <a:chOff x="1071536" y="1857363"/>
            <a:chExt cx="7324950" cy="2935224"/>
          </a:xfrm>
        </p:grpSpPr>
        <p:pic>
          <p:nvPicPr>
            <p:cNvPr id="5" name="Picture 3" descr="c:\ch02_conv\sedr42021_02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6" y="2654631"/>
              <a:ext cx="1655064" cy="950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 descr="c:\ch02_conv\sedr42021_0202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38116" y="1857363"/>
              <a:ext cx="1673352" cy="293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 descr="c:\ch02_conv\sedr42021_0202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00758" y="1952457"/>
              <a:ext cx="2395728" cy="2715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Circuito invesor com impedâncias generalizadas</a:t>
            </a:r>
          </a:p>
        </p:txBody>
      </p:sp>
      <p:pic>
        <p:nvPicPr>
          <p:cNvPr id="11" name="Picture 10" descr="c:\ch02_conv\sedr42021_0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2596" y="2428868"/>
            <a:ext cx="4178808" cy="18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4572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Circuito ???</a:t>
            </a:r>
          </a:p>
        </p:txBody>
      </p:sp>
      <p:pic>
        <p:nvPicPr>
          <p:cNvPr id="6" name="Picture 5" descr="a05_fig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64" y="2504938"/>
            <a:ext cx="3209524" cy="2076190"/>
          </a:xfrm>
          <a:prstGeom prst="rect">
            <a:avLst/>
          </a:prstGeom>
        </p:spPr>
      </p:pic>
      <p:pic>
        <p:nvPicPr>
          <p:cNvPr id="5" name="Picture 4" descr="a05_fig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710" y="2619224"/>
            <a:ext cx="3323809" cy="184761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0" y="100010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Circuito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Circuitos com Amp. Op. Ideal</a:t>
            </a:r>
            <a:endParaRPr lang="pt-BR" dirty="0"/>
          </a:p>
        </p:txBody>
      </p:sp>
      <p:pic>
        <p:nvPicPr>
          <p:cNvPr id="8" name="Picture 3" descr="c:\ch02_conv\sedr42021_023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992" y="1821944"/>
            <a:ext cx="3176016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c:\ch02_conv\sedr42021_023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52" y="3766370"/>
            <a:ext cx="3358896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ch02_conv\sedr42021_0244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9616" y="1904240"/>
            <a:ext cx="3096768" cy="12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ch02_conv\sedr42021_0244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694136"/>
            <a:ext cx="3200400" cy="261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008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Circuito integrador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inversor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0" y="1000108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Circuito diferenciador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inversor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Circuito integrador inversor</a:t>
            </a:r>
            <a:endParaRPr lang="pt-BR" dirty="0"/>
          </a:p>
        </p:txBody>
      </p:sp>
      <p:pic>
        <p:nvPicPr>
          <p:cNvPr id="11" name="Picture 3" descr="c:\ch02_conv\sedr42021_0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2074" y="4869160"/>
            <a:ext cx="1964741" cy="164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ch02_conv\sedr42021_02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3648" y="1029856"/>
            <a:ext cx="2677363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49250" name="Object 4"/>
          <p:cNvGraphicFramePr>
            <a:graphicFrameLocks noChangeAspect="1"/>
          </p:cNvGraphicFramePr>
          <p:nvPr/>
        </p:nvGraphicFramePr>
        <p:xfrm>
          <a:off x="357158" y="2857496"/>
          <a:ext cx="1866900" cy="728663"/>
        </p:xfrm>
        <a:graphic>
          <a:graphicData uri="http://schemas.openxmlformats.org/presentationml/2006/ole">
            <p:oleObj spid="_x0000_s949261" name="Equation" r:id="rId6" imgW="2311400" imgH="914400" progId="">
              <p:embed/>
            </p:oleObj>
          </a:graphicData>
        </a:graphic>
      </p:graphicFrame>
      <p:sp>
        <p:nvSpPr>
          <p:cNvPr id="15" name="CaixaDeTexto 12"/>
          <p:cNvSpPr txBox="1"/>
          <p:nvPr/>
        </p:nvSpPr>
        <p:spPr>
          <a:xfrm>
            <a:off x="2428860" y="286788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Na prática o amp. op. satura</a:t>
            </a:r>
          </a:p>
        </p:txBody>
      </p:sp>
      <p:pic>
        <p:nvPicPr>
          <p:cNvPr id="16" name="Picture 3" descr="c:\ch02_conv\sedr42021_0239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6436" y="1029856"/>
            <a:ext cx="3176016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2"/>
          <p:cNvSpPr txBox="1"/>
          <p:nvPr/>
        </p:nvSpPr>
        <p:spPr>
          <a:xfrm>
            <a:off x="0" y="3935560"/>
            <a:ext cx="5500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//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C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: ganho finito em cc (–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/R)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 deixa de ser um integrador ideal</a:t>
            </a:r>
            <a:endParaRPr lang="pt-BR" sz="2000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2"/>
          <p:cNvSpPr txBox="1"/>
          <p:nvPr/>
        </p:nvSpPr>
        <p:spPr>
          <a:xfrm>
            <a:off x="5143504" y="60007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00" b="0" dirty="0" smtClean="0">
                <a:solidFill>
                  <a:schemeClr val="tx1"/>
                </a:solidFill>
                <a:latin typeface="+mn-lt"/>
              </a:rPr>
              <a:t>Ver exemplo 2.3 e 2.4, Sedra 4ª 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79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 smtClean="0"/>
              <a:t>Sedra</a:t>
            </a:r>
            <a:r>
              <a:rPr lang="pt-BR" dirty="0" smtClean="0"/>
              <a:t> (5ª ed.) – Capítulo 2, Seção 2.1 – 2.3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Amp. Op. 741</a:t>
            </a:r>
            <a:endParaRPr lang="en-US" dirty="0"/>
          </a:p>
        </p:txBody>
      </p:sp>
      <p:pic>
        <p:nvPicPr>
          <p:cNvPr id="9" name="Picture 3" descr="c:\My Documents\New Folder\ch09_conv\sedr42021_0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4" y="1142984"/>
            <a:ext cx="7961313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Amp. Op. Ideal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Sensor da diferença entre dois sinais de entrada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 lvl="1">
              <a:lnSpc>
                <a:spcPct val="100000"/>
              </a:lnSpc>
            </a:pPr>
            <a:r>
              <a:rPr lang="pt-BR" dirty="0" smtClean="0"/>
              <a:t>Entrada diferencial, saída simples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Modo comum: </a:t>
            </a:r>
            <a:r>
              <a:rPr lang="pt-BR" i="1" dirty="0" smtClean="0"/>
              <a:t>v</a:t>
            </a:r>
            <a:r>
              <a:rPr lang="pt-BR" i="1" baseline="-25000" dirty="0" smtClean="0"/>
              <a:t>1</a:t>
            </a:r>
            <a:r>
              <a:rPr lang="pt-BR" dirty="0" smtClean="0"/>
              <a:t> = </a:t>
            </a:r>
            <a:r>
              <a:rPr lang="pt-BR" i="1" dirty="0" smtClean="0"/>
              <a:t>v</a:t>
            </a:r>
            <a:r>
              <a:rPr lang="pt-BR" i="1" baseline="-25000" dirty="0" smtClean="0"/>
              <a:t>2</a:t>
            </a:r>
            <a:r>
              <a:rPr lang="pt-BR" dirty="0" smtClean="0"/>
              <a:t> </a:t>
            </a:r>
            <a:r>
              <a:rPr lang="pt-BR" dirty="0" smtClean="0">
                <a:sym typeface="Symbol"/>
              </a:rPr>
              <a:t> </a:t>
            </a:r>
            <a:r>
              <a:rPr lang="pt-BR" i="1" dirty="0" smtClean="0">
                <a:sym typeface="Symbol"/>
              </a:rPr>
              <a:t>v</a:t>
            </a:r>
            <a:r>
              <a:rPr lang="pt-BR" i="1" baseline="-25000" dirty="0" smtClean="0">
                <a:sym typeface="Symbol"/>
              </a:rPr>
              <a:t>o</a:t>
            </a:r>
            <a:r>
              <a:rPr lang="pt-BR" dirty="0" smtClean="0">
                <a:sym typeface="Symbol"/>
              </a:rPr>
              <a:t> = 0</a:t>
            </a:r>
            <a:endParaRPr lang="pt-BR" dirty="0" smtClean="0"/>
          </a:p>
        </p:txBody>
      </p:sp>
      <p:pic>
        <p:nvPicPr>
          <p:cNvPr id="13" name="Picture 3" descr="c:\ch02_conv\sedr42021_0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9896" y="3636244"/>
            <a:ext cx="3752698" cy="24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676650" y="1690678"/>
          <a:ext cx="1790700" cy="381000"/>
        </p:xfrm>
        <a:graphic>
          <a:graphicData uri="http://schemas.openxmlformats.org/presentationml/2006/ole">
            <p:oleObj spid="_x0000_s844879" name="Equation" r:id="rId5" imgW="1790700" imgH="381000" progId="">
              <p:embed/>
            </p:oleObj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2845" y="3571876"/>
          <a:ext cx="5072097" cy="266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99"/>
                <a:gridCol w="1500198"/>
              </a:tblGrid>
              <a:tr h="39619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Características ideais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  <a:tr h="39619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Impedância</a:t>
                      </a:r>
                      <a:r>
                        <a:rPr lang="pt-BR" baseline="0" dirty="0" smtClean="0"/>
                        <a:t> de entrada infinita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  <a:tr h="396196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Impedância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de saída nula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  <a:tr h="396196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Ganho em malha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aberta infinito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  <a:tr h="396196">
                <a:tc>
                  <a:txBody>
                    <a:bodyPr/>
                    <a:lstStyle/>
                    <a:p>
                      <a:pPr algn="l"/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Largura de banda infinita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  <a:tr h="683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Ganho em modo comum nulo ou rejeição de modo comum infinita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44803" name="Object 3"/>
          <p:cNvGraphicFramePr>
            <a:graphicFrameLocks noChangeAspect="1"/>
          </p:cNvGraphicFramePr>
          <p:nvPr/>
        </p:nvGraphicFramePr>
        <p:xfrm>
          <a:off x="4070354" y="4016381"/>
          <a:ext cx="752475" cy="341313"/>
        </p:xfrm>
        <a:graphic>
          <a:graphicData uri="http://schemas.openxmlformats.org/presentationml/2006/ole">
            <p:oleObj spid="_x0000_s844880" name="Equation" r:id="rId6" imgW="838200" imgH="381000" progId="">
              <p:embed/>
            </p:oleObj>
          </a:graphicData>
        </a:graphic>
      </p:graphicFrame>
      <p:graphicFrame>
        <p:nvGraphicFramePr>
          <p:cNvPr id="844804" name="Object 4"/>
          <p:cNvGraphicFramePr>
            <a:graphicFrameLocks noChangeAspect="1"/>
          </p:cNvGraphicFramePr>
          <p:nvPr/>
        </p:nvGraphicFramePr>
        <p:xfrm>
          <a:off x="4087022" y="4445009"/>
          <a:ext cx="719138" cy="341313"/>
        </p:xfrm>
        <a:graphic>
          <a:graphicData uri="http://schemas.openxmlformats.org/presentationml/2006/ole">
            <p:oleObj spid="_x0000_s844881" name="Equation" r:id="rId7" imgW="799753" imgH="380835" progId="">
              <p:embed/>
            </p:oleObj>
          </a:graphicData>
        </a:graphic>
      </p:graphicFrame>
      <p:graphicFrame>
        <p:nvGraphicFramePr>
          <p:cNvPr id="844805" name="Object 5"/>
          <p:cNvGraphicFramePr>
            <a:graphicFrameLocks noChangeAspect="1"/>
          </p:cNvGraphicFramePr>
          <p:nvPr/>
        </p:nvGraphicFramePr>
        <p:xfrm>
          <a:off x="4102897" y="4830774"/>
          <a:ext cx="687388" cy="241300"/>
        </p:xfrm>
        <a:graphic>
          <a:graphicData uri="http://schemas.openxmlformats.org/presentationml/2006/ole">
            <p:oleObj spid="_x0000_s844882" name="Equation" r:id="rId8" imgW="761669" imgH="266584" progId="">
              <p:embed/>
            </p:oleObj>
          </a:graphicData>
        </a:graphic>
      </p:graphicFrame>
      <p:graphicFrame>
        <p:nvGraphicFramePr>
          <p:cNvPr id="844806" name="Object 6"/>
          <p:cNvGraphicFramePr>
            <a:graphicFrameLocks noChangeAspect="1"/>
          </p:cNvGraphicFramePr>
          <p:nvPr/>
        </p:nvGraphicFramePr>
        <p:xfrm>
          <a:off x="4102897" y="5214950"/>
          <a:ext cx="687388" cy="241300"/>
        </p:xfrm>
        <a:graphic>
          <a:graphicData uri="http://schemas.openxmlformats.org/presentationml/2006/ole">
            <p:oleObj spid="_x0000_s844883" name="Equation" r:id="rId9" imgW="761669" imgH="266584" progId="">
              <p:embed/>
            </p:oleObj>
          </a:graphicData>
        </a:graphic>
      </p:graphicFrame>
      <p:graphicFrame>
        <p:nvGraphicFramePr>
          <p:cNvPr id="844807" name="Object 7"/>
          <p:cNvGraphicFramePr>
            <a:graphicFrameLocks noChangeAspect="1"/>
          </p:cNvGraphicFramePr>
          <p:nvPr/>
        </p:nvGraphicFramePr>
        <p:xfrm>
          <a:off x="3993360" y="5542946"/>
          <a:ext cx="906462" cy="344487"/>
        </p:xfrm>
        <a:graphic>
          <a:graphicData uri="http://schemas.openxmlformats.org/presentationml/2006/ole">
            <p:oleObj spid="_x0000_s844884" name="Equation" r:id="rId10" imgW="1002865" imgH="380835" progId="">
              <p:embed/>
            </p:oleObj>
          </a:graphicData>
        </a:graphic>
      </p:graphicFrame>
      <p:graphicFrame>
        <p:nvGraphicFramePr>
          <p:cNvPr id="844808" name="Object 8"/>
          <p:cNvGraphicFramePr>
            <a:graphicFrameLocks noChangeAspect="1"/>
          </p:cNvGraphicFramePr>
          <p:nvPr/>
        </p:nvGraphicFramePr>
        <p:xfrm>
          <a:off x="3821116" y="5982702"/>
          <a:ext cx="1250950" cy="254000"/>
        </p:xfrm>
        <a:graphic>
          <a:graphicData uri="http://schemas.openxmlformats.org/presentationml/2006/ole">
            <p:oleObj spid="_x0000_s844885" name="Equation" r:id="rId11" imgW="1384300" imgH="279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Amp. Op. Ideal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Razão de Rejeição de Modo Comum (CMRR)</a:t>
            </a:r>
          </a:p>
        </p:txBody>
      </p:sp>
      <p:graphicFrame>
        <p:nvGraphicFramePr>
          <p:cNvPr id="844805" name="Object 5"/>
          <p:cNvGraphicFramePr>
            <a:graphicFrameLocks noChangeAspect="1"/>
          </p:cNvGraphicFramePr>
          <p:nvPr/>
        </p:nvGraphicFramePr>
        <p:xfrm>
          <a:off x="785786" y="4864112"/>
          <a:ext cx="1190625" cy="344487"/>
        </p:xfrm>
        <a:graphic>
          <a:graphicData uri="http://schemas.openxmlformats.org/presentationml/2006/ole">
            <p:oleObj spid="_x0000_s946215" name="Equation" r:id="rId4" imgW="1320227" imgH="380835" progId="">
              <p:embed/>
            </p:oleObj>
          </a:graphicData>
        </a:graphic>
      </p:graphicFrame>
      <p:graphicFrame>
        <p:nvGraphicFramePr>
          <p:cNvPr id="844806" name="Object 6"/>
          <p:cNvGraphicFramePr>
            <a:graphicFrameLocks noChangeAspect="1"/>
          </p:cNvGraphicFramePr>
          <p:nvPr/>
        </p:nvGraphicFramePr>
        <p:xfrm>
          <a:off x="3489325" y="4864112"/>
          <a:ext cx="2165350" cy="344487"/>
        </p:xfrm>
        <a:graphic>
          <a:graphicData uri="http://schemas.openxmlformats.org/presentationml/2006/ole">
            <p:oleObj spid="_x0000_s946216" name="Equation" r:id="rId5" imgW="2400300" imgH="381000" progId="">
              <p:embed/>
            </p:oleObj>
          </a:graphicData>
        </a:graphic>
      </p:graphicFrame>
      <p:graphicFrame>
        <p:nvGraphicFramePr>
          <p:cNvPr id="844808" name="Object 8"/>
          <p:cNvGraphicFramePr>
            <a:graphicFrameLocks noChangeAspect="1"/>
          </p:cNvGraphicFramePr>
          <p:nvPr/>
        </p:nvGraphicFramePr>
        <p:xfrm>
          <a:off x="3206750" y="5740400"/>
          <a:ext cx="2730500" cy="739775"/>
        </p:xfrm>
        <a:graphic>
          <a:graphicData uri="http://schemas.openxmlformats.org/presentationml/2006/ole">
            <p:oleObj spid="_x0000_s946217" name="Equation" r:id="rId6" imgW="3022600" imgH="812800" progId="">
              <p:embed/>
            </p:oleObj>
          </a:graphicData>
        </a:graphic>
      </p:graphicFrame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3821" y="2174881"/>
            <a:ext cx="3811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4" y="2152656"/>
            <a:ext cx="4076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1075040" y="1607331"/>
            <a:ext cx="2863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algn="ct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pt-BR" sz="2000" b="0" kern="0" dirty="0" smtClean="0">
                <a:solidFill>
                  <a:schemeClr val="tx1"/>
                </a:solidFill>
                <a:latin typeface="+mn-lt"/>
                <a:cs typeface="+mn-cs"/>
              </a:rPr>
              <a:t>Ganho diferencial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5137946" y="1607331"/>
            <a:ext cx="364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marR="0" lvl="0" indent="-333375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Ganho em </a:t>
            </a:r>
            <a:r>
              <a:rPr kumimoji="0" lang="pt-B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modo comum</a:t>
            </a: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Amp. Op. Ideal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354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FF0000"/>
                </a:solidFill>
              </a:rPr>
              <a:t>Se </a:t>
            </a:r>
            <a:r>
              <a:rPr lang="pt-BR" i="1" dirty="0" smtClean="0">
                <a:solidFill>
                  <a:srgbClr val="FF0000"/>
                </a:solidFill>
              </a:rPr>
              <a:t>A</a:t>
            </a:r>
            <a:r>
              <a:rPr lang="pt-BR" dirty="0" smtClean="0">
                <a:solidFill>
                  <a:srgbClr val="FF0000"/>
                </a:solidFill>
              </a:rPr>
              <a:t> = </a:t>
            </a:r>
            <a:r>
              <a:rPr lang="pt-BR" dirty="0" smtClean="0">
                <a:solidFill>
                  <a:srgbClr val="FF0000"/>
                </a:solidFill>
                <a:sym typeface="Symbol"/>
              </a:rPr>
              <a:t></a:t>
            </a:r>
            <a:r>
              <a:rPr lang="pt-BR" dirty="0" smtClean="0">
                <a:solidFill>
                  <a:srgbClr val="FF0000"/>
                </a:solidFill>
              </a:rPr>
              <a:t>, como o amp. op. é usado?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Malha fechada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Realimentação negativa</a:t>
            </a:r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7157" y="2714620"/>
            <a:ext cx="63896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4129" name="Object 1"/>
          <p:cNvGraphicFramePr>
            <a:graphicFrameLocks noChangeAspect="1"/>
          </p:cNvGraphicFramePr>
          <p:nvPr/>
        </p:nvGraphicFramePr>
        <p:xfrm>
          <a:off x="3946525" y="5713413"/>
          <a:ext cx="1612900" cy="812800"/>
        </p:xfrm>
        <a:graphic>
          <a:graphicData uri="http://schemas.openxmlformats.org/presentationml/2006/ole">
            <p:oleObj spid="_x0000_s944140" name="Equation" r:id="rId5" imgW="1612900" imgH="812800" progId="">
              <p:embed/>
            </p:oleObj>
          </a:graphicData>
        </a:graphic>
      </p:graphicFrame>
      <p:sp>
        <p:nvSpPr>
          <p:cNvPr id="8" name="CaixaDeTexto 12"/>
          <p:cNvSpPr txBox="1"/>
          <p:nvPr/>
        </p:nvSpPr>
        <p:spPr>
          <a:xfrm>
            <a:off x="500034" y="5919758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Função de transferência:</a:t>
            </a:r>
            <a:endParaRPr lang="pt-BR" sz="2000" b="0" i="1" baseline="-250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Realimentação Negativa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1393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Dessensibilidade do ganho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Redução da distorção não-linear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Redução do efeito do ruído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Aumento da faixa de passagem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Controle das impedâncias de entrada e saída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 algn="ctr">
              <a:lnSpc>
                <a:spcPct val="100000"/>
              </a:lnSpc>
              <a:buNone/>
            </a:pPr>
            <a:r>
              <a:rPr lang="pt-BR" dirty="0" err="1" smtClean="0">
                <a:solidFill>
                  <a:schemeClr val="accent2"/>
                </a:solidFill>
              </a:rPr>
              <a:t>Sedra</a:t>
            </a:r>
            <a:r>
              <a:rPr lang="pt-BR" dirty="0">
                <a:solidFill>
                  <a:schemeClr val="accent2"/>
                </a:solidFill>
              </a:rPr>
              <a:t> (5ª ed</a:t>
            </a:r>
            <a:r>
              <a:rPr lang="pt-BR" dirty="0" smtClean="0">
                <a:solidFill>
                  <a:schemeClr val="accent2"/>
                </a:solidFill>
              </a:rPr>
              <a:t>.), cap. 8 – Realimentação, Seção 1.1 - 1.2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Inversora</a:t>
            </a:r>
            <a:endParaRPr lang="en-US" sz="2000" dirty="0"/>
          </a:p>
        </p:txBody>
      </p:sp>
      <p:pic>
        <p:nvPicPr>
          <p:cNvPr id="14" name="Picture 3" descr="c:\ch02_conv\sedr42021_0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340" y="1233304"/>
            <a:ext cx="370332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ch02_conv\sedr42021_020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0288" y="3324498"/>
            <a:ext cx="454342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Inversora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519023"/>
          </a:xfrm>
        </p:spPr>
        <p:txBody>
          <a:bodyPr/>
          <a:lstStyle/>
          <a:p>
            <a:r>
              <a:rPr lang="pt-BR" dirty="0" smtClean="0"/>
              <a:t>Curto circuito virtual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Terra virtual</a:t>
            </a:r>
            <a:endParaRPr lang="pt-BR" dirty="0"/>
          </a:p>
        </p:txBody>
      </p:sp>
      <p:graphicFrame>
        <p:nvGraphicFramePr>
          <p:cNvPr id="925698" name="Object 2"/>
          <p:cNvGraphicFramePr>
            <a:graphicFrameLocks noChangeAspect="1"/>
          </p:cNvGraphicFramePr>
          <p:nvPr/>
        </p:nvGraphicFramePr>
        <p:xfrm>
          <a:off x="2428860" y="1449382"/>
          <a:ext cx="3759200" cy="1193800"/>
        </p:xfrm>
        <a:graphic>
          <a:graphicData uri="http://schemas.openxmlformats.org/presentationml/2006/ole">
            <p:oleObj spid="_x0000_s925720" name="Equation" r:id="rId3" imgW="3759200" imgH="1193800" progId="">
              <p:embed/>
            </p:oleObj>
          </a:graphicData>
        </a:graphic>
      </p:graphicFrame>
      <p:pic>
        <p:nvPicPr>
          <p:cNvPr id="5" name="Picture 3" descr="c:\ch02_conv\sedr42021_020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7599" y="3214686"/>
            <a:ext cx="454342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5699" name="Object 3"/>
          <p:cNvGraphicFramePr>
            <a:graphicFrameLocks noChangeAspect="1"/>
          </p:cNvGraphicFramePr>
          <p:nvPr/>
        </p:nvGraphicFramePr>
        <p:xfrm>
          <a:off x="785786" y="4714884"/>
          <a:ext cx="1841500" cy="381000"/>
        </p:xfrm>
        <a:graphic>
          <a:graphicData uri="http://schemas.openxmlformats.org/presentationml/2006/ole">
            <p:oleObj spid="_x0000_s925721" name="Equation" r:id="rId5" imgW="1841500" imgH="38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</TotalTime>
  <Words>434</Words>
  <Application>Microsoft Office PowerPoint</Application>
  <PresentationFormat>Apresentação na tela (4:3)</PresentationFormat>
  <Paragraphs>128</Paragraphs>
  <Slides>24</Slides>
  <Notes>21</Notes>
  <HiddenSlides>3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Symbol</vt:lpstr>
      <vt:lpstr>Wingdings</vt:lpstr>
      <vt:lpstr>BankGothic Md BT</vt:lpstr>
      <vt:lpstr>Calibri</vt:lpstr>
      <vt:lpstr>Times New Roman</vt:lpstr>
      <vt:lpstr>iue_title_beto_v2</vt:lpstr>
      <vt:lpstr>Slide_beto</vt:lpstr>
      <vt:lpstr>1_Slide_beto</vt:lpstr>
      <vt:lpstr>Equation</vt:lpstr>
      <vt:lpstr>EE530 – Eletrônica Básica I</vt:lpstr>
      <vt:lpstr>Encapsulamento e Simbologia</vt:lpstr>
      <vt:lpstr>Exemplo: Amp. Op. 741</vt:lpstr>
      <vt:lpstr>Amp. Op. Ideal</vt:lpstr>
      <vt:lpstr>Amp. Op. Ideal</vt:lpstr>
      <vt:lpstr>Amp. Op. Ideal</vt:lpstr>
      <vt:lpstr>Realimentação Negativa</vt:lpstr>
      <vt:lpstr>Configuração Inversora</vt:lpstr>
      <vt:lpstr>Configuração Inversora</vt:lpstr>
      <vt:lpstr>Configuração Inversora</vt:lpstr>
      <vt:lpstr>Configuração Inversora</vt:lpstr>
      <vt:lpstr>Configuração Inversora</vt:lpstr>
      <vt:lpstr>Configuração Não-Inversora</vt:lpstr>
      <vt:lpstr>Configuração Não-Inversora</vt:lpstr>
      <vt:lpstr>Configuração Não-Inversora</vt:lpstr>
      <vt:lpstr>Configuração Não-Inversora</vt:lpstr>
      <vt:lpstr>Circuitos com Amp. Op. Ideal</vt:lpstr>
      <vt:lpstr>Circuitos com Amp. Op. Ideal</vt:lpstr>
      <vt:lpstr>Circuitos com Amp. Op. Ideal</vt:lpstr>
      <vt:lpstr>Circuitos com Amp. Op. Ideal</vt:lpstr>
      <vt:lpstr>Circuitos com Amp. Op. Ideal</vt:lpstr>
      <vt:lpstr>Circuitos com Amp. Op. Ideal</vt:lpstr>
      <vt:lpstr>Circuito integrador inversor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1876</cp:revision>
  <cp:lastPrinted>2016-10-26T15:41:53Z</cp:lastPrinted>
  <dcterms:modified xsi:type="dcterms:W3CDTF">2017-08-15T23:48:08Z</dcterms:modified>
</cp:coreProperties>
</file>