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37"/>
  </p:notesMasterIdLst>
  <p:handoutMasterIdLst>
    <p:handoutMasterId r:id="rId38"/>
  </p:handoutMasterIdLst>
  <p:sldIdLst>
    <p:sldId id="684" r:id="rId4"/>
    <p:sldId id="647" r:id="rId5"/>
    <p:sldId id="685" r:id="rId6"/>
    <p:sldId id="686" r:id="rId7"/>
    <p:sldId id="687" r:id="rId8"/>
    <p:sldId id="688" r:id="rId9"/>
    <p:sldId id="689" r:id="rId10"/>
    <p:sldId id="690" r:id="rId11"/>
    <p:sldId id="691" r:id="rId12"/>
    <p:sldId id="692" r:id="rId13"/>
    <p:sldId id="705" r:id="rId14"/>
    <p:sldId id="693" r:id="rId15"/>
    <p:sldId id="694" r:id="rId16"/>
    <p:sldId id="695" r:id="rId17"/>
    <p:sldId id="696" r:id="rId18"/>
    <p:sldId id="697" r:id="rId19"/>
    <p:sldId id="698" r:id="rId20"/>
    <p:sldId id="699" r:id="rId21"/>
    <p:sldId id="700" r:id="rId22"/>
    <p:sldId id="701" r:id="rId23"/>
    <p:sldId id="702" r:id="rId24"/>
    <p:sldId id="648" r:id="rId25"/>
    <p:sldId id="661" r:id="rId26"/>
    <p:sldId id="652" r:id="rId27"/>
    <p:sldId id="660" r:id="rId28"/>
    <p:sldId id="703" r:id="rId29"/>
    <p:sldId id="704" r:id="rId30"/>
    <p:sldId id="675" r:id="rId31"/>
    <p:sldId id="706" r:id="rId32"/>
    <p:sldId id="707" r:id="rId33"/>
    <p:sldId id="674" r:id="rId34"/>
    <p:sldId id="673" r:id="rId35"/>
    <p:sldId id="610" r:id="rId36"/>
  </p:sldIdLst>
  <p:sldSz cx="9144000" cy="6858000" type="screen4x3"/>
  <p:notesSz cx="6400800" cy="8686800"/>
  <p:embeddedFontLst>
    <p:embeddedFont>
      <p:font typeface="BankGothic Md BT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DE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9" autoAdjust="0"/>
    <p:restoredTop sz="86307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8.wmf"/><Relationship Id="rId1" Type="http://schemas.openxmlformats.org/officeDocument/2006/relationships/image" Target="../media/image39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39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8.wmf"/><Relationship Id="rId5" Type="http://schemas.openxmlformats.org/officeDocument/2006/relationships/image" Target="../media/image34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image" Target="../media/image8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8.wmf"/><Relationship Id="rId1" Type="http://schemas.openxmlformats.org/officeDocument/2006/relationships/image" Target="../media/image34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05.09.2017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847734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665891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64100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1206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83075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1820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72602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17872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29022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96096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15077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7451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501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8312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25649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221932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01235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531485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00700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63421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53327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5916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29377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1974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6504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83198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29906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41036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58474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5534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42516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70238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54054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9713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jpe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jpeg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png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282" y="2357430"/>
            <a:ext cx="8715375" cy="466603"/>
          </a:xfrm>
        </p:spPr>
        <p:txBody>
          <a:bodyPr/>
          <a:lstStyle/>
          <a:p>
            <a:r>
              <a:rPr lang="pt-BR" dirty="0" smtClean="0"/>
              <a:t>Amplificador Operacional:</a:t>
            </a:r>
          </a:p>
          <a:p>
            <a:r>
              <a:rPr lang="pt-BR" dirty="0" smtClean="0"/>
              <a:t>Características Reais</a:t>
            </a:r>
          </a:p>
          <a:p>
            <a:endParaRPr lang="pt-B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730713"/>
          </a:xfrm>
        </p:spPr>
        <p:txBody>
          <a:bodyPr/>
          <a:lstStyle/>
          <a:p>
            <a:r>
              <a:rPr lang="pt-BR" dirty="0" smtClean="0"/>
              <a:t>Roberto L. de </a:t>
            </a:r>
            <a:r>
              <a:rPr lang="pt-BR" dirty="0" err="1" smtClean="0"/>
              <a:t>Orio</a:t>
            </a:r>
            <a:endParaRPr lang="pt-BR" dirty="0" smtClean="0"/>
          </a:p>
          <a:p>
            <a:r>
              <a:rPr lang="pt-BR" dirty="0" smtClean="0"/>
              <a:t>José A. Diniz</a:t>
            </a:r>
            <a:endParaRPr lang="pt-BR" dirty="0" smtClean="0"/>
          </a:p>
        </p:txBody>
      </p:sp>
      <p:pic>
        <p:nvPicPr>
          <p:cNvPr id="7" name="Picture 3" descr="c:\ch02_conv\sedr42021_0202a.jpg"/>
          <p:cNvPicPr>
            <a:picLocks noChangeAspect="1" noChangeArrowheads="1"/>
          </p:cNvPicPr>
          <p:nvPr/>
        </p:nvPicPr>
        <p:blipFill rotWithShape="1">
          <a:blip r:embed="rId2"/>
          <a:srcRect t="-1" b="11421"/>
          <a:stretch/>
        </p:blipFill>
        <p:spPr bwMode="auto">
          <a:xfrm>
            <a:off x="5226224" y="2961208"/>
            <a:ext cx="150601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40" y="2992971"/>
            <a:ext cx="2238375" cy="227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7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Correntes de Polarização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Redução do efeito das correntes de polarização em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Adição de</a:t>
            </a:r>
            <a:r>
              <a:rPr lang="pt-BR" i="1" dirty="0" smtClean="0">
                <a:sym typeface="Symbol"/>
              </a:rPr>
              <a:t> R</a:t>
            </a:r>
            <a:r>
              <a:rPr lang="pt-BR" i="1" baseline="-25000" dirty="0" smtClean="0">
                <a:sym typeface="Symbol"/>
              </a:rPr>
              <a:t>3 </a:t>
            </a:r>
            <a:r>
              <a:rPr lang="pt-BR" dirty="0" smtClean="0">
                <a:sym typeface="Symbol"/>
              </a:rPr>
              <a:t>em série com a entrada não-inversora</a:t>
            </a:r>
            <a:endParaRPr lang="pt-BR" dirty="0" smtClean="0"/>
          </a:p>
        </p:txBody>
      </p:sp>
      <p:pic>
        <p:nvPicPr>
          <p:cNvPr id="9" name="Picture 3" descr="c:\ch02_conv\sedr42021_0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819" y="2130438"/>
            <a:ext cx="44243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9604" name="Object 4"/>
          <p:cNvGraphicFramePr>
            <a:graphicFrameLocks noChangeAspect="1"/>
          </p:cNvGraphicFramePr>
          <p:nvPr/>
        </p:nvGraphicFramePr>
        <p:xfrm>
          <a:off x="2851150" y="5519758"/>
          <a:ext cx="3441700" cy="838200"/>
        </p:xfrm>
        <a:graphic>
          <a:graphicData uri="http://schemas.openxmlformats.org/presentationml/2006/ole">
            <p:oleObj spid="_x0000_s1124369" name="Equation" r:id="rId5" imgW="3441700" imgH="838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95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Amp. Op. Ideal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Razão de Rejeição de Modo Comum (CMRR)</a:t>
            </a:r>
          </a:p>
        </p:txBody>
      </p:sp>
      <p:graphicFrame>
        <p:nvGraphicFramePr>
          <p:cNvPr id="844805" name="Object 5"/>
          <p:cNvGraphicFramePr>
            <a:graphicFrameLocks noChangeAspect="1"/>
          </p:cNvGraphicFramePr>
          <p:nvPr/>
        </p:nvGraphicFramePr>
        <p:xfrm>
          <a:off x="785786" y="4864112"/>
          <a:ext cx="1190625" cy="344487"/>
        </p:xfrm>
        <a:graphic>
          <a:graphicData uri="http://schemas.openxmlformats.org/presentationml/2006/ole">
            <p:oleObj spid="_x0000_s1132579" name="Equation" r:id="rId4" imgW="1320227" imgH="380835" progId="">
              <p:embed/>
            </p:oleObj>
          </a:graphicData>
        </a:graphic>
      </p:graphicFrame>
      <p:graphicFrame>
        <p:nvGraphicFramePr>
          <p:cNvPr id="844806" name="Object 6"/>
          <p:cNvGraphicFramePr>
            <a:graphicFrameLocks noChangeAspect="1"/>
          </p:cNvGraphicFramePr>
          <p:nvPr/>
        </p:nvGraphicFramePr>
        <p:xfrm>
          <a:off x="3489325" y="4864112"/>
          <a:ext cx="2165350" cy="344487"/>
        </p:xfrm>
        <a:graphic>
          <a:graphicData uri="http://schemas.openxmlformats.org/presentationml/2006/ole">
            <p:oleObj spid="_x0000_s1132580" name="Equation" r:id="rId5" imgW="2400300" imgH="381000" progId="">
              <p:embed/>
            </p:oleObj>
          </a:graphicData>
        </a:graphic>
      </p:graphicFrame>
      <p:graphicFrame>
        <p:nvGraphicFramePr>
          <p:cNvPr id="844808" name="Object 8"/>
          <p:cNvGraphicFramePr>
            <a:graphicFrameLocks noChangeAspect="1"/>
          </p:cNvGraphicFramePr>
          <p:nvPr/>
        </p:nvGraphicFramePr>
        <p:xfrm>
          <a:off x="3206750" y="5740400"/>
          <a:ext cx="2730500" cy="739775"/>
        </p:xfrm>
        <a:graphic>
          <a:graphicData uri="http://schemas.openxmlformats.org/presentationml/2006/ole">
            <p:oleObj spid="_x0000_s1132581" name="Equation" r:id="rId6" imgW="3022600" imgH="812800" progId="">
              <p:embed/>
            </p:oleObj>
          </a:graphicData>
        </a:graphic>
      </p:graphicFrame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3821" y="2174881"/>
            <a:ext cx="3811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4" y="2152656"/>
            <a:ext cx="4076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1075040" y="1607331"/>
            <a:ext cx="286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ct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Ganho diferencial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5137946" y="1607331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Ganho em 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modo comum</a:t>
            </a: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2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599282"/>
            <a:ext cx="9144000" cy="52546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t-BR" dirty="0"/>
              <a:t>Ganho Finito e Faixa de Passagem</a:t>
            </a:r>
            <a:br>
              <a:rPr lang="pt-BR" dirty="0"/>
            </a:br>
            <a:r>
              <a:rPr lang="pt-BR" dirty="0"/>
              <a:t>em Malha </a:t>
            </a:r>
            <a:r>
              <a:rPr lang="pt-BR" dirty="0" smtClean="0"/>
              <a:t>Aberta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151368"/>
            <a:ext cx="9144000" cy="909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Amp. op. 741</a:t>
            </a:r>
          </a:p>
        </p:txBody>
      </p:sp>
      <p:pic>
        <p:nvPicPr>
          <p:cNvPr id="13" name="Picture 3" descr="c:\My Documents\New Folder\ch09_conv\sedr42021_0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4" y="1862161"/>
            <a:ext cx="7961313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7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338138" y="2348880"/>
            <a:ext cx="8467725" cy="3012142"/>
            <a:chOff x="467544" y="2348880"/>
            <a:chExt cx="8467725" cy="3012142"/>
          </a:xfrm>
        </p:grpSpPr>
        <p:sp>
          <p:nvSpPr>
            <p:cNvPr id="6" name="CaixaDeTexto 5"/>
            <p:cNvSpPr txBox="1"/>
            <p:nvPr/>
          </p:nvSpPr>
          <p:spPr>
            <a:xfrm>
              <a:off x="1200944" y="4653136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Amplificador diferencial</a:t>
              </a:r>
              <a:endParaRPr lang="pt-BR" sz="2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348880"/>
              <a:ext cx="8467725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ixaDeTexto 8"/>
            <p:cNvSpPr txBox="1"/>
            <p:nvPr/>
          </p:nvSpPr>
          <p:spPr>
            <a:xfrm>
              <a:off x="1763688" y="3429000"/>
              <a:ext cx="576064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tx1"/>
                  </a:solidFill>
                </a:rPr>
                <a:t>A</a:t>
              </a:r>
              <a:r>
                <a:rPr lang="pt-BR" sz="2000" b="1" baseline="-25000" dirty="0" smtClean="0">
                  <a:solidFill>
                    <a:schemeClr val="tx1"/>
                  </a:solidFill>
                </a:rPr>
                <a:t>d</a:t>
              </a:r>
              <a:endParaRPr lang="pt-BR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779912" y="3388930"/>
              <a:ext cx="576064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err="1" smtClean="0">
                  <a:solidFill>
                    <a:schemeClr val="tx1"/>
                  </a:solidFill>
                </a:rPr>
                <a:t>A</a:t>
              </a:r>
              <a:r>
                <a:rPr lang="pt-BR" sz="2000" b="1" baseline="-25000" dirty="0" err="1" smtClean="0">
                  <a:solidFill>
                    <a:schemeClr val="tx1"/>
                  </a:solidFill>
                </a:rPr>
                <a:t>v</a:t>
              </a:r>
              <a:endParaRPr lang="pt-BR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419872" y="4653136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Amplificador tensão</a:t>
              </a:r>
              <a:endParaRPr lang="pt-BR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364088" y="4807024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Buffer</a:t>
              </a:r>
              <a:endParaRPr lang="pt-BR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599282"/>
            <a:ext cx="9144000" cy="52546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t-BR" dirty="0"/>
              <a:t>Ganho Finito e Faixa de Passagem</a:t>
            </a:r>
            <a:br>
              <a:rPr lang="pt-BR" dirty="0"/>
            </a:br>
            <a:r>
              <a:rPr lang="pt-BR" dirty="0"/>
              <a:t>em Malha </a:t>
            </a:r>
            <a:r>
              <a:rPr lang="pt-BR" dirty="0" smtClean="0"/>
              <a:t>Aberta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295384"/>
            <a:ext cx="9144000" cy="909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Diagrama de blocos de um amp. op. com compensação interna</a:t>
            </a:r>
          </a:p>
        </p:txBody>
      </p:sp>
    </p:spTree>
    <p:extLst>
      <p:ext uri="{BB962C8B-B14F-4D97-AF65-F5344CB8AC3E}">
        <p14:creationId xmlns="" xmlns:p14="http://schemas.microsoft.com/office/powerpoint/2010/main" val="29254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9282"/>
            <a:ext cx="9144000" cy="525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Finito e Faixa de Passagem</a:t>
            </a:r>
            <a:br>
              <a:rPr lang="pt-BR" dirty="0" smtClean="0"/>
            </a:br>
            <a:r>
              <a:rPr lang="pt-BR" dirty="0" smtClean="0"/>
              <a:t>em Malha Aberta</a:t>
            </a:r>
            <a:endParaRPr lang="pt-BR" i="1" dirty="0"/>
          </a:p>
        </p:txBody>
      </p:sp>
      <p:pic>
        <p:nvPicPr>
          <p:cNvPr id="10" name="Picture 3" descr="c:\ch02_conv\sedr42021_0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9855"/>
            <a:ext cx="5273675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54724" name="Object 4"/>
          <p:cNvGraphicFramePr>
            <a:graphicFrameLocks noChangeAspect="1"/>
          </p:cNvGraphicFramePr>
          <p:nvPr/>
        </p:nvGraphicFramePr>
        <p:xfrm>
          <a:off x="6159509" y="3007148"/>
          <a:ext cx="1973262" cy="806450"/>
        </p:xfrm>
        <a:graphic>
          <a:graphicData uri="http://schemas.openxmlformats.org/presentationml/2006/ole">
            <p:oleObj spid="_x0000_s1125410" name="Equation" r:id="rId5" imgW="1955800" imgH="812800" progId="">
              <p:embed/>
            </p:oleObj>
          </a:graphicData>
        </a:graphic>
      </p:graphicFrame>
      <p:graphicFrame>
        <p:nvGraphicFramePr>
          <p:cNvPr id="1064963" name="Object 4"/>
          <p:cNvGraphicFramePr>
            <a:graphicFrameLocks noChangeAspect="1"/>
          </p:cNvGraphicFramePr>
          <p:nvPr/>
        </p:nvGraphicFramePr>
        <p:xfrm>
          <a:off x="5929322" y="4703801"/>
          <a:ext cx="2433637" cy="806450"/>
        </p:xfrm>
        <a:graphic>
          <a:graphicData uri="http://schemas.openxmlformats.org/presentationml/2006/ole">
            <p:oleObj spid="_x0000_s1125411" name="Equation" r:id="rId6" imgW="2413000" imgH="812800" progId="">
              <p:embed/>
            </p:oleObj>
          </a:graphicData>
        </a:graphic>
      </p:graphicFrame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26876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de malha aberta x frequência para um amp. op. com compensação interna de frequência</a:t>
            </a:r>
          </a:p>
        </p:txBody>
      </p:sp>
    </p:spTree>
    <p:extLst>
      <p:ext uri="{BB962C8B-B14F-4D97-AF65-F5344CB8AC3E}">
        <p14:creationId xmlns="" xmlns:p14="http://schemas.microsoft.com/office/powerpoint/2010/main" val="28066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9282"/>
            <a:ext cx="9144000" cy="525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Finito e Faixa de Passagem</a:t>
            </a:r>
            <a:br>
              <a:rPr lang="pt-BR" dirty="0" smtClean="0"/>
            </a:br>
            <a:r>
              <a:rPr lang="pt-BR" dirty="0" smtClean="0"/>
              <a:t>em Malha Aberta</a:t>
            </a:r>
            <a:endParaRPr lang="pt-BR" i="1" dirty="0"/>
          </a:p>
        </p:txBody>
      </p:sp>
      <p:pic>
        <p:nvPicPr>
          <p:cNvPr id="10" name="Picture 3" descr="c:\ch02_conv\sedr42021_0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295673"/>
            <a:ext cx="5273675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54724" name="Object 4"/>
          <p:cNvGraphicFramePr>
            <a:graphicFrameLocks noChangeAspect="1"/>
          </p:cNvGraphicFramePr>
          <p:nvPr/>
        </p:nvGraphicFramePr>
        <p:xfrm>
          <a:off x="487356" y="2714620"/>
          <a:ext cx="2908300" cy="377825"/>
        </p:xfrm>
        <a:graphic>
          <a:graphicData uri="http://schemas.openxmlformats.org/presentationml/2006/ole">
            <p:oleObj spid="_x0000_s1126450" name="Equation" r:id="rId5" imgW="2882900" imgH="381000" progId="">
              <p:embed/>
            </p:oleObj>
          </a:graphicData>
        </a:graphic>
      </p:graphicFrame>
      <p:graphicFrame>
        <p:nvGraphicFramePr>
          <p:cNvPr id="1064963" name="Object 4"/>
          <p:cNvGraphicFramePr>
            <a:graphicFrameLocks noChangeAspect="1"/>
          </p:cNvGraphicFramePr>
          <p:nvPr/>
        </p:nvGraphicFramePr>
        <p:xfrm>
          <a:off x="487356" y="1785926"/>
          <a:ext cx="3227388" cy="781050"/>
        </p:xfrm>
        <a:graphic>
          <a:graphicData uri="http://schemas.openxmlformats.org/presentationml/2006/ole">
            <p:oleObj spid="_x0000_s1126451" name="Equation" r:id="rId6" imgW="3200400" imgH="787400" progId="">
              <p:embed/>
            </p:oleObj>
          </a:graphicData>
        </a:graphic>
      </p:graphicFrame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252823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Faixa de passagem de ganho unitário</a:t>
            </a:r>
          </a:p>
        </p:txBody>
      </p:sp>
      <p:graphicFrame>
        <p:nvGraphicFramePr>
          <p:cNvPr id="1118212" name="Object 3"/>
          <p:cNvGraphicFramePr>
            <a:graphicFrameLocks noChangeAspect="1"/>
          </p:cNvGraphicFramePr>
          <p:nvPr/>
        </p:nvGraphicFramePr>
        <p:xfrm>
          <a:off x="6000760" y="1785926"/>
          <a:ext cx="2216150" cy="781050"/>
        </p:xfrm>
        <a:graphic>
          <a:graphicData uri="http://schemas.openxmlformats.org/presentationml/2006/ole">
            <p:oleObj spid="_x0000_s1126452" name="Equation" r:id="rId7" imgW="2197100" imgH="787400" progId="">
              <p:embed/>
            </p:oleObj>
          </a:graphicData>
        </a:graphic>
      </p:graphicFrame>
      <p:sp>
        <p:nvSpPr>
          <p:cNvPr id="9" name="CaixaDeTexto 5"/>
          <p:cNvSpPr txBox="1"/>
          <p:nvPr/>
        </p:nvSpPr>
        <p:spPr>
          <a:xfrm>
            <a:off x="5643570" y="2786058"/>
            <a:ext cx="3500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Sabendo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, o ganho em uma dada frequência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é facilmente estimado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Dispersão de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durante a produção de amp. ops. &lt;&lt; que a de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b</a:t>
            </a:r>
          </a:p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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é um parâmetro de especificação mais adequado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5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ch02_conv\sedr42021_020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99521"/>
            <a:ext cx="4270397" cy="314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no Ganho de Malha Fechada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0" y="857232"/>
            <a:ext cx="4572000" cy="35086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Configuração inversora com </a:t>
            </a:r>
            <a:r>
              <a:rPr lang="pt-BR" i="1" dirty="0" smtClean="0"/>
              <a:t>A</a:t>
            </a:r>
            <a:r>
              <a:rPr lang="pt-BR" dirty="0" smtClean="0"/>
              <a:t> finito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Ganho de malha aberta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graphicFrame>
        <p:nvGraphicFramePr>
          <p:cNvPr id="1059846" name="Object 2"/>
          <p:cNvGraphicFramePr>
            <a:graphicFrameLocks noChangeAspect="1"/>
          </p:cNvGraphicFramePr>
          <p:nvPr/>
        </p:nvGraphicFramePr>
        <p:xfrm>
          <a:off x="5613400" y="1785926"/>
          <a:ext cx="2489200" cy="1104900"/>
        </p:xfrm>
        <a:graphic>
          <a:graphicData uri="http://schemas.openxmlformats.org/presentationml/2006/ole">
            <p:oleObj spid="_x0000_s1127501" name="Equation" r:id="rId5" imgW="2489200" imgH="1104900" progId="">
              <p:embed/>
            </p:oleObj>
          </a:graphicData>
        </a:graphic>
      </p:graphicFrame>
      <p:graphicFrame>
        <p:nvGraphicFramePr>
          <p:cNvPr id="1059847" name="Object 4"/>
          <p:cNvGraphicFramePr>
            <a:graphicFrameLocks noChangeAspect="1"/>
          </p:cNvGraphicFramePr>
          <p:nvPr/>
        </p:nvGraphicFramePr>
        <p:xfrm>
          <a:off x="5871369" y="3571876"/>
          <a:ext cx="1973263" cy="806450"/>
        </p:xfrm>
        <a:graphic>
          <a:graphicData uri="http://schemas.openxmlformats.org/presentationml/2006/ole">
            <p:oleObj spid="_x0000_s1127502" name="Equation" r:id="rId6" imgW="1955800" imgH="812800" progId="">
              <p:embed/>
            </p:oleObj>
          </a:graphicData>
        </a:graphic>
      </p:graphicFrame>
      <p:graphicFrame>
        <p:nvGraphicFramePr>
          <p:cNvPr id="1059848" name="Object 2"/>
          <p:cNvGraphicFramePr>
            <a:graphicFrameLocks noChangeAspect="1"/>
          </p:cNvGraphicFramePr>
          <p:nvPr/>
        </p:nvGraphicFramePr>
        <p:xfrm>
          <a:off x="900818" y="5248296"/>
          <a:ext cx="2971800" cy="1181100"/>
        </p:xfrm>
        <a:graphic>
          <a:graphicData uri="http://schemas.openxmlformats.org/presentationml/2006/ole">
            <p:oleObj spid="_x0000_s1127503" name="Equation" r:id="rId7" imgW="2971800" imgH="1181100" progId="">
              <p:embed/>
            </p:oleObj>
          </a:graphicData>
        </a:graphic>
      </p:graphicFrame>
      <p:graphicFrame>
        <p:nvGraphicFramePr>
          <p:cNvPr id="1059849" name="Object 4"/>
          <p:cNvGraphicFramePr>
            <a:graphicFrameLocks noChangeAspect="1"/>
          </p:cNvGraphicFramePr>
          <p:nvPr/>
        </p:nvGraphicFramePr>
        <p:xfrm>
          <a:off x="4997468" y="5441971"/>
          <a:ext cx="2074862" cy="793750"/>
        </p:xfrm>
        <a:graphic>
          <a:graphicData uri="http://schemas.openxmlformats.org/presentationml/2006/ole">
            <p:oleObj spid="_x0000_s1127504" name="Equation" r:id="rId8" imgW="2057400" imgH="800100" progId="">
              <p:embed/>
            </p:oleObj>
          </a:graphicData>
        </a:graphic>
      </p:graphicFrame>
      <p:graphicFrame>
        <p:nvGraphicFramePr>
          <p:cNvPr id="1059850" name="Object 4"/>
          <p:cNvGraphicFramePr>
            <a:graphicFrameLocks noChangeAspect="1"/>
          </p:cNvGraphicFramePr>
          <p:nvPr/>
        </p:nvGraphicFramePr>
        <p:xfrm>
          <a:off x="1406437" y="4500570"/>
          <a:ext cx="1960562" cy="377825"/>
        </p:xfrm>
        <a:graphic>
          <a:graphicData uri="http://schemas.openxmlformats.org/presentationml/2006/ole">
            <p:oleObj spid="_x0000_s1127505" name="Equation" r:id="rId9" imgW="19431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64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no Ganho de Malha Fechada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0" y="857232"/>
            <a:ext cx="4572000" cy="35086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Configuração não-inversora com </a:t>
            </a:r>
            <a:r>
              <a:rPr lang="pt-BR" i="1" dirty="0" smtClean="0"/>
              <a:t>A</a:t>
            </a:r>
            <a:r>
              <a:rPr lang="pt-BR" dirty="0" smtClean="0"/>
              <a:t> finito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Ganho de malha aberta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graphicFrame>
        <p:nvGraphicFramePr>
          <p:cNvPr id="1059846" name="Object 2"/>
          <p:cNvGraphicFramePr>
            <a:graphicFrameLocks noChangeAspect="1"/>
          </p:cNvGraphicFramePr>
          <p:nvPr/>
        </p:nvGraphicFramePr>
        <p:xfrm>
          <a:off x="5613400" y="1785926"/>
          <a:ext cx="2489200" cy="1104900"/>
        </p:xfrm>
        <a:graphic>
          <a:graphicData uri="http://schemas.openxmlformats.org/presentationml/2006/ole">
            <p:oleObj spid="_x0000_s1128525" name="Equation" r:id="rId4" imgW="2489200" imgH="1104900" progId="">
              <p:embed/>
            </p:oleObj>
          </a:graphicData>
        </a:graphic>
      </p:graphicFrame>
      <p:graphicFrame>
        <p:nvGraphicFramePr>
          <p:cNvPr id="1059847" name="Object 4"/>
          <p:cNvGraphicFramePr>
            <a:graphicFrameLocks noChangeAspect="1"/>
          </p:cNvGraphicFramePr>
          <p:nvPr/>
        </p:nvGraphicFramePr>
        <p:xfrm>
          <a:off x="5871369" y="3571876"/>
          <a:ext cx="1973263" cy="806450"/>
        </p:xfrm>
        <a:graphic>
          <a:graphicData uri="http://schemas.openxmlformats.org/presentationml/2006/ole">
            <p:oleObj spid="_x0000_s1128526" name="Equation" r:id="rId5" imgW="1955800" imgH="812800" progId="">
              <p:embed/>
            </p:oleObj>
          </a:graphicData>
        </a:graphic>
      </p:graphicFrame>
      <p:graphicFrame>
        <p:nvGraphicFramePr>
          <p:cNvPr id="1059848" name="Object 2"/>
          <p:cNvGraphicFramePr>
            <a:graphicFrameLocks noChangeAspect="1"/>
          </p:cNvGraphicFramePr>
          <p:nvPr/>
        </p:nvGraphicFramePr>
        <p:xfrm>
          <a:off x="889180" y="5248296"/>
          <a:ext cx="2971800" cy="1181100"/>
        </p:xfrm>
        <a:graphic>
          <a:graphicData uri="http://schemas.openxmlformats.org/presentationml/2006/ole">
            <p:oleObj spid="_x0000_s1128527" name="Equation" r:id="rId6" imgW="2971800" imgH="1181100" progId="">
              <p:embed/>
            </p:oleObj>
          </a:graphicData>
        </a:graphic>
      </p:graphicFrame>
      <p:graphicFrame>
        <p:nvGraphicFramePr>
          <p:cNvPr id="1059849" name="Object 4"/>
          <p:cNvGraphicFramePr>
            <a:graphicFrameLocks noChangeAspect="1"/>
          </p:cNvGraphicFramePr>
          <p:nvPr/>
        </p:nvGraphicFramePr>
        <p:xfrm>
          <a:off x="4997468" y="5441971"/>
          <a:ext cx="2074862" cy="793750"/>
        </p:xfrm>
        <a:graphic>
          <a:graphicData uri="http://schemas.openxmlformats.org/presentationml/2006/ole">
            <p:oleObj spid="_x0000_s1128528" name="Equation" r:id="rId7" imgW="2057400" imgH="800100" progId="">
              <p:embed/>
            </p:oleObj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 l="8336"/>
          <a:stretch>
            <a:fillRect/>
          </a:stretch>
        </p:blipFill>
        <p:spPr bwMode="auto">
          <a:xfrm>
            <a:off x="179512" y="1124744"/>
            <a:ext cx="4391137" cy="300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19240" name="Object 4"/>
          <p:cNvGraphicFramePr>
            <a:graphicFrameLocks noChangeAspect="1"/>
          </p:cNvGraphicFramePr>
          <p:nvPr/>
        </p:nvGraphicFramePr>
        <p:xfrm>
          <a:off x="1394799" y="4500563"/>
          <a:ext cx="1960563" cy="377825"/>
        </p:xfrm>
        <a:graphic>
          <a:graphicData uri="http://schemas.openxmlformats.org/presentationml/2006/ole">
            <p:oleObj spid="_x0000_s1128529" name="Equation" r:id="rId9" imgW="19431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76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4" y="2060848"/>
          <a:ext cx="748883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/>
                <a:gridCol w="1800200"/>
                <a:gridCol w="2880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Ganho malha fechada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pt-BR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/R</a:t>
                      </a:r>
                      <a:r>
                        <a:rPr lang="pt-BR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pt-BR" b="1" baseline="-25000" dirty="0" smtClean="0">
                          <a:solidFill>
                            <a:schemeClr val="tx1"/>
                          </a:solidFill>
                        </a:rPr>
                        <a:t>3dB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pt-BR" b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pt-BR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/(1+R</a:t>
                      </a:r>
                      <a:r>
                        <a:rPr lang="pt-BR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/R</a:t>
                      </a:r>
                      <a:r>
                        <a:rPr lang="pt-BR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kHz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 kHz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 kHz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+1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MHz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0.5 MHz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90.9 kHz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9.9 kHz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ym typeface="Symbol"/>
                        </a:rPr>
                        <a:t>1 kHz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nl-NL" dirty="0" smtClean="0"/>
              <a:t>Amp. op. com </a:t>
            </a:r>
            <a:r>
              <a:rPr lang="nl-NL" i="1" dirty="0" smtClean="0"/>
              <a:t>f</a:t>
            </a:r>
            <a:r>
              <a:rPr lang="nl-NL" i="1" baseline="-25000" dirty="0" smtClean="0"/>
              <a:t>t</a:t>
            </a:r>
            <a:r>
              <a:rPr lang="nl-NL" dirty="0" smtClean="0"/>
              <a:t> = 1 MHz</a:t>
            </a:r>
          </a:p>
        </p:txBody>
      </p:sp>
    </p:spTree>
    <p:extLst>
      <p:ext uri="{BB962C8B-B14F-4D97-AF65-F5344CB8AC3E}">
        <p14:creationId xmlns="" xmlns:p14="http://schemas.microsoft.com/office/powerpoint/2010/main" val="10443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i="1" dirty="0"/>
          </a:p>
        </p:txBody>
      </p:sp>
      <p:graphicFrame>
        <p:nvGraphicFramePr>
          <p:cNvPr id="1011714" name="Object 4"/>
          <p:cNvGraphicFramePr>
            <a:graphicFrameLocks noChangeAspect="1"/>
          </p:cNvGraphicFramePr>
          <p:nvPr/>
        </p:nvGraphicFramePr>
        <p:xfrm>
          <a:off x="1851740" y="5076825"/>
          <a:ext cx="1160462" cy="647700"/>
        </p:xfrm>
        <a:graphic>
          <a:graphicData uri="http://schemas.openxmlformats.org/presentationml/2006/ole">
            <p:oleObj spid="_x0000_s1129504" name="Equation" r:id="rId4" imgW="1435100" imgH="812800" progId="">
              <p:embed/>
            </p:oleObj>
          </a:graphicData>
        </a:graphic>
      </p:graphicFrame>
      <p:graphicFrame>
        <p:nvGraphicFramePr>
          <p:cNvPr id="1011715" name="Object 4"/>
          <p:cNvGraphicFramePr>
            <a:graphicFrameLocks noChangeAspect="1"/>
          </p:cNvGraphicFramePr>
          <p:nvPr/>
        </p:nvGraphicFramePr>
        <p:xfrm>
          <a:off x="6314719" y="5076825"/>
          <a:ext cx="1098550" cy="647700"/>
        </p:xfrm>
        <a:graphic>
          <a:graphicData uri="http://schemas.openxmlformats.org/presentationml/2006/ole">
            <p:oleObj spid="_x0000_s1129505" name="Equation" r:id="rId5" imgW="1358310" imgH="812447" progId="">
              <p:embed/>
            </p:oleObj>
          </a:graphicData>
        </a:graphic>
      </p:graphicFrame>
      <p:pic>
        <p:nvPicPr>
          <p:cNvPr id="10" name="Picture 3" descr="c:\ch02_conv\sedr42021_02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0400" y="714356"/>
            <a:ext cx="5283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ch02_conv\sedr42021_02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0869" y="3714752"/>
            <a:ext cx="54022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5"/>
          <p:cNvSpPr txBox="1"/>
          <p:nvPr/>
        </p:nvSpPr>
        <p:spPr>
          <a:xfrm>
            <a:off x="321439" y="307181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Resposta do amplificador (não-inversor) com ganho nominal de +10V/V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607191" y="635795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Resposta do amplificador (inversor) com ganho nominal de -10V/V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1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 e Imperfeições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5742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Imperfeições CC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Tensão de </a:t>
            </a:r>
            <a:r>
              <a:rPr lang="pt-BR" i="1" dirty="0"/>
              <a:t>offset</a:t>
            </a:r>
            <a:r>
              <a:rPr lang="pt-BR" dirty="0"/>
              <a:t> 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Correntes de polarização </a:t>
            </a:r>
            <a:r>
              <a:rPr lang="pt-BR" dirty="0" smtClean="0"/>
              <a:t>e de </a:t>
            </a:r>
            <a:r>
              <a:rPr lang="pt-BR" i="1" dirty="0" smtClean="0"/>
              <a:t>offset</a:t>
            </a:r>
            <a:endParaRPr lang="pt-BR" i="1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/>
              <a:t>Ganho finito </a:t>
            </a:r>
            <a:r>
              <a:rPr lang="pt-BR" dirty="0" smtClean="0"/>
              <a:t>em malha aberta e </a:t>
            </a:r>
            <a:r>
              <a:rPr lang="pt-BR" dirty="0"/>
              <a:t>faixa de </a:t>
            </a:r>
            <a:r>
              <a:rPr lang="pt-BR" dirty="0" smtClean="0"/>
              <a:t>passagem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Operação de grandes sinais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Saturação da saída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Limite de corrente de saída</a:t>
            </a:r>
          </a:p>
          <a:p>
            <a:pPr lvl="1">
              <a:lnSpc>
                <a:spcPct val="100000"/>
              </a:lnSpc>
            </a:pPr>
            <a:r>
              <a:rPr lang="pt-BR" i="1" dirty="0" smtClean="0"/>
              <a:t>Slew-rate</a:t>
            </a:r>
            <a:r>
              <a:rPr lang="pt-BR" dirty="0" smtClean="0"/>
              <a:t> (taxa máxima de variação da saída)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Faixa de passagem em plena potência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Impedâncias de entrada e saída</a:t>
            </a:r>
          </a:p>
          <a:p>
            <a:pPr lvl="1">
              <a:lnSpc>
                <a:spcPct val="100000"/>
              </a:lnSpc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63" y="1357298"/>
            <a:ext cx="60864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Inversor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490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442" y="1357298"/>
            <a:ext cx="614511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Não-Inversor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805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ch01-conv\sedr42021_01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071546"/>
            <a:ext cx="5904656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Grandes Sinais: Saturação da Saída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Saturação da Saída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963025"/>
          </a:xfrm>
        </p:spPr>
        <p:txBody>
          <a:bodyPr/>
          <a:lstStyle/>
          <a:p>
            <a:r>
              <a:rPr lang="pt-BR" dirty="0" smtClean="0"/>
              <a:t>Exemplo 2.5 (Sedra 5ª ed.)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Corrente máxima de saída</a:t>
            </a:r>
          </a:p>
          <a:p>
            <a:pPr lvl="1"/>
            <a:r>
              <a:rPr lang="pt-BR" dirty="0" smtClean="0"/>
              <a:t>Ex.: amp. op. 741: </a:t>
            </a:r>
            <a:r>
              <a:rPr lang="pt-BR" dirty="0" smtClean="0">
                <a:sym typeface="Symbol"/>
              </a:rPr>
              <a:t></a:t>
            </a:r>
            <a:r>
              <a:rPr lang="pt-BR" dirty="0" smtClean="0"/>
              <a:t>20 mA</a:t>
            </a:r>
            <a:endParaRPr lang="pt-BR" dirty="0"/>
          </a:p>
        </p:txBody>
      </p:sp>
      <p:pic>
        <p:nvPicPr>
          <p:cNvPr id="10" name="Picture 3" descr="c:\ch02_conv\sedr42021_0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" y="1500174"/>
            <a:ext cx="7726680" cy="29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Slew</a:t>
            </a:r>
            <a:r>
              <a:rPr lang="pt-BR" i="1" dirty="0" smtClean="0"/>
              <a:t>-Rate</a:t>
            </a:r>
            <a:endParaRPr lang="pt-BR" i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642918"/>
            <a:ext cx="9144000" cy="26161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Limite na taxa de variação da tensão de saída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Distorção não-linear: sinal de entrada senoidal com frequência e amplitude tal que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varia a uma taxa maior que SR</a:t>
            </a:r>
          </a:p>
          <a:p>
            <a:pPr>
              <a:lnSpc>
                <a:spcPct val="100000"/>
              </a:lnSpc>
            </a:pPr>
            <a:endParaRPr lang="pt-BR" dirty="0"/>
          </a:p>
        </p:txBody>
      </p:sp>
      <p:pic>
        <p:nvPicPr>
          <p:cNvPr id="9" name="Picture 3" descr="c:\ch02_conv\sedr42021_022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2365" y="2857496"/>
            <a:ext cx="2624138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c:\ch02_conv\sedr42021_0226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2869" y="2889244"/>
            <a:ext cx="29892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c:\ch02_conv\sedr42021_022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497" y="5192719"/>
            <a:ext cx="3317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 descr="c:\ch02_conv\sedr42021_0226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4286256"/>
            <a:ext cx="31908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3460" name="Object 4"/>
          <p:cNvGraphicFramePr>
            <a:graphicFrameLocks noChangeAspect="1"/>
          </p:cNvGraphicFramePr>
          <p:nvPr/>
        </p:nvGraphicFramePr>
        <p:xfrm>
          <a:off x="2809081" y="1214422"/>
          <a:ext cx="3525838" cy="658813"/>
        </p:xfrm>
        <a:graphic>
          <a:graphicData uri="http://schemas.openxmlformats.org/presentationml/2006/ole">
            <p:oleObj spid="_x0000_s1043478" name="Equation" r:id="rId8" imgW="43561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Faixa de Passagem à Plena Potência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6161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f</a:t>
            </a:r>
            <a:r>
              <a:rPr lang="pt-BR" i="1" baseline="-25000" dirty="0" smtClean="0"/>
              <a:t>M</a:t>
            </a:r>
            <a:r>
              <a:rPr lang="pt-BR" dirty="0" smtClean="0"/>
              <a:t>: frequência na qual uma saída senoidal com amplitude igual à tensão de saída nominal começa a mostrar distorção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Amplitude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&lt; </a:t>
            </a:r>
            <a:r>
              <a:rPr lang="pt-BR" i="1" dirty="0" smtClean="0"/>
              <a:t>V</a:t>
            </a:r>
            <a:r>
              <a:rPr lang="pt-BR" i="1" baseline="-25000" dirty="0" smtClean="0"/>
              <a:t>o,max</a:t>
            </a:r>
            <a:r>
              <a:rPr lang="pt-BR" dirty="0" smtClean="0"/>
              <a:t>: distorção devido a </a:t>
            </a:r>
            <a:r>
              <a:rPr lang="pt-BR" i="1" dirty="0" smtClean="0"/>
              <a:t>SR</a:t>
            </a:r>
            <a:r>
              <a:rPr lang="pt-BR" dirty="0" smtClean="0"/>
              <a:t> para </a:t>
            </a:r>
            <a:r>
              <a:rPr lang="pt-BR" i="1" dirty="0" smtClean="0">
                <a:sym typeface="Symbol"/>
              </a:rPr>
              <a:t>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&gt; </a:t>
            </a:r>
            <a:r>
              <a:rPr lang="pt-BR" i="1" dirty="0" smtClean="0">
                <a:sym typeface="Symbol"/>
              </a:rPr>
              <a:t></a:t>
            </a:r>
            <a:r>
              <a:rPr lang="pt-BR" i="1" baseline="-25000" dirty="0" smtClean="0"/>
              <a:t>M</a:t>
            </a:r>
            <a:r>
              <a:rPr lang="pt-BR" dirty="0" smtClean="0"/>
              <a:t>.</a:t>
            </a:r>
          </a:p>
        </p:txBody>
      </p:sp>
      <p:graphicFrame>
        <p:nvGraphicFramePr>
          <p:cNvPr id="1011714" name="Object 4"/>
          <p:cNvGraphicFramePr>
            <a:graphicFrameLocks noChangeAspect="1"/>
          </p:cNvGraphicFramePr>
          <p:nvPr/>
        </p:nvGraphicFramePr>
        <p:xfrm>
          <a:off x="3020219" y="2117720"/>
          <a:ext cx="3103563" cy="668338"/>
        </p:xfrm>
        <a:graphic>
          <a:graphicData uri="http://schemas.openxmlformats.org/presentationml/2006/ole">
            <p:oleObj spid="_x0000_s1052712" name="Equation" r:id="rId4" imgW="3835400" imgH="838200" progId="">
              <p:embed/>
            </p:oleObj>
          </a:graphicData>
        </a:graphic>
      </p:graphicFrame>
      <p:graphicFrame>
        <p:nvGraphicFramePr>
          <p:cNvPr id="1011715" name="Object 4"/>
          <p:cNvGraphicFramePr>
            <a:graphicFrameLocks noChangeAspect="1"/>
          </p:cNvGraphicFramePr>
          <p:nvPr/>
        </p:nvGraphicFramePr>
        <p:xfrm>
          <a:off x="1142976" y="4786322"/>
          <a:ext cx="1397000" cy="587375"/>
        </p:xfrm>
        <a:graphic>
          <a:graphicData uri="http://schemas.openxmlformats.org/presentationml/2006/ole">
            <p:oleObj spid="_x0000_s1052713" name="Equation" r:id="rId5" imgW="1727200" imgH="736600" progId="">
              <p:embed/>
            </p:oleObj>
          </a:graphicData>
        </a:graphic>
      </p:graphicFrame>
      <p:pic>
        <p:nvPicPr>
          <p:cNvPr id="8" name="Picture 3" descr="c:\ch02_conv\sedr42021_02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803672"/>
            <a:ext cx="4579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Impedância de Entrada e Saída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mais real do </a:t>
            </a:r>
            <a:r>
              <a:rPr lang="pt-BR" dirty="0" err="1" smtClean="0"/>
              <a:t>amp</a:t>
            </a:r>
            <a:r>
              <a:rPr lang="pt-BR" dirty="0" smtClean="0"/>
              <a:t>. op.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4" y="2617771"/>
            <a:ext cx="4440000" cy="2611429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1365629"/>
              </p:ext>
            </p:extLst>
          </p:nvPr>
        </p:nvGraphicFramePr>
        <p:xfrm>
          <a:off x="6094040" y="2810965"/>
          <a:ext cx="243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Amp</a:t>
                      </a:r>
                      <a:r>
                        <a:rPr lang="pt-BR" dirty="0" smtClean="0"/>
                        <a:t>. op. 741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smtClean="0"/>
                        <a:t>G</a:t>
                      </a:r>
                      <a:r>
                        <a:rPr lang="pt-BR" i="1" baseline="-25000" dirty="0" smtClean="0"/>
                        <a:t>o </a:t>
                      </a:r>
                      <a:r>
                        <a:rPr lang="pt-BR" dirty="0" smtClean="0"/>
                        <a:t>(A)</a:t>
                      </a:r>
                      <a:endParaRPr lang="pt-BR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r>
                        <a:rPr lang="pt-BR" baseline="30000" dirty="0" smtClean="0"/>
                        <a:t>5</a:t>
                      </a:r>
                      <a:endParaRPr lang="pt-B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smtClean="0"/>
                        <a:t>R</a:t>
                      </a:r>
                      <a:r>
                        <a:rPr lang="pt-BR" i="1" baseline="-25000" dirty="0" smtClean="0"/>
                        <a:t>i</a:t>
                      </a:r>
                      <a:endParaRPr lang="pt-BR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r>
                        <a:rPr lang="pt-BR" baseline="0" dirty="0" smtClean="0"/>
                        <a:t> M</a:t>
                      </a:r>
                      <a:r>
                        <a:rPr lang="pt-BR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r>
                        <a:rPr lang="pt-BR" i="1" dirty="0" smtClean="0"/>
                        <a:t>R</a:t>
                      </a:r>
                      <a:r>
                        <a:rPr lang="pt-BR" i="1" baseline="-25000" dirty="0" smtClean="0"/>
                        <a:t>cm</a:t>
                      </a:r>
                      <a:endParaRPr lang="pt-BR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400 M</a:t>
                      </a:r>
                      <a:r>
                        <a:rPr lang="pt-BR" dirty="0" smtClean="0">
                          <a:sym typeface="Symbol" panose="05050102010706020507" pitchFamily="18" charset="2"/>
                        </a:rPr>
                        <a:t>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R</a:t>
                      </a:r>
                      <a:r>
                        <a:rPr lang="pt-BR" i="1" baseline="-25000" dirty="0" err="1" smtClean="0"/>
                        <a:t>o</a:t>
                      </a:r>
                      <a:endParaRPr lang="pt-BR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75 </a:t>
                      </a:r>
                      <a:r>
                        <a:rPr lang="pt-BR" dirty="0" smtClean="0">
                          <a:sym typeface="Symbol" panose="05050102010706020507" pitchFamily="18" charset="2"/>
                        </a:rPr>
                        <a:t>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1" dirty="0" err="1" smtClean="0"/>
                        <a:t>f</a:t>
                      </a:r>
                      <a:r>
                        <a:rPr lang="pt-BR" i="1" baseline="-25000" dirty="0" err="1" smtClean="0"/>
                        <a:t>t</a:t>
                      </a:r>
                      <a:endParaRPr lang="pt-BR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 MHz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46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817104"/>
            <a:ext cx="2490261" cy="154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1" y="2817104"/>
            <a:ext cx="2620997" cy="154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Impedância de Entrada e Saída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64" y="764704"/>
            <a:ext cx="3672472" cy="21600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9124252"/>
              </p:ext>
            </p:extLst>
          </p:nvPr>
        </p:nvGraphicFramePr>
        <p:xfrm>
          <a:off x="1034188" y="4509120"/>
          <a:ext cx="3123251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25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Configuração</a:t>
                      </a:r>
                      <a:r>
                        <a:rPr lang="pt-BR" baseline="0" dirty="0" smtClean="0"/>
                        <a:t> inversora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783538"/>
              </p:ext>
            </p:extLst>
          </p:nvPr>
        </p:nvGraphicFramePr>
        <p:xfrm>
          <a:off x="1686969" y="5877272"/>
          <a:ext cx="1817688" cy="708025"/>
        </p:xfrm>
        <a:graphic>
          <a:graphicData uri="http://schemas.openxmlformats.org/presentationml/2006/ole">
            <p:oleObj spid="_x0000_s1131575" name="Equation" r:id="rId7" imgW="2247840" imgH="888840" progId="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7167449"/>
              </p:ext>
            </p:extLst>
          </p:nvPr>
        </p:nvGraphicFramePr>
        <p:xfrm>
          <a:off x="2190207" y="5229200"/>
          <a:ext cx="811212" cy="303212"/>
        </p:xfrm>
        <a:graphic>
          <a:graphicData uri="http://schemas.openxmlformats.org/presentationml/2006/ole">
            <p:oleObj spid="_x0000_s1131576" name="Equation" r:id="rId8" imgW="1002960" imgH="380880" progId="">
              <p:embed/>
            </p:oleObj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5127979"/>
              </p:ext>
            </p:extLst>
          </p:nvPr>
        </p:nvGraphicFramePr>
        <p:xfrm>
          <a:off x="5220072" y="4509120"/>
          <a:ext cx="345638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Configuração não-</a:t>
                      </a:r>
                      <a:r>
                        <a:rPr lang="pt-BR" baseline="0" dirty="0" smtClean="0"/>
                        <a:t>inversora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80835655"/>
              </p:ext>
            </p:extLst>
          </p:nvPr>
        </p:nvGraphicFramePr>
        <p:xfrm>
          <a:off x="6039420" y="5877271"/>
          <a:ext cx="1817688" cy="708025"/>
        </p:xfrm>
        <a:graphic>
          <a:graphicData uri="http://schemas.openxmlformats.org/presentationml/2006/ole">
            <p:oleObj spid="_x0000_s1131577" name="Equation" r:id="rId9" imgW="2247840" imgH="888840" progId="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1385471"/>
              </p:ext>
            </p:extLst>
          </p:nvPr>
        </p:nvGraphicFramePr>
        <p:xfrm>
          <a:off x="5645150" y="5013325"/>
          <a:ext cx="2606675" cy="708025"/>
        </p:xfrm>
        <a:graphic>
          <a:graphicData uri="http://schemas.openxmlformats.org/presentationml/2006/ole">
            <p:oleObj spid="_x0000_s1131578" name="Equation" r:id="rId10" imgW="3225600" imgH="8888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183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Dados do LM741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3" y="900430"/>
            <a:ext cx="8759715" cy="4703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Dados do LM741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14" y="157571"/>
            <a:ext cx="7828571" cy="6542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16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Tensão de </a:t>
            </a:r>
            <a:r>
              <a:rPr lang="pt-BR" i="1" dirty="0" smtClean="0"/>
              <a:t>Offset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Tensão de </a:t>
            </a:r>
            <a:r>
              <a:rPr lang="pt-BR" i="1" dirty="0" smtClean="0"/>
              <a:t>offset</a:t>
            </a:r>
            <a:r>
              <a:rPr lang="pt-BR" dirty="0" smtClean="0"/>
              <a:t> (desvio) de entrada </a:t>
            </a:r>
            <a:r>
              <a:rPr lang="pt-BR" i="1" dirty="0" smtClean="0"/>
              <a:t>V</a:t>
            </a:r>
            <a:r>
              <a:rPr lang="pt-BR" i="1" baseline="-25000" dirty="0" smtClean="0"/>
              <a:t>OS</a:t>
            </a:r>
          </a:p>
        </p:txBody>
      </p:sp>
      <p:pic>
        <p:nvPicPr>
          <p:cNvPr id="8" name="Picture 3" descr="c:\ch02_conv\sedr42021_0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90819"/>
            <a:ext cx="26685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ch02_conv\sedr42021_e02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70131"/>
            <a:ext cx="39766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4899419" y="5341965"/>
            <a:ext cx="1750212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base" latinLnBrk="0" hangingPunct="1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</a:t>
            </a:r>
            <a:r>
              <a:rPr kumimoji="0" lang="pt-BR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= 5 mV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285852" y="5000636"/>
            <a:ext cx="2000264" cy="10001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  <a:defRPr/>
            </a:pPr>
            <a:r>
              <a:rPr kumimoji="0" lang="pt-BR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Valores típicos: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1 mV a 5 mV</a:t>
            </a:r>
          </a:p>
        </p:txBody>
      </p:sp>
    </p:spTree>
    <p:extLst>
      <p:ext uri="{BB962C8B-B14F-4D97-AF65-F5344CB8AC3E}">
        <p14:creationId xmlns="" xmlns:p14="http://schemas.microsoft.com/office/powerpoint/2010/main" val="4282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Dados do LM741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43" y="89858"/>
            <a:ext cx="6835714" cy="6678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55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Resumo: Características do Amp. Op. Real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4427984" cy="5416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1400" dirty="0" smtClean="0"/>
              <a:t>Saturação da saída em valores menores que V+ e V-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Tensão de offset e correntes de polarização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Taxa máxima de variação da tensão de saída (</a:t>
            </a:r>
            <a:r>
              <a:rPr lang="pt-BR" sz="1400" i="1" dirty="0" smtClean="0"/>
              <a:t>slew-rate</a:t>
            </a:r>
            <a:r>
              <a:rPr lang="pt-BR" sz="1400" dirty="0" smtClean="0"/>
              <a:t>)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Ganho de tensão em malha aberta limitado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ym typeface="Symbol"/>
              </a:rPr>
              <a:t>	</a:t>
            </a:r>
            <a:r>
              <a:rPr lang="pt-BR" sz="1400" dirty="0" smtClean="0">
                <a:sym typeface="Symbol"/>
              </a:rPr>
              <a:t> </a:t>
            </a:r>
            <a:r>
              <a:rPr lang="pt-BR" sz="1400" i="1" dirty="0" smtClean="0"/>
              <a:t>A</a:t>
            </a:r>
            <a:r>
              <a:rPr lang="pt-BR" sz="1400" i="1" baseline="-25000" dirty="0" smtClean="0"/>
              <a:t>0</a:t>
            </a:r>
            <a:r>
              <a:rPr lang="pt-BR" sz="1400" dirty="0" smtClean="0"/>
              <a:t> = 10</a:t>
            </a:r>
            <a:r>
              <a:rPr lang="pt-BR" sz="1400" baseline="30000" dirty="0" smtClean="0"/>
              <a:t>5</a:t>
            </a:r>
            <a:r>
              <a:rPr lang="pt-BR" sz="1400" dirty="0" smtClean="0"/>
              <a:t> a 10</a:t>
            </a:r>
            <a:r>
              <a:rPr lang="pt-BR" sz="1400" baseline="30000" dirty="0" smtClean="0"/>
              <a:t>6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Freqüência de corte em malha aberta limitada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dirty="0" smtClean="0">
                <a:sym typeface="Symbol"/>
              </a:rPr>
              <a:t>	 </a:t>
            </a:r>
            <a:r>
              <a:rPr lang="pt-BR" sz="1400" i="1" dirty="0" smtClean="0"/>
              <a:t>f</a:t>
            </a:r>
            <a:r>
              <a:rPr lang="pt-BR" sz="1400" i="1" baseline="-25000" dirty="0" smtClean="0"/>
              <a:t>b</a:t>
            </a:r>
            <a:r>
              <a:rPr lang="pt-BR" sz="1400" dirty="0" smtClean="0"/>
              <a:t> = 1 a 100 Hz (condição para estabilidade)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Impedância de entrada finita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Impedância de saída</a:t>
            </a:r>
            <a:r>
              <a:rPr lang="pt-BR" sz="1400" dirty="0" smtClean="0">
                <a:sym typeface="Symbol"/>
              </a:rPr>
              <a:t>  0</a:t>
            </a:r>
          </a:p>
          <a:p>
            <a:pPr>
              <a:lnSpc>
                <a:spcPct val="100000"/>
              </a:lnSpc>
            </a:pPr>
            <a:endParaRPr lang="pt-BR" sz="1400" dirty="0" smtClean="0"/>
          </a:p>
          <a:p>
            <a:pPr>
              <a:lnSpc>
                <a:spcPct val="100000"/>
              </a:lnSpc>
            </a:pPr>
            <a:r>
              <a:rPr lang="pt-BR" sz="1400" dirty="0" smtClean="0"/>
              <a:t>Ganho em modo comum </a:t>
            </a:r>
            <a:r>
              <a:rPr lang="pt-BR" sz="1400" dirty="0" smtClean="0">
                <a:sym typeface="Symbol"/>
              </a:rPr>
              <a:t> 0</a:t>
            </a:r>
            <a:endParaRPr lang="pt-BR" sz="1400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1805617"/>
              </p:ext>
            </p:extLst>
          </p:nvPr>
        </p:nvGraphicFramePr>
        <p:xfrm>
          <a:off x="4427984" y="1340768"/>
          <a:ext cx="460851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Configuração inversora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Configuração não-</a:t>
                      </a:r>
                      <a:r>
                        <a:rPr lang="pt-BR" baseline="0" dirty="0" smtClean="0"/>
                        <a:t>inversora</a:t>
                      </a:r>
                      <a:endParaRPr lang="pt-BR" dirty="0" smtClean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4100980"/>
              </p:ext>
            </p:extLst>
          </p:nvPr>
        </p:nvGraphicFramePr>
        <p:xfrm>
          <a:off x="6976521" y="5093471"/>
          <a:ext cx="1817688" cy="708025"/>
        </p:xfrm>
        <a:graphic>
          <a:graphicData uri="http://schemas.openxmlformats.org/presentationml/2006/ole">
            <p:oleObj spid="_x0000_s1133610" name="Equation" r:id="rId4" imgW="2247840" imgH="88884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3227945"/>
              </p:ext>
            </p:extLst>
          </p:nvPr>
        </p:nvGraphicFramePr>
        <p:xfrm>
          <a:off x="6895365" y="4255571"/>
          <a:ext cx="1980000" cy="537813"/>
        </p:xfrm>
        <a:graphic>
          <a:graphicData uri="http://schemas.openxmlformats.org/presentationml/2006/ole">
            <p:oleObj spid="_x0000_s1133611" name="Equation" r:id="rId5" imgW="3225600" imgH="888840" progId="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4439630"/>
              </p:ext>
            </p:extLst>
          </p:nvPr>
        </p:nvGraphicFramePr>
        <p:xfrm>
          <a:off x="4683302" y="5093471"/>
          <a:ext cx="1817688" cy="708025"/>
        </p:xfrm>
        <a:graphic>
          <a:graphicData uri="http://schemas.openxmlformats.org/presentationml/2006/ole">
            <p:oleObj spid="_x0000_s1133612" name="Equation" r:id="rId6" imgW="2247840" imgH="888840" progId="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5574135"/>
              </p:ext>
            </p:extLst>
          </p:nvPr>
        </p:nvGraphicFramePr>
        <p:xfrm>
          <a:off x="5186540" y="4372871"/>
          <a:ext cx="811212" cy="303212"/>
        </p:xfrm>
        <a:graphic>
          <a:graphicData uri="http://schemas.openxmlformats.org/presentationml/2006/ole">
            <p:oleObj spid="_x0000_s1133613" name="Equation" r:id="rId7" imgW="1002960" imgH="380880" progId="">
              <p:embed/>
            </p:oleObj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2652160"/>
              </p:ext>
            </p:extLst>
          </p:nvPr>
        </p:nvGraphicFramePr>
        <p:xfrm>
          <a:off x="4781111" y="2345112"/>
          <a:ext cx="1622070" cy="720000"/>
        </p:xfrm>
        <a:graphic>
          <a:graphicData uri="http://schemas.openxmlformats.org/presentationml/2006/ole">
            <p:oleObj spid="_x0000_s1133614" name="Equation" r:id="rId8" imgW="2489200" imgH="1104900" progId="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2670799"/>
              </p:ext>
            </p:extLst>
          </p:nvPr>
        </p:nvGraphicFramePr>
        <p:xfrm>
          <a:off x="4782146" y="3297957"/>
          <a:ext cx="1620000" cy="631331"/>
        </p:xfrm>
        <a:graphic>
          <a:graphicData uri="http://schemas.openxmlformats.org/presentationml/2006/ole">
            <p:oleObj spid="_x0000_s1133615" name="Equation" r:id="rId9" imgW="2019240" imgH="799920" progId="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4371915"/>
              </p:ext>
            </p:extLst>
          </p:nvPr>
        </p:nvGraphicFramePr>
        <p:xfrm>
          <a:off x="7074331" y="2345112"/>
          <a:ext cx="1622069" cy="720000"/>
        </p:xfrm>
        <a:graphic>
          <a:graphicData uri="http://schemas.openxmlformats.org/presentationml/2006/ole">
            <p:oleObj spid="_x0000_s1133616" name="Equation" r:id="rId10" imgW="2489200" imgH="1104900" progId="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0380621"/>
              </p:ext>
            </p:extLst>
          </p:nvPr>
        </p:nvGraphicFramePr>
        <p:xfrm>
          <a:off x="7075365" y="3297957"/>
          <a:ext cx="1620000" cy="631331"/>
        </p:xfrm>
        <a:graphic>
          <a:graphicData uri="http://schemas.openxmlformats.org/presentationml/2006/ole">
            <p:oleObj spid="_x0000_s1133617" name="Equation" r:id="rId11" imgW="2019240" imgH="799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9389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Um amp. op. com compensação interna de frequência possui ganho CC em malha aberta de 10</a:t>
            </a:r>
            <a:r>
              <a:rPr lang="pt-BR" baseline="30000" dirty="0" smtClean="0"/>
              <a:t>6</a:t>
            </a:r>
            <a:r>
              <a:rPr lang="pt-BR" dirty="0" smtClean="0"/>
              <a:t> V/V e um ganho CA em malha aberta de 40 dB em 10 kHz. Estime o valor de corte de 3 dB, a frequência de ganho unitário, o produto ganho-banda e o ganho em 1 kHz.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246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(5ª ed.) – Capítulo 2, Seção 2.5 – 2.7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  <a:p>
            <a:pPr>
              <a:lnSpc>
                <a:spcPct val="100000"/>
              </a:lnSpc>
              <a:buNone/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err="1"/>
              <a:t>Savant</a:t>
            </a:r>
            <a:r>
              <a:rPr lang="pt-BR" dirty="0"/>
              <a:t> (2ª ed.) – Capítulo </a:t>
            </a:r>
            <a:r>
              <a:rPr lang="pt-BR" dirty="0" smtClean="0"/>
              <a:t>10</a:t>
            </a:r>
            <a:endParaRPr lang="pt-BR" dirty="0"/>
          </a:p>
          <a:p>
            <a:pPr>
              <a:lnSpc>
                <a:spcPct val="100000"/>
              </a:lnSpc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Tensão de </a:t>
            </a:r>
            <a:r>
              <a:rPr lang="pt-BR" i="1" dirty="0" smtClean="0"/>
              <a:t>Offset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5143504" cy="50629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Teorema da superposição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Tanto na configuração inversora como na não-inversora 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Sinal aplicado à entrada: sinal de saída sobreposto à tensão CC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devido à </a:t>
            </a:r>
            <a:r>
              <a:rPr lang="pt-BR" i="1" dirty="0" smtClean="0"/>
              <a:t>V</a:t>
            </a:r>
            <a:r>
              <a:rPr lang="pt-BR" i="1" baseline="-25000" dirty="0" smtClean="0"/>
              <a:t>OS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Excursão do sinal de saída reduzida</a:t>
            </a:r>
            <a:endParaRPr lang="pt-BR" dirty="0" smtClean="0"/>
          </a:p>
        </p:txBody>
      </p:sp>
      <p:pic>
        <p:nvPicPr>
          <p:cNvPr id="8" name="Picture 3" descr="c:\ch02_conv\sedr42021_0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7252" y="3902090"/>
            <a:ext cx="3803904" cy="21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ch02_conv\sedr42021_0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4911" y="1571612"/>
            <a:ext cx="26685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7556" name="Object 3"/>
          <p:cNvGraphicFramePr>
            <a:graphicFrameLocks noChangeAspect="1"/>
          </p:cNvGraphicFramePr>
          <p:nvPr/>
        </p:nvGraphicFramePr>
        <p:xfrm>
          <a:off x="1571604" y="2862264"/>
          <a:ext cx="1716088" cy="709612"/>
        </p:xfrm>
        <a:graphic>
          <a:graphicData uri="http://schemas.openxmlformats.org/presentationml/2006/ole">
            <p:oleObj spid="_x0000_s1120273" name="Equation" r:id="rId6" imgW="2120900" imgH="889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02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Tensão de </a:t>
            </a:r>
            <a:r>
              <a:rPr lang="pt-BR" i="1" dirty="0" smtClean="0"/>
              <a:t>Offset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7235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Terminais para redução do </a:t>
            </a:r>
            <a:r>
              <a:rPr lang="pt-BR" i="1" dirty="0" smtClean="0"/>
              <a:t>offset</a:t>
            </a:r>
            <a:r>
              <a:rPr lang="pt-BR" dirty="0" smtClean="0"/>
              <a:t> na saída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Mesmo quando a saída devido à </a:t>
            </a:r>
            <a:r>
              <a:rPr lang="pt-BR" i="1" dirty="0" smtClean="0"/>
              <a:t>V</a:t>
            </a:r>
            <a:r>
              <a:rPr lang="pt-BR" i="1" baseline="-25000" dirty="0" smtClean="0"/>
              <a:t>OS</a:t>
            </a:r>
            <a:r>
              <a:rPr lang="pt-BR" dirty="0" smtClean="0"/>
              <a:t> é anulada, ainda existe a variação de </a:t>
            </a:r>
            <a:r>
              <a:rPr lang="pt-BR" i="1" dirty="0" smtClean="0"/>
              <a:t>V</a:t>
            </a:r>
            <a:r>
              <a:rPr lang="pt-BR" i="1" baseline="-25000" dirty="0" smtClean="0"/>
              <a:t>OS</a:t>
            </a:r>
            <a:r>
              <a:rPr lang="pt-BR" dirty="0" smtClean="0"/>
              <a:t> com a temperatura!</a:t>
            </a:r>
          </a:p>
        </p:txBody>
      </p:sp>
      <p:pic>
        <p:nvPicPr>
          <p:cNvPr id="8" name="Picture 1027" descr="c:\ch02_conv\sedr42021_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196" y="3429000"/>
            <a:ext cx="3721608" cy="25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12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Tensão de </a:t>
            </a:r>
            <a:r>
              <a:rPr lang="pt-BR" i="1" dirty="0" smtClean="0"/>
              <a:t>Offset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9244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Acoplamento capacitivo para redução do efeito de </a:t>
            </a:r>
            <a:r>
              <a:rPr lang="pt-BR" i="1" dirty="0" smtClean="0"/>
              <a:t>offset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ganho em CC = 0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rede passa-altas com 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</a:t>
            </a:r>
          </a:p>
          <a:p>
            <a:pPr>
              <a:lnSpc>
                <a:spcPct val="100000"/>
              </a:lnSpc>
              <a:buNone/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</a:pPr>
            <a:r>
              <a:rPr lang="pt-BR" dirty="0" smtClean="0">
                <a:sym typeface="Symbol"/>
              </a:rPr>
              <a:t>Sem capacitor</a:t>
            </a:r>
            <a:endParaRPr lang="pt-BR" dirty="0" smtClean="0"/>
          </a:p>
        </p:txBody>
      </p:sp>
      <p:graphicFrame>
        <p:nvGraphicFramePr>
          <p:cNvPr id="1011714" name="Object 4"/>
          <p:cNvGraphicFramePr>
            <a:graphicFrameLocks noChangeAspect="1"/>
          </p:cNvGraphicFramePr>
          <p:nvPr/>
        </p:nvGraphicFramePr>
        <p:xfrm>
          <a:off x="857224" y="2482845"/>
          <a:ext cx="831850" cy="303213"/>
        </p:xfrm>
        <a:graphic>
          <a:graphicData uri="http://schemas.openxmlformats.org/presentationml/2006/ole">
            <p:oleObj spid="_x0000_s1121342" name="Equation" r:id="rId4" imgW="1028700" imgH="381000" progId="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77132" y="3067062"/>
            <a:ext cx="6789737" cy="2005012"/>
            <a:chOff x="544" y="1872"/>
            <a:chExt cx="4277" cy="1263"/>
          </a:xfrm>
        </p:grpSpPr>
        <p:pic>
          <p:nvPicPr>
            <p:cNvPr id="10" name="Picture 3" descr="c:\ch02_conv\sedr42021_0231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4" y="1872"/>
              <a:ext cx="1808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 descr="c:\ch02_conv\sedr42021_0231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1906"/>
              <a:ext cx="1941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061892" name="Object 3"/>
          <p:cNvGraphicFramePr>
            <a:graphicFrameLocks noChangeAspect="1"/>
          </p:cNvGraphicFramePr>
          <p:nvPr/>
        </p:nvGraphicFramePr>
        <p:xfrm>
          <a:off x="2000232" y="5934098"/>
          <a:ext cx="1716088" cy="709612"/>
        </p:xfrm>
        <a:graphic>
          <a:graphicData uri="http://schemas.openxmlformats.org/presentationml/2006/ole">
            <p:oleObj spid="_x0000_s1121343" name="Equation" r:id="rId7" imgW="2120900" imgH="889000" progId="">
              <p:embed/>
            </p:oleObj>
          </a:graphicData>
        </a:graphic>
      </p:graphicFrame>
      <p:graphicFrame>
        <p:nvGraphicFramePr>
          <p:cNvPr id="1061893" name="Object 4"/>
          <p:cNvGraphicFramePr>
            <a:graphicFrameLocks noChangeAspect="1"/>
          </p:cNvGraphicFramePr>
          <p:nvPr/>
        </p:nvGraphicFramePr>
        <p:xfrm>
          <a:off x="3881440" y="2000250"/>
          <a:ext cx="1119188" cy="303213"/>
        </p:xfrm>
        <a:graphic>
          <a:graphicData uri="http://schemas.openxmlformats.org/presentationml/2006/ole">
            <p:oleObj spid="_x0000_s1121344" name="Equation" r:id="rId8" imgW="1384300" imgH="381000" progId="">
              <p:embed/>
            </p:oleObj>
          </a:graphicData>
        </a:graphic>
      </p:graphicFrame>
      <p:graphicFrame>
        <p:nvGraphicFramePr>
          <p:cNvPr id="1061894" name="Object 4"/>
          <p:cNvGraphicFramePr>
            <a:graphicFrameLocks noChangeAspect="1"/>
          </p:cNvGraphicFramePr>
          <p:nvPr/>
        </p:nvGraphicFramePr>
        <p:xfrm>
          <a:off x="5500694" y="2000240"/>
          <a:ext cx="2690813" cy="303213"/>
        </p:xfrm>
        <a:graphic>
          <a:graphicData uri="http://schemas.openxmlformats.org/presentationml/2006/ole">
            <p:oleObj spid="_x0000_s1121345" name="Equation" r:id="rId9" imgW="33274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11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Tensão de </a:t>
            </a:r>
            <a:r>
              <a:rPr lang="pt-BR" i="1" dirty="0" smtClean="0"/>
              <a:t>Offset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Efeito sobre o circuito integrador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i="1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aumenta com o tempo até o amp. op. saturar</a:t>
            </a:r>
          </a:p>
        </p:txBody>
      </p:sp>
      <p:pic>
        <p:nvPicPr>
          <p:cNvPr id="12" name="Picture 3" descr="c:\ch02_conv\sedr42021_0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1857364"/>
            <a:ext cx="37655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914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Correntes de Polarização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8004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Corrente de polarização de entrada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Corrente de </a:t>
            </a:r>
            <a:r>
              <a:rPr lang="pt-BR" i="1" dirty="0" smtClean="0"/>
              <a:t>offset</a:t>
            </a:r>
            <a:r>
              <a:rPr lang="pt-BR" dirty="0" smtClean="0"/>
              <a:t> de entrada</a:t>
            </a:r>
          </a:p>
        </p:txBody>
      </p:sp>
      <p:graphicFrame>
        <p:nvGraphicFramePr>
          <p:cNvPr id="1011714" name="Object 4"/>
          <p:cNvGraphicFramePr>
            <a:graphicFrameLocks noChangeAspect="1"/>
          </p:cNvGraphicFramePr>
          <p:nvPr/>
        </p:nvGraphicFramePr>
        <p:xfrm>
          <a:off x="3895725" y="1535113"/>
          <a:ext cx="1690688" cy="719137"/>
        </p:xfrm>
        <a:graphic>
          <a:graphicData uri="http://schemas.openxmlformats.org/presentationml/2006/ole">
            <p:oleObj spid="_x0000_s1122336" name="Equation" r:id="rId4" imgW="1675673" imgH="723586" progId="">
              <p:embed/>
            </p:oleObj>
          </a:graphicData>
        </a:graphic>
      </p:graphicFrame>
      <p:pic>
        <p:nvPicPr>
          <p:cNvPr id="8" name="Picture 3" descr="c:\ch02_conv\sedr42021_0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86190"/>
            <a:ext cx="29702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6532" name="Object 4"/>
          <p:cNvGraphicFramePr>
            <a:graphicFrameLocks noChangeAspect="1"/>
          </p:cNvGraphicFramePr>
          <p:nvPr/>
        </p:nvGraphicFramePr>
        <p:xfrm>
          <a:off x="3657600" y="3071810"/>
          <a:ext cx="1828800" cy="431800"/>
        </p:xfrm>
        <a:graphic>
          <a:graphicData uri="http://schemas.openxmlformats.org/presentationml/2006/ole">
            <p:oleObj spid="_x0000_s1122337" name="Equation" r:id="rId6" imgW="1828800" imgH="431800" progId="">
              <p:embed/>
            </p:oleObj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>
          <a:xfrm>
            <a:off x="5000628" y="4714884"/>
            <a:ext cx="2958729" cy="10001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  <a:defRPr/>
            </a:pPr>
            <a:r>
              <a:rPr kumimoji="0" lang="pt-BR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Valores típicos para amp. op. com BJT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  <a:defRPr/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= 100 nA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</a:t>
            </a:r>
            <a:r>
              <a:rPr kumimoji="0" lang="pt-BR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OS</a:t>
            </a:r>
            <a:r>
              <a:rPr kumimoji="0" lang="pt-BR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= 10 nA</a:t>
            </a:r>
          </a:p>
        </p:txBody>
      </p:sp>
    </p:spTree>
    <p:extLst>
      <p:ext uri="{BB962C8B-B14F-4D97-AF65-F5344CB8AC3E}">
        <p14:creationId xmlns="" xmlns:p14="http://schemas.microsoft.com/office/powerpoint/2010/main" val="27500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Imperfeições CC: Correntes de Polarização</a:t>
            </a:r>
            <a:endParaRPr lang="pt-BR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53707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em função das correntes de polarização de entrada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O valor de </a:t>
            </a:r>
            <a:r>
              <a:rPr lang="pt-BR" i="1" dirty="0" smtClean="0"/>
              <a:t>R</a:t>
            </a:r>
            <a:r>
              <a:rPr lang="pt-BR" i="1" baseline="-25000" dirty="0" smtClean="0"/>
              <a:t>2</a:t>
            </a:r>
            <a:r>
              <a:rPr lang="pt-BR" dirty="0" smtClean="0"/>
              <a:t> fica limitado</a:t>
            </a:r>
          </a:p>
        </p:txBody>
      </p:sp>
      <p:pic>
        <p:nvPicPr>
          <p:cNvPr id="8" name="Picture 3" descr="c:\ch02_conv\sedr42021_0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1219" y="2401903"/>
            <a:ext cx="488156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63938" name="Object 2"/>
          <p:cNvGraphicFramePr>
            <a:graphicFrameLocks noChangeAspect="1"/>
          </p:cNvGraphicFramePr>
          <p:nvPr/>
        </p:nvGraphicFramePr>
        <p:xfrm>
          <a:off x="3505200" y="1785926"/>
          <a:ext cx="2133600" cy="381000"/>
        </p:xfrm>
        <a:graphic>
          <a:graphicData uri="http://schemas.openxmlformats.org/presentationml/2006/ole">
            <p:oleObj spid="_x0000_s1123345" name="Equation" r:id="rId5" imgW="21336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028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4209</TotalTime>
  <Words>825</Words>
  <Application>Microsoft Office PowerPoint</Application>
  <PresentationFormat>Apresentação na tela (4:3)</PresentationFormat>
  <Paragraphs>240</Paragraphs>
  <Slides>33</Slides>
  <Notes>32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Wingdings</vt:lpstr>
      <vt:lpstr>BankGothic Md BT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Limites e Imperfeições</vt:lpstr>
      <vt:lpstr>Imperfeições CC: Tensão de Offset</vt:lpstr>
      <vt:lpstr>Imperfeições CC: Tensão de Offset</vt:lpstr>
      <vt:lpstr>Imperfeições CC: Tensão de Offset</vt:lpstr>
      <vt:lpstr>Imperfeições CC: Tensão de Offset</vt:lpstr>
      <vt:lpstr>Imperfeições CC: Tensão de Offset</vt:lpstr>
      <vt:lpstr>Imperfeições CC: Correntes de Polarização</vt:lpstr>
      <vt:lpstr>Imperfeições CC: Correntes de Polarização</vt:lpstr>
      <vt:lpstr>Imperfeições CC: Correntes de Polarização</vt:lpstr>
      <vt:lpstr>Amp. Op. Ideal</vt:lpstr>
      <vt:lpstr>Ganho Finito e Faixa de Passagem em Malha Aberta</vt:lpstr>
      <vt:lpstr>Ganho Finito e Faixa de Passagem em Malha Aberta</vt:lpstr>
      <vt:lpstr>Ganho Finito e Faixa de Passagem em Malha Aberta</vt:lpstr>
      <vt:lpstr>Ganho Finito e Faixa de Passagem em Malha Aberta</vt:lpstr>
      <vt:lpstr>Efeito no Ganho de Malha Fechada</vt:lpstr>
      <vt:lpstr>Efeito no Ganho de Malha Fechada</vt:lpstr>
      <vt:lpstr>Exemplo</vt:lpstr>
      <vt:lpstr>Exemplo</vt:lpstr>
      <vt:lpstr>Amplificador Inversor</vt:lpstr>
      <vt:lpstr>Amplificador Não-Inversor</vt:lpstr>
      <vt:lpstr>Grandes Sinais: Saturação da Saída</vt:lpstr>
      <vt:lpstr>Saturação da Saída</vt:lpstr>
      <vt:lpstr>Slew-Rate</vt:lpstr>
      <vt:lpstr>Faixa de Passagem à Plena Potência</vt:lpstr>
      <vt:lpstr>Impedância de Entrada e Saída</vt:lpstr>
      <vt:lpstr>Impedância de Entrada e Saída</vt:lpstr>
      <vt:lpstr>Folha de Dados do LM741</vt:lpstr>
      <vt:lpstr>Folha de Dados do LM741</vt:lpstr>
      <vt:lpstr>Folha de Dados do LM741</vt:lpstr>
      <vt:lpstr>Resumo: Características do Amp. Op. Real</vt:lpstr>
      <vt:lpstr>Exercício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1938</cp:revision>
  <cp:lastPrinted>2016-11-07T12:19:21Z</cp:lastPrinted>
  <dcterms:modified xsi:type="dcterms:W3CDTF">2017-09-06T01:45:18Z</dcterms:modified>
</cp:coreProperties>
</file>