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912" r:id="rId1"/>
    <p:sldMasterId id="2147483875" r:id="rId2"/>
    <p:sldMasterId id="2147483931" r:id="rId3"/>
  </p:sldMasterIdLst>
  <p:notesMasterIdLst>
    <p:notesMasterId r:id="rId44"/>
  </p:notesMasterIdLst>
  <p:handoutMasterIdLst>
    <p:handoutMasterId r:id="rId45"/>
  </p:handoutMasterIdLst>
  <p:sldIdLst>
    <p:sldId id="572" r:id="rId4"/>
    <p:sldId id="647" r:id="rId5"/>
    <p:sldId id="684" r:id="rId6"/>
    <p:sldId id="648" r:id="rId7"/>
    <p:sldId id="661" r:id="rId8"/>
    <p:sldId id="688" r:id="rId9"/>
    <p:sldId id="689" r:id="rId10"/>
    <p:sldId id="690" r:id="rId11"/>
    <p:sldId id="693" r:id="rId12"/>
    <p:sldId id="691" r:id="rId13"/>
    <p:sldId id="692" r:id="rId14"/>
    <p:sldId id="694" r:id="rId15"/>
    <p:sldId id="695" r:id="rId16"/>
    <p:sldId id="696" r:id="rId17"/>
    <p:sldId id="667" r:id="rId18"/>
    <p:sldId id="697" r:id="rId19"/>
    <p:sldId id="698" r:id="rId20"/>
    <p:sldId id="715" r:id="rId21"/>
    <p:sldId id="699" r:id="rId22"/>
    <p:sldId id="700" r:id="rId23"/>
    <p:sldId id="701" r:id="rId24"/>
    <p:sldId id="702" r:id="rId25"/>
    <p:sldId id="703" r:id="rId26"/>
    <p:sldId id="706" r:id="rId27"/>
    <p:sldId id="707" r:id="rId28"/>
    <p:sldId id="704" r:id="rId29"/>
    <p:sldId id="705" r:id="rId30"/>
    <p:sldId id="708" r:id="rId31"/>
    <p:sldId id="709" r:id="rId32"/>
    <p:sldId id="710" r:id="rId33"/>
    <p:sldId id="711" r:id="rId34"/>
    <p:sldId id="718" r:id="rId35"/>
    <p:sldId id="719" r:id="rId36"/>
    <p:sldId id="712" r:id="rId37"/>
    <p:sldId id="720" r:id="rId38"/>
    <p:sldId id="673" r:id="rId39"/>
    <p:sldId id="721" r:id="rId40"/>
    <p:sldId id="723" r:id="rId41"/>
    <p:sldId id="722" r:id="rId42"/>
    <p:sldId id="610" r:id="rId43"/>
  </p:sldIdLst>
  <p:sldSz cx="9144000" cy="6858000" type="screen4x3"/>
  <p:notesSz cx="6400800" cy="8686800"/>
  <p:embeddedFontLst>
    <p:embeddedFont>
      <p:font typeface="BankGothic Md BT"/>
      <p:regular r:id="rId46"/>
    </p:embeddedFont>
    <p:embeddedFont>
      <p:font typeface="Calibri" pitchFamily="34" charset="0"/>
      <p:regular r:id="rId47"/>
      <p:bold r:id="rId48"/>
      <p:italic r:id="rId49"/>
      <p:boldItalic r:id="rId50"/>
    </p:embeddedFont>
  </p:embeddedFontLst>
  <p:defaultTextStyle>
    <a:defPPr>
      <a:defRPr lang="en-GB"/>
    </a:defPPr>
    <a:lvl1pPr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1pPr>
    <a:lvl2pPr marL="4572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2pPr>
    <a:lvl3pPr marL="9144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3pPr>
    <a:lvl4pPr marL="13716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4pPr>
    <a:lvl5pPr marL="1828800" algn="ctr" defTabSz="457200" rtl="0" fontAlgn="base">
      <a:lnSpc>
        <a:spcPct val="68000"/>
      </a:lnSpc>
      <a:spcBef>
        <a:spcPct val="0"/>
      </a:spcBef>
      <a:spcAft>
        <a:spcPct val="0"/>
      </a:spcAft>
      <a:buClr>
        <a:srgbClr val="000000"/>
      </a:buClr>
      <a:buSzPct val="100000"/>
      <a:buFont typeface="BankGothic Md BT" pitchFamily="32" charset="0"/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BankGothic Md BT" pitchFamily="32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736">
          <p15:clr>
            <a:srgbClr val="A4A3A4"/>
          </p15:clr>
        </p15:guide>
        <p15:guide id="2" pos="20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66"/>
    <a:srgbClr val="DEEB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009" autoAdjust="0"/>
    <p:restoredTop sz="86307" autoAdjust="0"/>
  </p:normalViewPr>
  <p:slideViewPr>
    <p:cSldViewPr>
      <p:cViewPr varScale="1">
        <p:scale>
          <a:sx n="67" d="100"/>
          <a:sy n="67" d="100"/>
        </p:scale>
        <p:origin x="-1458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72" y="18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772" y="-96"/>
      </p:cViewPr>
      <p:guideLst>
        <p:guide orient="horz" pos="2736"/>
        <p:guide pos="20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font" Target="fonts/font3.fntdata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3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l">
              <a:defRPr sz="11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639" y="1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/>
          <a:lstStyle>
            <a:lvl1pPr algn="r">
              <a:defRPr sz="1100"/>
            </a:lvl1pPr>
          </a:lstStyle>
          <a:p>
            <a:pPr>
              <a:defRPr/>
            </a:pPr>
            <a:fld id="{8B441DC5-3A3D-45F7-8A88-76805FDF8CE4}" type="datetimeFigureOut">
              <a:rPr lang="de-DE"/>
              <a:pPr>
                <a:defRPr/>
              </a:pPr>
              <a:t>15.09.2017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953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639" y="8250953"/>
            <a:ext cx="2773680" cy="434340"/>
          </a:xfrm>
          <a:prstGeom prst="rect">
            <a:avLst/>
          </a:prstGeom>
        </p:spPr>
        <p:txBody>
          <a:bodyPr vert="horz" lIns="86211" tIns="43106" rIns="86211" bIns="43106" rtlCol="0" anchor="b"/>
          <a:lstStyle>
            <a:lvl1pPr algn="r">
              <a:defRPr sz="1100"/>
            </a:lvl1pPr>
          </a:lstStyle>
          <a:p>
            <a:pPr>
              <a:defRPr/>
            </a:pPr>
            <a:fld id="{ED3ED86F-81DF-4837-A2E1-9BFEDF936DC6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="" xmlns:p14="http://schemas.microsoft.com/office/powerpoint/2010/main" val="20560445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6148" name="AutoShape 3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0" y="0"/>
            <a:ext cx="6400800" cy="86868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lIns="86211" tIns="43106" rIns="86211" bIns="43106" anchor="ctr"/>
          <a:lstStyle/>
          <a:p>
            <a:pPr>
              <a:defRPr/>
            </a:pPr>
            <a:endParaRPr lang="de-AT"/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0" y="1"/>
            <a:ext cx="2773680" cy="43735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6211" tIns="43106" rIns="86211" bIns="43106" anchor="ctr"/>
          <a:lstStyle>
            <a:lvl1pPr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smtClean="0"/>
          </a:p>
        </p:txBody>
      </p:sp>
      <p:sp>
        <p:nvSpPr>
          <p:cNvPr id="18439" name="Text Box 6"/>
          <p:cNvSpPr txBox="1">
            <a:spLocks noChangeArrowheads="1"/>
          </p:cNvSpPr>
          <p:nvPr/>
        </p:nvSpPr>
        <p:spPr bwMode="auto">
          <a:xfrm>
            <a:off x="3627121" y="1"/>
            <a:ext cx="2773680" cy="43735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6211" tIns="43106" rIns="86211" bIns="43106" anchor="ctr"/>
          <a:lstStyle>
            <a:lvl1pPr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smtClean="0"/>
          </a:p>
        </p:txBody>
      </p:sp>
      <p:sp>
        <p:nvSpPr>
          <p:cNvPr id="12296" name="Rectangle 7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28700" y="652463"/>
            <a:ext cx="4338638" cy="32543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0" name="Rectangle 8"/>
          <p:cNvSpPr>
            <a:spLocks noGrp="1" noChangeArrowheads="1"/>
          </p:cNvSpPr>
          <p:nvPr>
            <p:ph type="body"/>
          </p:nvPr>
        </p:nvSpPr>
        <p:spPr bwMode="auto">
          <a:xfrm>
            <a:off x="853440" y="4126231"/>
            <a:ext cx="4687993" cy="3907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4854" tIns="44124" rIns="84854" bIns="44124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  <p:sp>
        <p:nvSpPr>
          <p:cNvPr id="18442" name="Text Box 9"/>
          <p:cNvSpPr txBox="1">
            <a:spLocks noChangeArrowheads="1"/>
          </p:cNvSpPr>
          <p:nvPr/>
        </p:nvSpPr>
        <p:spPr bwMode="auto">
          <a:xfrm>
            <a:off x="0" y="8249444"/>
            <a:ext cx="2773680" cy="43735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86211" tIns="43106" rIns="86211" bIns="43106" anchor="ctr"/>
          <a:lstStyle>
            <a:lvl1pPr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5pPr>
            <a:lvl6pPr marL="25146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6pPr>
            <a:lvl7pPr marL="29718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7pPr>
            <a:lvl8pPr marL="34290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8pPr>
            <a:lvl9pPr marL="3886200" indent="-228600" algn="ctr" defTabSz="457200" eaLnBrk="0" fontAlgn="base" hangingPunct="0">
              <a:lnSpc>
                <a:spcPct val="6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ankGothic Md BT" pitchFamily="32" charset="0"/>
              <a:defRPr sz="3200" b="1">
                <a:solidFill>
                  <a:schemeClr val="bg1"/>
                </a:solidFill>
                <a:latin typeface="BankGothic Md BT" pitchFamily="32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de-AT" smtClean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3627121" y="8252461"/>
            <a:ext cx="2767753" cy="4328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4854" tIns="44124" rIns="84854" bIns="4412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tabLst>
                <a:tab pos="0" algn="l"/>
                <a:tab pos="431056" algn="l"/>
                <a:tab pos="862112" algn="l"/>
                <a:tab pos="1293168" algn="l"/>
                <a:tab pos="1724224" algn="l"/>
                <a:tab pos="2155280" algn="l"/>
                <a:tab pos="2586336" algn="l"/>
                <a:tab pos="3017392" algn="l"/>
                <a:tab pos="3448448" algn="l"/>
                <a:tab pos="3879504" algn="l"/>
                <a:tab pos="4310560" algn="l"/>
                <a:tab pos="4741616" algn="l"/>
                <a:tab pos="5172672" algn="l"/>
                <a:tab pos="5603729" algn="l"/>
                <a:tab pos="6034785" algn="l"/>
                <a:tab pos="6465841" algn="l"/>
                <a:tab pos="6896897" algn="l"/>
                <a:tab pos="7327953" algn="l"/>
                <a:tab pos="7759009" algn="l"/>
                <a:tab pos="8190065" algn="l"/>
                <a:tab pos="8621121" algn="l"/>
              </a:tabLst>
              <a:defRPr sz="11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01BC257-E857-467A-A0A7-F22D745F44C4}" type="slidenum">
              <a:rPr lang="en-GB"/>
              <a:pPr>
                <a:defRPr/>
              </a:pPr>
              <a:t>‹nº›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9711847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457740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593791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986494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4575873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682624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4213439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681105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831478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903890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3233849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0297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956474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4283580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7276883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3121282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755688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5982390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3758640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5916618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4691118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9576963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4254755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4938717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6BA01A-8461-47A3-BD3A-F843EAFF6CF3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8795248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6BA01A-8461-47A3-BD3A-F843EAFF6CF3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0622352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0693598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893345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pt-BR" smtClean="0"/>
              <a:pPr/>
              <a:t>36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0561499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820824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301540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338238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053161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916326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021878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776773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ue_title_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370820" y="3143250"/>
            <a:ext cx="4402361" cy="1357313"/>
          </a:xfrm>
          <a:prstGeom prst="rect">
            <a:avLst/>
          </a:prstGeom>
        </p:spPr>
        <p:txBody>
          <a:bodyPr anchor="ctr" anchorCtr="1"/>
          <a:lstStyle>
            <a:lvl1pPr algn="ctr">
              <a:buFontTx/>
              <a:buNone/>
              <a:defRPr sz="2800" b="0" i="0" baseline="0">
                <a:solidFill>
                  <a:schemeClr val="tx1"/>
                </a:solidFill>
              </a:defRPr>
            </a:lvl1pPr>
            <a:lvl2pPr>
              <a:buFontTx/>
              <a:buNone/>
              <a:defRPr sz="2800" b="0" i="0" baseline="0">
                <a:solidFill>
                  <a:schemeClr val="tx1"/>
                </a:solidFill>
              </a:defRPr>
            </a:lvl2pPr>
            <a:lvl3pPr>
              <a:buFontTx/>
              <a:buNone/>
              <a:defRPr sz="2800" b="0" i="0" baseline="0">
                <a:solidFill>
                  <a:schemeClr val="tx1"/>
                </a:solidFill>
              </a:defRPr>
            </a:lvl3pPr>
            <a:lvl4pPr>
              <a:buFontTx/>
              <a:buNone/>
              <a:defRPr sz="2800" b="0" i="0" baseline="0">
                <a:solidFill>
                  <a:schemeClr val="tx1"/>
                </a:solidFill>
              </a:defRPr>
            </a:lvl4pPr>
            <a:lvl5pPr>
              <a:buFontTx/>
              <a:buNone/>
              <a:defRPr sz="2800" b="0" i="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  <a:prstGeom prst="rect">
            <a:avLst/>
          </a:prstGeom>
        </p:spPr>
        <p:txBody>
          <a:bodyPr/>
          <a:lstStyle>
            <a:lvl1pPr>
              <a:buFont typeface="Calibri" pitchFamily="34" charset="0"/>
              <a:buChar char="–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Tx/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F265E4-EDDC-4FA6-A711-C186B0C11A9B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9" y="190488"/>
            <a:ext cx="8766175" cy="1524000"/>
          </a:xfrm>
        </p:spPr>
        <p:txBody>
          <a:bodyPr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4313" y="2797809"/>
            <a:ext cx="8715375" cy="466603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 sz="3200" b="1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de-A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1656" y="5270527"/>
            <a:ext cx="5500688" cy="37305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3AD50-5CC9-4043-92E0-C38A16F2153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770B4-8A5F-4640-AD3F-1705929A6F5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94659-029B-4589-8016-3A698F1AF0D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865456" y="44624"/>
            <a:ext cx="1315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 530</a:t>
            </a:r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7968251" y="441047"/>
            <a:ext cx="892255" cy="0"/>
          </a:xfrm>
          <a:prstGeom prst="line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C0D133-80BE-4FD5-ABB6-F68080AAAF89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9" y="190488"/>
            <a:ext cx="8766175" cy="1524000"/>
          </a:xfrm>
        </p:spPr>
        <p:txBody>
          <a:bodyPr/>
          <a:lstStyle>
            <a:lvl1pPr>
              <a:defRPr sz="2800" b="0"/>
            </a:lvl1pPr>
          </a:lstStyle>
          <a:p>
            <a:r>
              <a:rPr lang="en-US" dirty="0" smtClean="0"/>
              <a:t>Click to edit Master title style</a:t>
            </a:r>
            <a:endParaRPr lang="de-A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4313" y="2797809"/>
            <a:ext cx="8715375" cy="466603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 sz="3200" b="1">
                <a:solidFill>
                  <a:schemeClr val="tx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endParaRPr lang="de-A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1656" y="5270527"/>
            <a:ext cx="5500688" cy="37305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5E0087A-86F5-4CEB-BF12-55E3F016E88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3048D-7729-4EE8-AB19-C7249BB9C2E3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063"/>
            <a:ext cx="9144000" cy="52546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90948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ClrTx/>
              <a:buFont typeface="Wingdings" pitchFamily="2" charset="2"/>
              <a:buChar char="ü"/>
              <a:defRPr>
                <a:solidFill>
                  <a:schemeClr val="tx1"/>
                </a:solidFill>
              </a:defRPr>
            </a:lvl1pPr>
            <a:lvl2pPr>
              <a:buClrTx/>
              <a:buFont typeface="Arial" pitchFamily="34" charset="0"/>
              <a:buChar char="•"/>
              <a:defRPr/>
            </a:lvl2pPr>
            <a:lvl3pPr>
              <a:buClrTx/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CAC6-D9F3-41A7-81B5-D1609E1F18B2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730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457200" indent="-457200">
              <a:buClrTx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914400" indent="-457200">
              <a:buClrTx/>
              <a:buFont typeface="+mj-lt"/>
              <a:buAutoNum type="arabicPeriod"/>
              <a:defRPr/>
            </a:lvl2pPr>
            <a:lvl3pPr marL="1254125" indent="-342900">
              <a:buClrTx/>
              <a:buFont typeface="+mj-lt"/>
              <a:buAutoNum type="arabicPeriod"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CAC6-D9F3-41A7-81B5-D1609E1F18B2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_tex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8000" y="1008000"/>
            <a:ext cx="4320000" cy="1190198"/>
          </a:xfrm>
          <a:prstGeom prst="rect">
            <a:avLst/>
          </a:prstGeom>
        </p:spPr>
        <p:txBody>
          <a:bodyPr>
            <a:spAutoFit/>
          </a:bodyPr>
          <a:lstStyle>
            <a:lvl1pPr>
              <a:buFont typeface="Wingdings" pitchFamily="2" charset="2"/>
              <a:buChar char="ü"/>
              <a:defRPr/>
            </a:lvl1pPr>
            <a:lvl2pPr>
              <a:buClrTx/>
              <a:buFont typeface="Arial" pitchFamily="34" charset="0"/>
              <a:buChar char="•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6CAC6-D9F3-41A7-81B5-D1609E1F18B2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656000" y="1008002"/>
            <a:ext cx="4320000" cy="1190198"/>
          </a:xfrm>
          <a:prstGeom prst="rect">
            <a:avLst/>
          </a:prstGeom>
        </p:spPr>
        <p:txBody>
          <a:bodyPr>
            <a:spAutoFit/>
          </a:bodyPr>
          <a:lstStyle>
            <a:lvl1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 typeface="Wingdings" pitchFamily="2" charset="2"/>
              <a:buChar char="ü"/>
              <a:defRPr lang="en-US" sz="24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ClrTx/>
              <a:buSzPct val="75000"/>
              <a:buFont typeface="Arial" pitchFamily="34" charset="0"/>
              <a:buChar char="•"/>
              <a:def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Tx/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Tx/>
              <a:buNone/>
              <a:defRPr lang="en-US" sz="24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0" fontAlgn="base" hangingPunct="0">
              <a:lnSpc>
                <a:spcPct val="76000"/>
              </a:lnSpc>
              <a:spcAft>
                <a:spcPct val="0"/>
              </a:spcAft>
              <a:buSzPct val="75000"/>
              <a:buFontTx/>
              <a:buNone/>
              <a:defRPr lang="de-AT" sz="24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0" y="1008000"/>
            <a:ext cx="9144000" cy="90948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buFont typeface="Wingdings" pitchFamily="2" charset="2"/>
              <a:buChar char="ü"/>
              <a:defRPr/>
            </a:lvl1pPr>
            <a:lvl2pPr>
              <a:buClrTx/>
              <a:buFont typeface="Arial" pitchFamily="34" charset="0"/>
              <a:buChar char="•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4BE1E-79B8-4912-A814-250EB0E5562D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_b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9000" y="1008000"/>
            <a:ext cx="8766000" cy="53568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811DB-E469-4905-9236-CD2106F1B35A}" type="slidenum">
              <a:rPr lang="en-GB" noProof="0" smtClean="0"/>
              <a:pPr>
                <a:defRPr/>
              </a:pPr>
              <a:t>‹nº›</a:t>
            </a:fld>
            <a:endParaRPr lang="en-GB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85739" y="857232"/>
            <a:ext cx="8766175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35" r:id="rId2"/>
    <p:sldLayoutId id="2147483944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600" b="1">
          <a:solidFill>
            <a:srgbClr val="3868A8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9pPr>
    </p:titleStyle>
    <p:bodyStyle>
      <a:lvl1pPr marL="333375" indent="-333375" algn="l" defTabSz="457200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90575" indent="-333375" algn="l" defTabSz="457200" rtl="0" eaLnBrk="0" fontAlgn="base" hangingPunct="0">
        <a:lnSpc>
          <a:spcPct val="76000"/>
        </a:lnSpc>
        <a:spcBef>
          <a:spcPts val="700"/>
        </a:spcBef>
        <a:spcAft>
          <a:spcPct val="0"/>
        </a:spcAft>
        <a:buClr>
          <a:srgbClr val="003366"/>
        </a:buClr>
        <a:buSzPct val="75000"/>
        <a:buFont typeface="Arial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247775" indent="-336550" algn="l" defTabSz="457200" rtl="0" eaLnBrk="0" fontAlgn="base" hangingPunct="0">
        <a:lnSpc>
          <a:spcPct val="76000"/>
        </a:lnSpc>
        <a:spcBef>
          <a:spcPts val="4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1600" i="1">
          <a:solidFill>
            <a:srgbClr val="000000"/>
          </a:solidFill>
          <a:latin typeface="+mn-lt"/>
          <a:cs typeface="+mn-cs"/>
        </a:defRPr>
      </a:lvl3pPr>
      <a:lvl4pPr marL="1704975" indent="-336550" algn="l" defTabSz="457200" rtl="0" eaLnBrk="0" fontAlgn="base" hangingPunct="0">
        <a:lnSpc>
          <a:spcPct val="76000"/>
        </a:lnSpc>
        <a:spcBef>
          <a:spcPts val="350"/>
        </a:spcBef>
        <a:spcAft>
          <a:spcPct val="0"/>
        </a:spcAft>
        <a:buClr>
          <a:srgbClr val="003366"/>
        </a:buClr>
        <a:buSzPct val="80000"/>
        <a:buFont typeface="Arial" charset="0"/>
        <a:buChar char="–"/>
        <a:defRPr sz="1400">
          <a:solidFill>
            <a:srgbClr val="003366"/>
          </a:solidFill>
          <a:latin typeface="+mn-lt"/>
          <a:cs typeface="+mn-cs"/>
        </a:defRPr>
      </a:lvl4pPr>
      <a:lvl5pPr marL="27924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Char char=""/>
        <a:defRPr sz="1200">
          <a:solidFill>
            <a:srgbClr val="003366"/>
          </a:solidFill>
          <a:latin typeface="+mn-lt"/>
          <a:cs typeface="+mn-cs"/>
        </a:defRPr>
      </a:lvl5pPr>
      <a:lvl6pPr marL="32496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6pPr>
      <a:lvl7pPr marL="37068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7pPr>
      <a:lvl8pPr marL="41640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8pPr>
      <a:lvl9pPr marL="46212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Placeholder 13"/>
          <p:cNvSpPr>
            <a:spLocks noGrp="1"/>
          </p:cNvSpPr>
          <p:nvPr userDrawn="1">
            <p:ph type="title"/>
          </p:nvPr>
        </p:nvSpPr>
        <p:spPr bwMode="auto">
          <a:xfrm>
            <a:off x="0" y="119063"/>
            <a:ext cx="91440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4801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C0D133-80BE-4FD5-ABB6-F68080AAAF89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28" r:id="rId2"/>
    <p:sldLayoutId id="2147483918" r:id="rId3"/>
    <p:sldLayoutId id="2147483923" r:id="rId4"/>
    <p:sldLayoutId id="2147483919" r:id="rId5"/>
    <p:sldLayoutId id="2147483920" r:id="rId6"/>
    <p:sldLayoutId id="2147483947" r:id="rId7"/>
    <p:sldLayoutId id="2147483949" r:id="rId8"/>
    <p:sldLayoutId id="2147483950" r:id="rId9"/>
    <p:sldLayoutId id="2147483952" r:id="rId10"/>
    <p:sldLayoutId id="2147483953" r:id="rId11"/>
    <p:sldLayoutId id="2147483954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9pPr>
    </p:titleStyle>
    <p:bodyStyle>
      <a:lvl1pPr marL="333375" indent="-333375" algn="l" defTabSz="457200" rtl="0" eaLnBrk="0" fontAlgn="base" hangingPunct="0">
        <a:lnSpc>
          <a:spcPct val="76000"/>
        </a:lnSpc>
        <a:spcBef>
          <a:spcPts val="6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90575" indent="-333375" algn="l" defTabSz="457200" rtl="0" eaLnBrk="0" fontAlgn="base" hangingPunct="0">
        <a:lnSpc>
          <a:spcPct val="76000"/>
        </a:lnSpc>
        <a:spcBef>
          <a:spcPts val="500"/>
        </a:spcBef>
        <a:spcAft>
          <a:spcPct val="0"/>
        </a:spcAft>
        <a:buClr>
          <a:srgbClr val="003366"/>
        </a:buClr>
        <a:buSzPct val="75000"/>
        <a:buFont typeface="Arial" charset="0"/>
        <a:buChar char="–"/>
        <a:defRPr sz="2000">
          <a:solidFill>
            <a:srgbClr val="000000"/>
          </a:solidFill>
          <a:latin typeface="+mn-lt"/>
          <a:cs typeface="+mn-cs"/>
        </a:defRPr>
      </a:lvl2pPr>
      <a:lvl3pPr marL="1247775" indent="-336550" algn="l" defTabSz="457200" rtl="0" eaLnBrk="0" fontAlgn="base" hangingPunct="0">
        <a:lnSpc>
          <a:spcPct val="76000"/>
        </a:lnSpc>
        <a:spcBef>
          <a:spcPts val="400"/>
        </a:spcBef>
        <a:spcAft>
          <a:spcPct val="0"/>
        </a:spcAft>
        <a:buClr>
          <a:srgbClr val="003366"/>
        </a:buClr>
        <a:buSzPct val="75000"/>
        <a:buFont typeface="Wingdings" pitchFamily="2" charset="2"/>
        <a:buChar char=""/>
        <a:defRPr sz="1600" i="1">
          <a:solidFill>
            <a:srgbClr val="000000"/>
          </a:solidFill>
          <a:latin typeface="+mn-lt"/>
          <a:cs typeface="+mn-cs"/>
        </a:defRPr>
      </a:lvl3pPr>
      <a:lvl4pPr marL="1704975" indent="-336550" algn="l" defTabSz="457200" rtl="0" eaLnBrk="0" fontAlgn="base" hangingPunct="0">
        <a:lnSpc>
          <a:spcPct val="76000"/>
        </a:lnSpc>
        <a:spcBef>
          <a:spcPts val="350"/>
        </a:spcBef>
        <a:spcAft>
          <a:spcPct val="0"/>
        </a:spcAft>
        <a:buClr>
          <a:srgbClr val="003366"/>
        </a:buClr>
        <a:buSzPct val="80000"/>
        <a:buFont typeface="Arial" charset="0"/>
        <a:buChar char="–"/>
        <a:defRPr sz="1400">
          <a:solidFill>
            <a:srgbClr val="003366"/>
          </a:solidFill>
          <a:latin typeface="+mn-lt"/>
          <a:cs typeface="+mn-cs"/>
        </a:defRPr>
      </a:lvl4pPr>
      <a:lvl5pPr marL="27924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Char char=""/>
        <a:defRPr sz="1200">
          <a:solidFill>
            <a:srgbClr val="003366"/>
          </a:solidFill>
          <a:latin typeface="+mn-lt"/>
          <a:cs typeface="+mn-cs"/>
        </a:defRPr>
      </a:lvl5pPr>
      <a:lvl6pPr marL="32496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6pPr>
      <a:lvl7pPr marL="37068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7pPr>
      <a:lvl8pPr marL="41640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8pPr>
      <a:lvl9pPr marL="46212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itle Placeholder 13"/>
          <p:cNvSpPr>
            <a:spLocks noGrp="1"/>
          </p:cNvSpPr>
          <p:nvPr userDrawn="1">
            <p:ph type="title"/>
          </p:nvPr>
        </p:nvSpPr>
        <p:spPr bwMode="auto">
          <a:xfrm>
            <a:off x="0" y="117456"/>
            <a:ext cx="91440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6480177"/>
            <a:ext cx="428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4C0D133-80BE-4FD5-ABB6-F68080AAAF89}" type="slidenum">
              <a:rPr lang="en-GB" smtClean="0"/>
              <a:pPr>
                <a:defRPr/>
              </a:pPr>
              <a:t>‹nº›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492899"/>
            <a:ext cx="601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0" y="785794"/>
            <a:ext cx="9144000" cy="5572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endParaRPr lang="de-A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2pPr>
      <a:lvl3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3pPr>
      <a:lvl4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4pPr>
      <a:lvl5pPr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5pPr>
      <a:lvl6pPr marL="4572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6pPr>
      <a:lvl7pPr marL="9144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7pPr>
      <a:lvl8pPr marL="13716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8pPr>
      <a:lvl9pPr marL="1828800" algn="ctr" defTabSz="457200" rtl="0" eaLnBrk="0" fontAlgn="base" hangingPunct="0">
        <a:lnSpc>
          <a:spcPct val="68000"/>
        </a:lnSpc>
        <a:spcBef>
          <a:spcPct val="0"/>
        </a:spcBef>
        <a:spcAft>
          <a:spcPct val="0"/>
        </a:spcAft>
        <a:buClr>
          <a:srgbClr val="3868A8"/>
        </a:buClr>
        <a:buSzPct val="100000"/>
        <a:buFont typeface="Arial" charset="0"/>
        <a:defRPr sz="3200" b="1">
          <a:solidFill>
            <a:srgbClr val="3868A8"/>
          </a:solidFill>
          <a:latin typeface="Arial" charset="0"/>
          <a:cs typeface="Arial" charset="0"/>
        </a:defRPr>
      </a:lvl9pPr>
    </p:titleStyle>
    <p:bodyStyle>
      <a:lvl1pPr marL="333375" indent="-333375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Tx/>
        <a:buSzPct val="75000"/>
        <a:buFont typeface="Wingdings" pitchFamily="2" charset="2"/>
        <a:buChar char="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33375" algn="l" defTabSz="457200" rtl="0" eaLnBrk="0" fontAlgn="base" hangingPunct="0">
        <a:lnSpc>
          <a:spcPct val="100000"/>
        </a:lnSpc>
        <a:spcBef>
          <a:spcPts val="500"/>
        </a:spcBef>
        <a:spcAft>
          <a:spcPct val="0"/>
        </a:spcAft>
        <a:buClrTx/>
        <a:buSzPct val="75000"/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247775" indent="-336550" algn="l" defTabSz="457200" rtl="0" eaLnBrk="0" fontAlgn="base" hangingPunct="0">
        <a:lnSpc>
          <a:spcPct val="100000"/>
        </a:lnSpc>
        <a:spcBef>
          <a:spcPts val="400"/>
        </a:spcBef>
        <a:spcAft>
          <a:spcPct val="0"/>
        </a:spcAft>
        <a:buClr>
          <a:srgbClr val="003366"/>
        </a:buClr>
        <a:buSzPct val="75000"/>
        <a:buFontTx/>
        <a:buNone/>
        <a:defRPr sz="1600" i="1">
          <a:solidFill>
            <a:schemeClr val="tx1"/>
          </a:solidFill>
          <a:latin typeface="+mn-lt"/>
          <a:cs typeface="+mn-cs"/>
        </a:defRPr>
      </a:lvl3pPr>
      <a:lvl4pPr marL="1704975" indent="-336550" algn="l" defTabSz="457200" rtl="0" eaLnBrk="0" fontAlgn="base" hangingPunct="0">
        <a:lnSpc>
          <a:spcPct val="100000"/>
        </a:lnSpc>
        <a:spcBef>
          <a:spcPts val="350"/>
        </a:spcBef>
        <a:spcAft>
          <a:spcPct val="0"/>
        </a:spcAft>
        <a:buClrTx/>
        <a:buSzPct val="80000"/>
        <a:buFont typeface="Arial" charset="0"/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792413" indent="-914400" algn="l" defTabSz="457200" rtl="0" eaLnBrk="0" fontAlgn="base" hangingPunct="0">
        <a:lnSpc>
          <a:spcPct val="100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pitchFamily="2" charset="2"/>
        <a:buNone/>
        <a:defRPr sz="1200">
          <a:solidFill>
            <a:schemeClr val="tx1"/>
          </a:solidFill>
          <a:latin typeface="+mn-lt"/>
          <a:cs typeface="+mn-cs"/>
        </a:defRPr>
      </a:lvl5pPr>
      <a:lvl6pPr marL="32496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6pPr>
      <a:lvl7pPr marL="37068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7pPr>
      <a:lvl8pPr marL="41640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8pPr>
      <a:lvl9pPr marL="4621213" indent="-914400" algn="l" defTabSz="457200" rtl="0" eaLnBrk="0" fontAlgn="base" hangingPunct="0">
        <a:lnSpc>
          <a:spcPct val="76000"/>
        </a:lnSpc>
        <a:spcBef>
          <a:spcPts val="300"/>
        </a:spcBef>
        <a:spcAft>
          <a:spcPct val="0"/>
        </a:spcAft>
        <a:buClr>
          <a:srgbClr val="003366"/>
        </a:buClr>
        <a:buSzPct val="65000"/>
        <a:buFont typeface="Wingdings" charset="2"/>
        <a:buChar char=""/>
        <a:defRPr sz="12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image" Target="../media/image22.jpeg"/><Relationship Id="rId9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3.png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oleObject" Target="../embeddings/oleObject2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54.png"/><Relationship Id="rId9" Type="http://schemas.openxmlformats.org/officeDocument/2006/relationships/oleObject" Target="../embeddings/oleObject2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oleObject" Target="../embeddings/oleObject28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8.jpeg"/><Relationship Id="rId12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0.jpeg"/><Relationship Id="rId11" Type="http://schemas.openxmlformats.org/officeDocument/2006/relationships/image" Target="../media/image6.jpeg"/><Relationship Id="rId5" Type="http://schemas.openxmlformats.org/officeDocument/2006/relationships/image" Target="../media/image59.jpeg"/><Relationship Id="rId10" Type="http://schemas.openxmlformats.org/officeDocument/2006/relationships/image" Target="../media/image5.jpeg"/><Relationship Id="rId4" Type="http://schemas.openxmlformats.org/officeDocument/2006/relationships/image" Target="../media/image58.jpeg"/><Relationship Id="rId9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29.bin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>
              <a:lnSpc>
                <a:spcPct val="100000"/>
              </a:lnSpc>
            </a:pPr>
            <a:r>
              <a:rPr lang="pt-BR" dirty="0" smtClean="0"/>
              <a:t>EE530 – Eletrônica Básica I</a:t>
            </a:r>
            <a:endParaRPr lang="de-A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14313" y="1988840"/>
            <a:ext cx="8715375" cy="12772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3600" dirty="0" smtClean="0"/>
              <a:t>Diodos:</a:t>
            </a:r>
          </a:p>
          <a:p>
            <a:pPr>
              <a:lnSpc>
                <a:spcPct val="100000"/>
              </a:lnSpc>
            </a:pPr>
            <a:r>
              <a:rPr lang="pt-BR" sz="3600" dirty="0" smtClean="0"/>
              <a:t>Curva Característica e aplicações</a:t>
            </a:r>
            <a:endParaRPr lang="pt-BR" sz="3600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1656" y="5864261"/>
            <a:ext cx="5500688" cy="373051"/>
          </a:xfrm>
        </p:spPr>
        <p:txBody>
          <a:bodyPr/>
          <a:lstStyle/>
          <a:p>
            <a:r>
              <a:rPr lang="pt-BR" dirty="0" smtClean="0"/>
              <a:t>Roberto L. de Orio</a:t>
            </a:r>
          </a:p>
        </p:txBody>
      </p:sp>
      <p:grpSp>
        <p:nvGrpSpPr>
          <p:cNvPr id="7" name="Group 13"/>
          <p:cNvGrpSpPr>
            <a:grpSpLocks noChangeAspect="1"/>
          </p:cNvGrpSpPr>
          <p:nvPr/>
        </p:nvGrpSpPr>
        <p:grpSpPr bwMode="auto">
          <a:xfrm>
            <a:off x="3405426" y="4112205"/>
            <a:ext cx="2333149" cy="972979"/>
            <a:chOff x="2200" y="2886"/>
            <a:chExt cx="1633" cy="681"/>
          </a:xfrm>
        </p:grpSpPr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 rot="5400000" flipH="1">
              <a:off x="2676" y="2818"/>
              <a:ext cx="681" cy="817"/>
            </a:xfrm>
            <a:prstGeom prst="flowChartExtract">
              <a:avLst/>
            </a:prstGeom>
            <a:gradFill rotWithShape="1">
              <a:gsLst>
                <a:gs pos="0">
                  <a:srgbClr val="05F3F9">
                    <a:gamma/>
                    <a:shade val="46275"/>
                    <a:invGamma/>
                  </a:srgbClr>
                </a:gs>
                <a:gs pos="50000">
                  <a:srgbClr val="05F3F9"/>
                </a:gs>
                <a:gs pos="100000">
                  <a:srgbClr val="05F3F9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>
              <a:off x="2200" y="3226"/>
              <a:ext cx="4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3424" y="3226"/>
              <a:ext cx="4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3424" y="2976"/>
              <a:ext cx="0" cy="4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Aplicação do Diodo Ideal: Portas Lógicas</a:t>
            </a:r>
            <a:endParaRPr lang="pt-B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8335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Qual a função lógica dos circuitos abaixo?</a:t>
            </a:r>
          </a:p>
          <a:p>
            <a:pPr lvl="1">
              <a:lnSpc>
                <a:spcPct val="100000"/>
              </a:lnSpc>
            </a:pPr>
            <a:r>
              <a:rPr lang="pt-BR" i="1" dirty="0" smtClean="0"/>
              <a:t>v</a:t>
            </a:r>
            <a:r>
              <a:rPr lang="pt-BR" i="1" baseline="-25000" dirty="0" smtClean="0"/>
              <a:t>A</a:t>
            </a:r>
            <a:r>
              <a:rPr lang="pt-BR" dirty="0" smtClean="0"/>
              <a:t>, </a:t>
            </a:r>
            <a:r>
              <a:rPr lang="pt-BR" i="1" dirty="0" smtClean="0"/>
              <a:t>v</a:t>
            </a:r>
            <a:r>
              <a:rPr lang="pt-BR" i="1" baseline="-25000" dirty="0" smtClean="0"/>
              <a:t>B</a:t>
            </a:r>
            <a:r>
              <a:rPr lang="pt-BR" dirty="0" smtClean="0"/>
              <a:t> e </a:t>
            </a:r>
            <a:r>
              <a:rPr lang="pt-BR" i="1" dirty="0" smtClean="0"/>
              <a:t>v</a:t>
            </a:r>
            <a:r>
              <a:rPr lang="pt-BR" i="1" baseline="-25000" dirty="0" smtClean="0"/>
              <a:t>C</a:t>
            </a:r>
            <a:r>
              <a:rPr lang="pt-BR" dirty="0" smtClean="0"/>
              <a:t> = 0V ou +5V (nível lógico “0” ou “1”)</a:t>
            </a:r>
            <a:endParaRPr lang="pt-BR" dirty="0"/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1623219" y="2714620"/>
            <a:ext cx="5897563" cy="3189288"/>
            <a:chOff x="720" y="1586"/>
            <a:chExt cx="3715" cy="2009"/>
          </a:xfrm>
        </p:grpSpPr>
        <p:pic>
          <p:nvPicPr>
            <p:cNvPr id="11" name="Picture 2" descr="c:\ch03_conv\sedr42021_0305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0" y="1674"/>
              <a:ext cx="1565" cy="1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4" descr="c:\ch03_conv\sedr42021_0305b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88" y="1586"/>
              <a:ext cx="1747" cy="2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Características Elétricas do Diodo de Junção</a:t>
            </a:r>
            <a:endParaRPr lang="pt-B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4616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Diodo semicondutor: junção pn</a:t>
            </a:r>
            <a:endParaRPr lang="pt-BR" dirty="0"/>
          </a:p>
        </p:txBody>
      </p:sp>
      <p:pic>
        <p:nvPicPr>
          <p:cNvPr id="7" name="Picture 2" descr="c:\ch03_conv\sedr42021_03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8888" y="2000240"/>
            <a:ext cx="4086225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Característica </a:t>
            </a:r>
            <a:r>
              <a:rPr lang="pt-BR" i="1" dirty="0" smtClean="0"/>
              <a:t>i-v</a:t>
            </a:r>
            <a:r>
              <a:rPr lang="pt-BR" dirty="0" smtClean="0"/>
              <a:t> do Diodo de Junção</a:t>
            </a:r>
            <a:endParaRPr lang="pt-BR" dirty="0"/>
          </a:p>
        </p:txBody>
      </p:sp>
      <p:pic>
        <p:nvPicPr>
          <p:cNvPr id="8" name="Picture 2" descr="c:\ch03_conv\sedr42021_03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0603" y="2428868"/>
            <a:ext cx="5282794" cy="432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135421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i="1" dirty="0" smtClean="0"/>
              <a:t>v</a:t>
            </a:r>
            <a:r>
              <a:rPr lang="pt-BR" dirty="0" smtClean="0"/>
              <a:t> &gt; 0: polarização direta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-</a:t>
            </a:r>
            <a:r>
              <a:rPr lang="pt-BR" i="1" dirty="0" smtClean="0"/>
              <a:t>V</a:t>
            </a:r>
            <a:r>
              <a:rPr lang="pt-BR" i="1" baseline="-25000" dirty="0" smtClean="0"/>
              <a:t>zk</a:t>
            </a:r>
            <a:r>
              <a:rPr lang="pt-BR" dirty="0" smtClean="0"/>
              <a:t> &lt; v &lt; 0: polarização reversa</a:t>
            </a:r>
          </a:p>
          <a:p>
            <a:pPr>
              <a:lnSpc>
                <a:spcPct val="100000"/>
              </a:lnSpc>
            </a:pPr>
            <a:r>
              <a:rPr lang="pt-BR" i="1" dirty="0" smtClean="0"/>
              <a:t>v</a:t>
            </a:r>
            <a:r>
              <a:rPr lang="pt-BR" dirty="0" smtClean="0"/>
              <a:t> &lt; -</a:t>
            </a:r>
            <a:r>
              <a:rPr lang="pt-BR" i="1" dirty="0" smtClean="0"/>
              <a:t>V</a:t>
            </a:r>
            <a:r>
              <a:rPr lang="pt-BR" i="1" baseline="-25000" dirty="0" smtClean="0"/>
              <a:t>zk</a:t>
            </a:r>
            <a:r>
              <a:rPr lang="pt-BR" dirty="0" smtClean="0"/>
              <a:t>: região de ruptura reversa</a:t>
            </a:r>
            <a:endParaRPr lang="pt-BR" dirty="0"/>
          </a:p>
        </p:txBody>
      </p:sp>
      <p:sp>
        <p:nvSpPr>
          <p:cNvPr id="5" name="TextBox 4"/>
          <p:cNvSpPr txBox="1"/>
          <p:nvPr/>
        </p:nvSpPr>
        <p:spPr>
          <a:xfrm>
            <a:off x="6715140" y="6000768"/>
            <a:ext cx="221461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1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Diodo de silício</a:t>
            </a:r>
            <a:endParaRPr lang="pt-BR" sz="20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rot="10800000">
            <a:off x="6429388" y="4857760"/>
            <a:ext cx="1357322" cy="107157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Região de Polarização Direta</a:t>
            </a:r>
            <a:endParaRPr lang="pt-B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73051"/>
          </a:xfrm>
        </p:spPr>
        <p:txBody>
          <a:bodyPr/>
          <a:lstStyle/>
          <a:p>
            <a:r>
              <a:rPr lang="pt-BR" dirty="0" smtClean="0"/>
              <a:t>Equação de Shockley</a:t>
            </a:r>
            <a:endParaRPr lang="pt-BR" dirty="0"/>
          </a:p>
        </p:txBody>
      </p:sp>
      <p:pic>
        <p:nvPicPr>
          <p:cNvPr id="8" name="Picture 2" descr="c:\ch03_conv\sedr42021_03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0576" y="3571876"/>
            <a:ext cx="3773424" cy="309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500958" y="2743138"/>
            <a:ext cx="114300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1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000" b="0" i="1" dirty="0" smtClean="0">
                <a:solidFill>
                  <a:schemeClr val="tx1"/>
                </a:solidFill>
                <a:latin typeface="+mn-lt"/>
              </a:rPr>
              <a:t>v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 &gt; 0</a:t>
            </a:r>
            <a:endParaRPr lang="pt-BR" sz="20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rot="5400000">
            <a:off x="7466033" y="3821115"/>
            <a:ext cx="1214446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105922" name="Object 2"/>
          <p:cNvGraphicFramePr>
            <a:graphicFrameLocks noChangeAspect="1"/>
          </p:cNvGraphicFramePr>
          <p:nvPr/>
        </p:nvGraphicFramePr>
        <p:xfrm>
          <a:off x="1736453" y="1643050"/>
          <a:ext cx="1956318" cy="419100"/>
        </p:xfrm>
        <a:graphic>
          <a:graphicData uri="http://schemas.openxmlformats.org/presentationml/2006/ole">
            <p:oleObj spid="_x0000_s1106020" name="Equation" r:id="rId5" imgW="1879600" imgH="419100" progId="">
              <p:embed/>
            </p:oleObj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71406" y="2500306"/>
            <a:ext cx="5286412" cy="3477875"/>
            <a:chOff x="71406" y="2380017"/>
            <a:chExt cx="5286412" cy="3477875"/>
          </a:xfrm>
        </p:grpSpPr>
        <p:sp>
          <p:nvSpPr>
            <p:cNvPr id="12" name="TextBox 11"/>
            <p:cNvSpPr txBox="1"/>
            <p:nvPr/>
          </p:nvSpPr>
          <p:spPr>
            <a:xfrm>
              <a:off x="71406" y="2380017"/>
              <a:ext cx="5286412" cy="3477875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pt-BR" sz="2000" b="0" i="1" dirty="0" smtClean="0">
                  <a:solidFill>
                    <a:schemeClr val="tx1"/>
                  </a:solidFill>
                  <a:latin typeface="+mn-lt"/>
                </a:rPr>
                <a:t>I</a:t>
              </a:r>
              <a:r>
                <a:rPr lang="pt-BR" sz="2000" b="0" i="1" baseline="-25000" dirty="0" smtClean="0">
                  <a:solidFill>
                    <a:schemeClr val="tx1"/>
                  </a:solidFill>
                  <a:latin typeface="+mn-lt"/>
                </a:rPr>
                <a:t>S</a:t>
              </a:r>
              <a:r>
                <a:rPr lang="pt-BR" sz="2000" b="0" dirty="0" smtClean="0">
                  <a:solidFill>
                    <a:schemeClr val="tx1"/>
                  </a:solidFill>
                  <a:latin typeface="+mn-lt"/>
                </a:rPr>
                <a:t> = corrente de saturação</a:t>
              </a:r>
            </a:p>
            <a:p>
              <a:pPr algn="l">
                <a:lnSpc>
                  <a:spcPct val="100000"/>
                </a:lnSpc>
              </a:pPr>
              <a:r>
                <a:rPr lang="pt-BR" sz="2000" b="0" i="1" dirty="0" smtClean="0">
                  <a:solidFill>
                    <a:schemeClr val="tx1"/>
                  </a:solidFill>
                  <a:latin typeface="+mn-lt"/>
                </a:rPr>
                <a:t>V</a:t>
              </a:r>
              <a:r>
                <a:rPr lang="pt-BR" sz="2000" b="0" i="1" baseline="-25000" dirty="0" smtClean="0">
                  <a:solidFill>
                    <a:schemeClr val="tx1"/>
                  </a:solidFill>
                  <a:latin typeface="+mn-lt"/>
                </a:rPr>
                <a:t>T</a:t>
              </a:r>
              <a:r>
                <a:rPr lang="pt-BR" sz="2000" b="0" dirty="0" smtClean="0">
                  <a:solidFill>
                    <a:schemeClr val="tx1"/>
                  </a:solidFill>
                  <a:latin typeface="+mn-lt"/>
                </a:rPr>
                <a:t> = tensão térmica (~ 25 mV @ </a:t>
              </a:r>
              <a:r>
                <a:rPr lang="pt-BR" sz="2000" b="0" i="1" dirty="0" smtClean="0">
                  <a:solidFill>
                    <a:schemeClr val="tx1"/>
                  </a:solidFill>
                  <a:latin typeface="+mn-lt"/>
                </a:rPr>
                <a:t>T = </a:t>
              </a:r>
              <a:r>
                <a:rPr lang="pt-BR" sz="2000" b="0" dirty="0" smtClean="0">
                  <a:solidFill>
                    <a:schemeClr val="tx1"/>
                  </a:solidFill>
                  <a:latin typeface="+mn-lt"/>
                </a:rPr>
                <a:t>300 K)</a:t>
              </a:r>
            </a:p>
            <a:p>
              <a:pPr algn="l">
                <a:lnSpc>
                  <a:spcPct val="100000"/>
                </a:lnSpc>
              </a:pPr>
              <a:endParaRPr lang="pt-BR" sz="2000" b="0" dirty="0" smtClean="0">
                <a:solidFill>
                  <a:schemeClr val="tx1"/>
                </a:solidFill>
                <a:latin typeface="+mn-lt"/>
              </a:endParaRPr>
            </a:p>
            <a:p>
              <a:pPr algn="l">
                <a:lnSpc>
                  <a:spcPct val="100000"/>
                </a:lnSpc>
              </a:pPr>
              <a:endParaRPr lang="pt-BR" sz="2000" b="0" dirty="0" smtClean="0">
                <a:solidFill>
                  <a:schemeClr val="tx1"/>
                </a:solidFill>
                <a:latin typeface="+mn-lt"/>
              </a:endParaRPr>
            </a:p>
            <a:p>
              <a:pPr algn="l">
                <a:lnSpc>
                  <a:spcPct val="100000"/>
                </a:lnSpc>
              </a:pPr>
              <a:endParaRPr lang="pt-BR" sz="2000" b="0" dirty="0" smtClean="0">
                <a:solidFill>
                  <a:schemeClr val="tx1"/>
                </a:solidFill>
                <a:latin typeface="+mn-lt"/>
              </a:endParaRPr>
            </a:p>
            <a:p>
              <a:pPr algn="l">
                <a:lnSpc>
                  <a:spcPct val="100000"/>
                </a:lnSpc>
              </a:pPr>
              <a:endParaRPr lang="pt-BR" sz="2000" b="0" dirty="0" smtClean="0">
                <a:solidFill>
                  <a:schemeClr val="tx1"/>
                </a:solidFill>
                <a:latin typeface="+mn-lt"/>
              </a:endParaRPr>
            </a:p>
            <a:p>
              <a:pPr algn="l">
                <a:lnSpc>
                  <a:spcPct val="100000"/>
                </a:lnSpc>
              </a:pPr>
              <a:r>
                <a:rPr lang="pt-BR" sz="2000" b="0" i="1" dirty="0" smtClean="0">
                  <a:solidFill>
                    <a:schemeClr val="tx1"/>
                  </a:solidFill>
                  <a:latin typeface="+mn-lt"/>
                </a:rPr>
                <a:t>k</a:t>
              </a:r>
              <a:r>
                <a:rPr lang="pt-BR" sz="2000" b="0" dirty="0" smtClean="0">
                  <a:solidFill>
                    <a:schemeClr val="tx1"/>
                  </a:solidFill>
                  <a:latin typeface="+mn-lt"/>
                </a:rPr>
                <a:t> = cte. de Boltzmann (1,38e-23 J/K)</a:t>
              </a:r>
            </a:p>
            <a:p>
              <a:pPr algn="l">
                <a:lnSpc>
                  <a:spcPct val="100000"/>
                </a:lnSpc>
              </a:pPr>
              <a:r>
                <a:rPr lang="pt-BR" sz="2000" b="0" i="1" dirty="0" smtClean="0">
                  <a:solidFill>
                    <a:schemeClr val="tx1"/>
                  </a:solidFill>
                </a:rPr>
                <a:t>q</a:t>
              </a:r>
              <a:r>
                <a:rPr lang="pt-BR" sz="2000" b="0" dirty="0" smtClean="0">
                  <a:solidFill>
                    <a:schemeClr val="tx1"/>
                  </a:solidFill>
                </a:rPr>
                <a:t> = carga fundamental (1,6e-19 C)</a:t>
              </a:r>
            </a:p>
            <a:p>
              <a:pPr algn="l">
                <a:lnSpc>
                  <a:spcPct val="100000"/>
                </a:lnSpc>
              </a:pPr>
              <a:r>
                <a:rPr lang="pt-BR" sz="2000" b="0" i="1" dirty="0" smtClean="0">
                  <a:solidFill>
                    <a:schemeClr val="tx1"/>
                  </a:solidFill>
                  <a:latin typeface="+mn-lt"/>
                </a:rPr>
                <a:t>T</a:t>
              </a:r>
              <a:r>
                <a:rPr lang="pt-BR" sz="2000" b="0" dirty="0" smtClean="0">
                  <a:solidFill>
                    <a:schemeClr val="tx1"/>
                  </a:solidFill>
                  <a:latin typeface="+mn-lt"/>
                </a:rPr>
                <a:t> = temperatura (em K)</a:t>
              </a:r>
            </a:p>
            <a:p>
              <a:pPr algn="l">
                <a:lnSpc>
                  <a:spcPct val="100000"/>
                </a:lnSpc>
              </a:pPr>
              <a:r>
                <a:rPr lang="pt-BR" sz="2000" b="0" i="1" dirty="0" smtClean="0">
                  <a:solidFill>
                    <a:schemeClr val="tx1"/>
                  </a:solidFill>
                  <a:latin typeface="+mn-lt"/>
                </a:rPr>
                <a:t>n</a:t>
              </a:r>
              <a:r>
                <a:rPr lang="pt-BR" sz="2000" b="0" dirty="0" smtClean="0">
                  <a:solidFill>
                    <a:schemeClr val="tx1"/>
                  </a:solidFill>
                  <a:latin typeface="+mn-lt"/>
                </a:rPr>
                <a:t> = fator de idealidade (varia entre 1 e 2 – depende do material)</a:t>
              </a:r>
            </a:p>
          </p:txBody>
        </p:sp>
        <p:graphicFrame>
          <p:nvGraphicFramePr>
            <p:cNvPr id="1105923" name="Object 2"/>
            <p:cNvGraphicFramePr>
              <a:graphicFrameLocks noChangeAspect="1"/>
            </p:cNvGraphicFramePr>
            <p:nvPr/>
          </p:nvGraphicFramePr>
          <p:xfrm>
            <a:off x="2071670" y="3286124"/>
            <a:ext cx="1028700" cy="787400"/>
          </p:xfrm>
          <a:graphic>
            <a:graphicData uri="http://schemas.openxmlformats.org/presentationml/2006/ole">
              <p:oleObj spid="_x0000_s1106021" name="Equation" r:id="rId6" imgW="1028700" imgH="787400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Região de Polarização Direta</a:t>
            </a:r>
            <a:endParaRPr lang="pt-BR" dirty="0"/>
          </a:p>
        </p:txBody>
      </p:sp>
      <p:pic>
        <p:nvPicPr>
          <p:cNvPr id="8" name="Picture 2" descr="c:\ch03_conv\sedr42021_03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0576" y="3571876"/>
            <a:ext cx="3773424" cy="309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500958" y="2743138"/>
            <a:ext cx="114300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1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000" b="0" i="1" dirty="0" smtClean="0">
                <a:solidFill>
                  <a:schemeClr val="tx1"/>
                </a:solidFill>
                <a:latin typeface="+mn-lt"/>
              </a:rPr>
              <a:t>v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 &gt; 0</a:t>
            </a:r>
            <a:endParaRPr lang="pt-BR" sz="20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rot="5400000">
            <a:off x="7466033" y="3821115"/>
            <a:ext cx="1214446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105922" name="Object 2"/>
          <p:cNvGraphicFramePr>
            <a:graphicFrameLocks noChangeAspect="1"/>
          </p:cNvGraphicFramePr>
          <p:nvPr/>
        </p:nvGraphicFramePr>
        <p:xfrm>
          <a:off x="3593841" y="938198"/>
          <a:ext cx="1956318" cy="419100"/>
        </p:xfrm>
        <a:graphic>
          <a:graphicData uri="http://schemas.openxmlformats.org/presentationml/2006/ole">
            <p:oleObj spid="_x0000_s1109288" name="Equation" r:id="rId5" imgW="1879600" imgH="419100" progId="">
              <p:embed/>
            </p:oleObj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214282" y="1714488"/>
            <a:ext cx="5230838" cy="812800"/>
            <a:chOff x="357158" y="1785926"/>
            <a:chExt cx="5230838" cy="812800"/>
          </a:xfrm>
        </p:grpSpPr>
        <p:sp>
          <p:nvSpPr>
            <p:cNvPr id="12" name="TextBox 11"/>
            <p:cNvSpPr txBox="1"/>
            <p:nvPr/>
          </p:nvSpPr>
          <p:spPr>
            <a:xfrm>
              <a:off x="3214678" y="1992271"/>
              <a:ext cx="500066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pt-BR" sz="2000" b="0" dirty="0" smtClean="0">
                  <a:solidFill>
                    <a:schemeClr val="tx1"/>
                  </a:solidFill>
                  <a:latin typeface="+mn-lt"/>
                </a:rPr>
                <a:t>ou</a:t>
              </a:r>
            </a:p>
          </p:txBody>
        </p:sp>
        <p:graphicFrame>
          <p:nvGraphicFramePr>
            <p:cNvPr id="1105923" name="Object 2"/>
            <p:cNvGraphicFramePr>
              <a:graphicFrameLocks noChangeAspect="1"/>
            </p:cNvGraphicFramePr>
            <p:nvPr/>
          </p:nvGraphicFramePr>
          <p:xfrm>
            <a:off x="4000496" y="1785926"/>
            <a:ext cx="1587500" cy="812800"/>
          </p:xfrm>
          <a:graphic>
            <a:graphicData uri="http://schemas.openxmlformats.org/presentationml/2006/ole">
              <p:oleObj spid="_x0000_s1109289" name="Equation" r:id="rId6" imgW="1586811" imgH="812447" progId="">
                <p:embed/>
              </p:oleObj>
            </a:graphicData>
          </a:graphic>
        </p:graphicFrame>
        <p:graphicFrame>
          <p:nvGraphicFramePr>
            <p:cNvPr id="1108996" name="Object 2"/>
            <p:cNvGraphicFramePr>
              <a:graphicFrameLocks noChangeAspect="1"/>
            </p:cNvGraphicFramePr>
            <p:nvPr/>
          </p:nvGraphicFramePr>
          <p:xfrm>
            <a:off x="357158" y="1982776"/>
            <a:ext cx="2628900" cy="419100"/>
          </p:xfrm>
          <a:graphic>
            <a:graphicData uri="http://schemas.openxmlformats.org/presentationml/2006/ole">
              <p:oleObj spid="_x0000_s1109290" name="Equation" r:id="rId7" imgW="2527300" imgH="419100" progId="">
                <p:embed/>
              </p:oleObj>
            </a:graphicData>
          </a:graphic>
        </p:graphicFrame>
      </p:grp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214282" y="3360734"/>
          <a:ext cx="1003300" cy="838200"/>
        </p:xfrm>
        <a:graphic>
          <a:graphicData uri="http://schemas.openxmlformats.org/presentationml/2006/ole">
            <p:oleObj spid="_x0000_s1109291" name="Equation" r:id="rId8" imgW="965200" imgH="838200" progId="">
              <p:embed/>
            </p:oleObj>
          </a:graphicData>
        </a:graphic>
      </p:graphicFrame>
      <p:graphicFrame>
        <p:nvGraphicFramePr>
          <p:cNvPr id="1108998" name="Object 6"/>
          <p:cNvGraphicFramePr>
            <a:graphicFrameLocks noChangeAspect="1"/>
          </p:cNvGraphicFramePr>
          <p:nvPr/>
        </p:nvGraphicFramePr>
        <p:xfrm>
          <a:off x="1785918" y="2928934"/>
          <a:ext cx="2665413" cy="1701800"/>
        </p:xfrm>
        <a:graphic>
          <a:graphicData uri="http://schemas.openxmlformats.org/presentationml/2006/ole">
            <p:oleObj spid="_x0000_s1109292" name="Equation" r:id="rId9" imgW="2565400" imgH="1701800" progId="">
              <p:embed/>
            </p:oleObj>
          </a:graphicData>
        </a:graphic>
      </p:graphicFrame>
      <p:graphicFrame>
        <p:nvGraphicFramePr>
          <p:cNvPr id="1108999" name="Object 7"/>
          <p:cNvGraphicFramePr>
            <a:graphicFrameLocks noChangeAspect="1"/>
          </p:cNvGraphicFramePr>
          <p:nvPr/>
        </p:nvGraphicFramePr>
        <p:xfrm>
          <a:off x="1467632" y="5072074"/>
          <a:ext cx="2851150" cy="800100"/>
        </p:xfrm>
        <a:graphic>
          <a:graphicData uri="http://schemas.openxmlformats.org/presentationml/2006/ole">
            <p:oleObj spid="_x0000_s1109293" name="Equation" r:id="rId10" imgW="2743200" imgH="800100" progId="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42844" y="6143644"/>
            <a:ext cx="550072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pt-BR" sz="2000" b="0" i="1" dirty="0" smtClean="0">
                <a:solidFill>
                  <a:schemeClr val="tx1"/>
                </a:solidFill>
                <a:latin typeface="+mn-lt"/>
              </a:rPr>
              <a:t>I</a:t>
            </a:r>
            <a:r>
              <a:rPr lang="pt-BR" sz="2000" b="0" i="1" baseline="-250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 = 10 </a:t>
            </a:r>
            <a:r>
              <a:rPr lang="pt-BR" sz="2000" b="0" i="1" dirty="0" smtClean="0">
                <a:solidFill>
                  <a:schemeClr val="tx1"/>
                </a:solidFill>
                <a:latin typeface="+mn-lt"/>
              </a:rPr>
              <a:t>I</a:t>
            </a:r>
            <a:r>
              <a:rPr lang="pt-BR" sz="2000" b="0" i="1" baseline="-25000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  <a:sym typeface="Symbol"/>
              </a:rPr>
              <a:t> </a:t>
            </a:r>
            <a:r>
              <a:rPr lang="pt-BR" sz="2000" b="0" i="1" dirty="0" smtClean="0">
                <a:solidFill>
                  <a:schemeClr val="tx1"/>
                </a:solidFill>
                <a:latin typeface="+mn-lt"/>
                <a:sym typeface="Symbol"/>
              </a:rPr>
              <a:t>V</a:t>
            </a:r>
            <a:r>
              <a:rPr lang="pt-BR" sz="2000" b="0" i="1" baseline="-25000" dirty="0" smtClean="0">
                <a:solidFill>
                  <a:schemeClr val="tx1"/>
                </a:solidFill>
                <a:latin typeface="+mn-lt"/>
                <a:sym typeface="Symbol"/>
              </a:rPr>
              <a:t>2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  <a:sym typeface="Symbol"/>
              </a:rPr>
              <a:t> – </a:t>
            </a:r>
            <a:r>
              <a:rPr lang="pt-BR" sz="2000" b="0" i="1" dirty="0" smtClean="0">
                <a:solidFill>
                  <a:schemeClr val="tx1"/>
                </a:solidFill>
                <a:latin typeface="+mn-lt"/>
                <a:sym typeface="Symbol"/>
              </a:rPr>
              <a:t>V</a:t>
            </a:r>
            <a:r>
              <a:rPr lang="pt-BR" sz="2000" b="0" i="1" baseline="-25000" dirty="0" smtClean="0">
                <a:solidFill>
                  <a:schemeClr val="tx1"/>
                </a:solidFill>
                <a:latin typeface="+mn-lt"/>
                <a:sym typeface="Symbol"/>
              </a:rPr>
              <a:t>1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  <a:sym typeface="Symbol"/>
              </a:rPr>
              <a:t> ≈ 60 mV (</a:t>
            </a:r>
            <a:r>
              <a:rPr lang="pt-BR" sz="2000" b="0" i="1" dirty="0" smtClean="0">
                <a:solidFill>
                  <a:schemeClr val="tx1"/>
                </a:solidFill>
                <a:latin typeface="+mn-lt"/>
                <a:sym typeface="Symbol"/>
              </a:rPr>
              <a:t>n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  <a:sym typeface="Symbol"/>
              </a:rPr>
              <a:t> = 1, </a:t>
            </a:r>
            <a:r>
              <a:rPr lang="pt-BR" sz="2000" b="0" i="1" dirty="0" smtClean="0">
                <a:solidFill>
                  <a:schemeClr val="tx1"/>
                </a:solidFill>
                <a:latin typeface="+mn-lt"/>
                <a:sym typeface="Symbol"/>
              </a:rPr>
              <a:t>T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  <a:sym typeface="Symbol"/>
              </a:rPr>
              <a:t> = 300 K)</a:t>
            </a:r>
            <a:endParaRPr lang="pt-BR" sz="20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 da Temperatura</a:t>
            </a:r>
            <a:endParaRPr lang="pt-BR" dirty="0"/>
          </a:p>
        </p:txBody>
      </p:sp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4803204" cy="423564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i="1" dirty="0"/>
              <a:t>I</a:t>
            </a:r>
            <a:r>
              <a:rPr lang="pt-BR" i="1" baseline="-25000" dirty="0"/>
              <a:t>S</a:t>
            </a:r>
            <a:r>
              <a:rPr lang="pt-BR" dirty="0"/>
              <a:t> e </a:t>
            </a:r>
            <a:r>
              <a:rPr lang="pt-BR" i="1" dirty="0"/>
              <a:t>V</a:t>
            </a:r>
            <a:r>
              <a:rPr lang="pt-BR" i="1" baseline="-25000" dirty="0"/>
              <a:t>T</a:t>
            </a:r>
            <a:r>
              <a:rPr lang="pt-BR" dirty="0"/>
              <a:t> variam com a </a:t>
            </a:r>
            <a:r>
              <a:rPr lang="pt-BR" dirty="0" smtClean="0"/>
              <a:t>temperatura</a:t>
            </a:r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r>
              <a:rPr lang="pt-BR" i="1" dirty="0"/>
              <a:t>I</a:t>
            </a:r>
            <a:r>
              <a:rPr lang="pt-BR" i="1" baseline="-25000" dirty="0"/>
              <a:t>S</a:t>
            </a:r>
            <a:r>
              <a:rPr lang="pt-BR" dirty="0"/>
              <a:t> dobra a cada 5ºC de aumento da </a:t>
            </a:r>
            <a:r>
              <a:rPr lang="pt-BR" dirty="0" smtClean="0"/>
              <a:t>temperatura</a:t>
            </a:r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  <a:buFont typeface="Symbol" pitchFamily="18" charset="2"/>
              <a:buChar char="Þ"/>
            </a:pPr>
            <a:r>
              <a:rPr lang="pt-BR" dirty="0"/>
              <a:t> Dependência da característica direta do diodo com a </a:t>
            </a:r>
            <a:r>
              <a:rPr lang="pt-BR" dirty="0" smtClean="0"/>
              <a:t>temperatura</a:t>
            </a:r>
          </a:p>
          <a:p>
            <a:pPr>
              <a:lnSpc>
                <a:spcPct val="100000"/>
              </a:lnSpc>
              <a:buFont typeface="Symbol" pitchFamily="18" charset="2"/>
              <a:buChar char="Þ"/>
            </a:pPr>
            <a:endParaRPr lang="pt-BR" dirty="0"/>
          </a:p>
          <a:p>
            <a:pPr>
              <a:lnSpc>
                <a:spcPct val="100000"/>
              </a:lnSpc>
              <a:buFont typeface="Symbol" pitchFamily="18" charset="2"/>
              <a:buChar char="Þ"/>
            </a:pPr>
            <a:r>
              <a:rPr lang="pt-BR" dirty="0"/>
              <a:t> </a:t>
            </a:r>
            <a:r>
              <a:rPr lang="pt-BR" i="1" dirty="0"/>
              <a:t>v</a:t>
            </a:r>
            <a:r>
              <a:rPr lang="pt-BR" dirty="0"/>
              <a:t> diminui ~2 </a:t>
            </a:r>
            <a:r>
              <a:rPr lang="pt-BR" dirty="0" err="1"/>
              <a:t>mV</a:t>
            </a:r>
            <a:r>
              <a:rPr lang="pt-BR" dirty="0"/>
              <a:t> para cada 1ºC de aumento na temperatura (para um mesmo valor de corrente)</a:t>
            </a:r>
          </a:p>
          <a:p>
            <a:endParaRPr lang="pt-BR" dirty="0"/>
          </a:p>
        </p:txBody>
      </p:sp>
      <p:pic>
        <p:nvPicPr>
          <p:cNvPr id="13" name="Picture 2" descr="c:\ch03_conv\sedr42021_03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3204" y="1505694"/>
            <a:ext cx="43053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Espaço Reservado para Texto 1"/>
          <p:cNvSpPr txBox="1">
            <a:spLocks/>
          </p:cNvSpPr>
          <p:nvPr/>
        </p:nvSpPr>
        <p:spPr>
          <a:xfrm>
            <a:off x="4803204" y="5439384"/>
            <a:ext cx="4340796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33375" indent="-333375" algn="l" defTabSz="457200" rtl="0" eaLnBrk="0" fontAlgn="base" hangingPunct="0">
              <a:lnSpc>
                <a:spcPct val="76000"/>
              </a:lnSpc>
              <a:spcBef>
                <a:spcPts val="6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ü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90575" indent="-333375" algn="l" defTabSz="457200" rtl="0" eaLnBrk="0" fontAlgn="base" hangingPunct="0">
              <a:lnSpc>
                <a:spcPct val="76000"/>
              </a:lnSpc>
              <a:spcBef>
                <a:spcPts val="500"/>
              </a:spcBef>
              <a:spcAft>
                <a:spcPct val="0"/>
              </a:spcAft>
              <a:buClrTx/>
              <a:buSzPct val="75000"/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+mn-lt"/>
                <a:cs typeface="+mn-cs"/>
              </a:defRPr>
            </a:lvl2pPr>
            <a:lvl3pPr marL="1247775" indent="-336550" algn="l" defTabSz="457200" rtl="0" eaLnBrk="0" fontAlgn="base" hangingPunct="0">
              <a:lnSpc>
                <a:spcPct val="76000"/>
              </a:lnSpc>
              <a:spcBef>
                <a:spcPts val="400"/>
              </a:spcBef>
              <a:spcAft>
                <a:spcPct val="0"/>
              </a:spcAft>
              <a:buClrTx/>
              <a:buSzPct val="75000"/>
              <a:buFontTx/>
              <a:buNone/>
              <a:defRPr sz="1600" i="1">
                <a:solidFill>
                  <a:srgbClr val="000000"/>
                </a:solidFill>
                <a:latin typeface="+mn-lt"/>
                <a:cs typeface="+mn-cs"/>
              </a:defRPr>
            </a:lvl3pPr>
            <a:lvl4pPr marL="1704975" indent="-336550" algn="l" defTabSz="457200" rtl="0" eaLnBrk="0" fontAlgn="base" hangingPunct="0">
              <a:lnSpc>
                <a:spcPct val="76000"/>
              </a:lnSpc>
              <a:spcBef>
                <a:spcPts val="350"/>
              </a:spcBef>
              <a:spcAft>
                <a:spcPct val="0"/>
              </a:spcAft>
              <a:buClr>
                <a:srgbClr val="003366"/>
              </a:buClr>
              <a:buSzPct val="80000"/>
              <a:buFontTx/>
              <a:buNone/>
              <a:defRPr sz="1400">
                <a:solidFill>
                  <a:srgbClr val="003366"/>
                </a:solidFill>
                <a:latin typeface="+mn-lt"/>
                <a:cs typeface="+mn-cs"/>
              </a:defRPr>
            </a:lvl4pPr>
            <a:lvl5pPr marL="2792413" indent="-914400" algn="l" defTabSz="457200" rtl="0" eaLnBrk="0" fontAlgn="base" hangingPunct="0">
              <a:lnSpc>
                <a:spcPct val="76000"/>
              </a:lnSpc>
              <a:spcBef>
                <a:spcPts val="300"/>
              </a:spcBef>
              <a:spcAft>
                <a:spcPct val="0"/>
              </a:spcAft>
              <a:buClr>
                <a:srgbClr val="003366"/>
              </a:buClr>
              <a:buSzPct val="65000"/>
              <a:buFontTx/>
              <a:buNone/>
              <a:defRPr sz="1200">
                <a:solidFill>
                  <a:srgbClr val="003366"/>
                </a:solidFill>
                <a:latin typeface="+mn-lt"/>
                <a:cs typeface="+mn-cs"/>
              </a:defRPr>
            </a:lvl5pPr>
            <a:lvl6pPr marL="3249613" indent="-914400" algn="l" defTabSz="457200" rtl="0" eaLnBrk="0" fontAlgn="base" hangingPunct="0">
              <a:lnSpc>
                <a:spcPct val="76000"/>
              </a:lnSpc>
              <a:spcBef>
                <a:spcPts val="300"/>
              </a:spcBef>
              <a:spcAft>
                <a:spcPct val="0"/>
              </a:spcAft>
              <a:buClr>
                <a:srgbClr val="003366"/>
              </a:buClr>
              <a:buSzPct val="65000"/>
              <a:buFont typeface="Wingdings" charset="2"/>
              <a:buChar char=""/>
              <a:defRPr sz="1200">
                <a:solidFill>
                  <a:srgbClr val="003366"/>
                </a:solidFill>
                <a:latin typeface="+mn-lt"/>
                <a:cs typeface="+mn-cs"/>
              </a:defRPr>
            </a:lvl6pPr>
            <a:lvl7pPr marL="3706813" indent="-914400" algn="l" defTabSz="457200" rtl="0" eaLnBrk="0" fontAlgn="base" hangingPunct="0">
              <a:lnSpc>
                <a:spcPct val="76000"/>
              </a:lnSpc>
              <a:spcBef>
                <a:spcPts val="300"/>
              </a:spcBef>
              <a:spcAft>
                <a:spcPct val="0"/>
              </a:spcAft>
              <a:buClr>
                <a:srgbClr val="003366"/>
              </a:buClr>
              <a:buSzPct val="65000"/>
              <a:buFont typeface="Wingdings" charset="2"/>
              <a:buChar char=""/>
              <a:defRPr sz="1200">
                <a:solidFill>
                  <a:srgbClr val="003366"/>
                </a:solidFill>
                <a:latin typeface="+mn-lt"/>
                <a:cs typeface="+mn-cs"/>
              </a:defRPr>
            </a:lvl7pPr>
            <a:lvl8pPr marL="4164013" indent="-914400" algn="l" defTabSz="457200" rtl="0" eaLnBrk="0" fontAlgn="base" hangingPunct="0">
              <a:lnSpc>
                <a:spcPct val="76000"/>
              </a:lnSpc>
              <a:spcBef>
                <a:spcPts val="300"/>
              </a:spcBef>
              <a:spcAft>
                <a:spcPct val="0"/>
              </a:spcAft>
              <a:buClr>
                <a:srgbClr val="003366"/>
              </a:buClr>
              <a:buSzPct val="65000"/>
              <a:buFont typeface="Wingdings" charset="2"/>
              <a:buChar char=""/>
              <a:defRPr sz="1200">
                <a:solidFill>
                  <a:srgbClr val="003366"/>
                </a:solidFill>
                <a:latin typeface="+mn-lt"/>
                <a:cs typeface="+mn-cs"/>
              </a:defRPr>
            </a:lvl8pPr>
            <a:lvl9pPr marL="4621213" indent="-914400" algn="l" defTabSz="457200" rtl="0" eaLnBrk="0" fontAlgn="base" hangingPunct="0">
              <a:lnSpc>
                <a:spcPct val="76000"/>
              </a:lnSpc>
              <a:spcBef>
                <a:spcPts val="300"/>
              </a:spcBef>
              <a:spcAft>
                <a:spcPct val="0"/>
              </a:spcAft>
              <a:buClr>
                <a:srgbClr val="003366"/>
              </a:buClr>
              <a:buSzPct val="65000"/>
              <a:buFont typeface="Wingdings" charset="2"/>
              <a:buChar char=""/>
              <a:defRPr sz="1200">
                <a:solidFill>
                  <a:srgbClr val="003366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t-BR" b="0" kern="0" dirty="0" smtClean="0">
                <a:sym typeface="Symbol" panose="05050102010706020507" pitchFamily="18" charset="2"/>
              </a:rPr>
              <a:t> </a:t>
            </a:r>
            <a:r>
              <a:rPr lang="pt-BR" b="0" kern="0" dirty="0" smtClean="0"/>
              <a:t>Diodo pode ser usado como sensor de temperatura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Região de Polarização Reversa</a:t>
            </a:r>
            <a:endParaRPr lang="pt-B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0" y="2786058"/>
            <a:ext cx="5357818" cy="409855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Diodos reais</a:t>
            </a:r>
          </a:p>
          <a:p>
            <a:pPr lvl="1">
              <a:lnSpc>
                <a:spcPct val="100000"/>
              </a:lnSpc>
            </a:pPr>
            <a:r>
              <a:rPr lang="pt-BR" i="1" dirty="0" smtClean="0"/>
              <a:t>i</a:t>
            </a:r>
            <a:r>
              <a:rPr lang="pt-BR" dirty="0" smtClean="0"/>
              <a:t> reversa aumenta com </a:t>
            </a:r>
            <a:r>
              <a:rPr lang="pt-BR" i="1" dirty="0" smtClean="0"/>
              <a:t>v</a:t>
            </a:r>
            <a:r>
              <a:rPr lang="pt-BR" dirty="0" smtClean="0"/>
              <a:t> reversa</a:t>
            </a:r>
          </a:p>
          <a:p>
            <a:pPr lvl="1">
              <a:lnSpc>
                <a:spcPct val="100000"/>
              </a:lnSpc>
            </a:pPr>
            <a:r>
              <a:rPr lang="pt-BR" i="1" dirty="0" smtClean="0"/>
              <a:t>i</a:t>
            </a:r>
            <a:r>
              <a:rPr lang="pt-BR" dirty="0" smtClean="0"/>
              <a:t> reversa &gt;&gt; </a:t>
            </a:r>
            <a:r>
              <a:rPr lang="pt-BR" i="1" dirty="0" smtClean="0"/>
              <a:t>I</a:t>
            </a:r>
            <a:r>
              <a:rPr lang="pt-BR" i="1" baseline="-25000" dirty="0" smtClean="0"/>
              <a:t>S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A corrente reversa é uma função muito dependente da temperatura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Regra prática: </a:t>
            </a:r>
            <a:r>
              <a:rPr lang="pt-BR" i="1" dirty="0" smtClean="0"/>
              <a:t>i</a:t>
            </a:r>
            <a:r>
              <a:rPr lang="pt-BR" dirty="0" smtClean="0"/>
              <a:t> reversa dobra a cada 10ºC de aumento na temperatura</a:t>
            </a:r>
            <a:endParaRPr lang="pt-BR" dirty="0"/>
          </a:p>
        </p:txBody>
      </p:sp>
      <p:pic>
        <p:nvPicPr>
          <p:cNvPr id="8" name="Picture 2" descr="c:\ch03_conv\sedr42021_03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0576" y="3571876"/>
            <a:ext cx="3773424" cy="309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857884" y="3000372"/>
            <a:ext cx="171451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 anchorCtr="1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000" b="0" i="1" dirty="0" smtClean="0">
                <a:solidFill>
                  <a:schemeClr val="tx1"/>
                </a:solidFill>
                <a:latin typeface="+mn-lt"/>
              </a:rPr>
              <a:t>-V</a:t>
            </a:r>
            <a:r>
              <a:rPr lang="pt-BR" sz="2000" b="0" i="1" baseline="-25000" dirty="0" smtClean="0">
                <a:solidFill>
                  <a:schemeClr val="tx1"/>
                </a:solidFill>
                <a:latin typeface="+mn-lt"/>
              </a:rPr>
              <a:t>zk</a:t>
            </a:r>
            <a:r>
              <a:rPr lang="pt-BR" sz="2000" b="0" i="1" dirty="0" smtClean="0">
                <a:solidFill>
                  <a:schemeClr val="tx1"/>
                </a:solidFill>
                <a:latin typeface="+mn-lt"/>
              </a:rPr>
              <a:t> &lt; v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 &lt; 0</a:t>
            </a:r>
            <a:endParaRPr lang="pt-BR" sz="2000" b="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rot="5400000">
            <a:off x="6108711" y="4078349"/>
            <a:ext cx="1214446" cy="1588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105922" name="Object 2"/>
          <p:cNvGraphicFramePr>
            <a:graphicFrameLocks noChangeAspect="1"/>
          </p:cNvGraphicFramePr>
          <p:nvPr/>
        </p:nvGraphicFramePr>
        <p:xfrm>
          <a:off x="3593841" y="857232"/>
          <a:ext cx="1956318" cy="419100"/>
        </p:xfrm>
        <a:graphic>
          <a:graphicData uri="http://schemas.openxmlformats.org/presentationml/2006/ole">
            <p:oleObj spid="_x0000_s1110118" name="Equation" r:id="rId5" imgW="1879600" imgH="419100" progId="">
              <p:embed/>
            </p:oleObj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325426" y="1616068"/>
            <a:ext cx="6532590" cy="812800"/>
            <a:chOff x="325426" y="1758944"/>
            <a:chExt cx="6532590" cy="812800"/>
          </a:xfrm>
          <a:noFill/>
        </p:grpSpPr>
        <p:graphicFrame>
          <p:nvGraphicFramePr>
            <p:cNvPr id="17" name="Object 2"/>
            <p:cNvGraphicFramePr>
              <a:graphicFrameLocks noChangeAspect="1"/>
            </p:cNvGraphicFramePr>
            <p:nvPr/>
          </p:nvGraphicFramePr>
          <p:xfrm>
            <a:off x="325426" y="1758944"/>
            <a:ext cx="2603500" cy="812800"/>
          </p:xfrm>
          <a:graphic>
            <a:graphicData uri="http://schemas.openxmlformats.org/presentationml/2006/ole">
              <p:oleObj spid="_x0000_s1110119" name="Equation" r:id="rId6" imgW="2501900" imgH="812800" progId="">
                <p:embed/>
              </p:oleObj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3000364" y="2171634"/>
              <a:ext cx="3857652" cy="4001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pt-BR" sz="2000" b="0" dirty="0" smtClean="0">
                  <a:solidFill>
                    <a:schemeClr val="tx1"/>
                  </a:solidFill>
                  <a:latin typeface="+mn-lt"/>
                </a:rPr>
                <a:t>→ corrente de saturação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Região de Ruptura Reversa</a:t>
            </a:r>
            <a:endParaRPr lang="pt-BR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0" y="836712"/>
            <a:ext cx="5000628" cy="52168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2200" dirty="0" smtClean="0"/>
              <a:t>Tensão reversa &gt; tensão de limiar específica</a:t>
            </a:r>
          </a:p>
          <a:p>
            <a:pPr>
              <a:lnSpc>
                <a:spcPct val="100000"/>
              </a:lnSpc>
              <a:buNone/>
            </a:pPr>
            <a:r>
              <a:rPr lang="pt-BR" sz="2200" dirty="0" smtClean="0">
                <a:sym typeface="Symbol"/>
              </a:rPr>
              <a:t>	 </a:t>
            </a:r>
            <a:r>
              <a:rPr lang="pt-BR" sz="2200" u="sng" dirty="0" smtClean="0">
                <a:sym typeface="Symbol"/>
              </a:rPr>
              <a:t>Tensão de ruptura (</a:t>
            </a:r>
            <a:r>
              <a:rPr lang="pt-BR" sz="2200" i="1" u="sng" dirty="0" smtClean="0">
                <a:sym typeface="Symbol"/>
              </a:rPr>
              <a:t>Breakdown voltage</a:t>
            </a:r>
            <a:r>
              <a:rPr lang="pt-BR" sz="2200" u="sng" dirty="0" smtClean="0">
                <a:sym typeface="Symbol"/>
              </a:rPr>
              <a:t>)</a:t>
            </a:r>
            <a:r>
              <a:rPr lang="pt-BR" sz="2200" dirty="0" smtClean="0">
                <a:sym typeface="Symbol"/>
              </a:rPr>
              <a:t>: </a:t>
            </a:r>
            <a:r>
              <a:rPr lang="pt-BR" sz="2200" dirty="0" smtClean="0"/>
              <a:t>tensão de “joelho” </a:t>
            </a:r>
            <a:r>
              <a:rPr lang="pt-BR" sz="2200" i="1" dirty="0" smtClean="0"/>
              <a:t>V</a:t>
            </a:r>
            <a:r>
              <a:rPr lang="pt-BR" sz="2200" i="1" baseline="-25000" dirty="0" smtClean="0"/>
              <a:t>zk </a:t>
            </a:r>
            <a:r>
              <a:rPr lang="pt-BR" sz="2200" dirty="0" smtClean="0"/>
              <a:t>(</a:t>
            </a:r>
            <a:r>
              <a:rPr lang="pt-BR" sz="2200" i="1" dirty="0" smtClean="0"/>
              <a:t>z = Zener, k = </a:t>
            </a:r>
            <a:r>
              <a:rPr lang="pt-BR" sz="2200" i="1" dirty="0" err="1" smtClean="0"/>
              <a:t>knee</a:t>
            </a:r>
            <a:r>
              <a:rPr lang="pt-BR" sz="2200" dirty="0" smtClean="0"/>
              <a:t>)</a:t>
            </a:r>
          </a:p>
          <a:p>
            <a:pPr>
              <a:lnSpc>
                <a:spcPct val="100000"/>
              </a:lnSpc>
              <a:buNone/>
            </a:pPr>
            <a:endParaRPr lang="pt-BR" sz="2200" dirty="0" smtClean="0"/>
          </a:p>
          <a:p>
            <a:pPr>
              <a:lnSpc>
                <a:spcPct val="100000"/>
              </a:lnSpc>
            </a:pPr>
            <a:r>
              <a:rPr lang="pt-BR" sz="2200" dirty="0" smtClean="0"/>
              <a:t>Corrente aumenta rapidamente para um pequeno aumento na tensão</a:t>
            </a:r>
          </a:p>
          <a:p>
            <a:pPr>
              <a:lnSpc>
                <a:spcPct val="100000"/>
              </a:lnSpc>
            </a:pPr>
            <a:endParaRPr lang="pt-BR" sz="2200" i="1" dirty="0" smtClean="0"/>
          </a:p>
          <a:p>
            <a:pPr>
              <a:lnSpc>
                <a:spcPct val="100000"/>
              </a:lnSpc>
            </a:pPr>
            <a:r>
              <a:rPr lang="pt-BR" sz="2200" dirty="0" smtClean="0"/>
              <a:t>Não destrutiva se a potência dissipada no diodo é limitada pelo circuito externo em níveis seguros (especificação do fabricante)</a:t>
            </a:r>
          </a:p>
        </p:txBody>
      </p:sp>
      <p:pic>
        <p:nvPicPr>
          <p:cNvPr id="8" name="Picture 2" descr="c:\ch03_conv\sedr42021_03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980728"/>
            <a:ext cx="3962095" cy="324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607191" y="6105490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Obs.: a ruptura pode ocorrer por 2 mecanismos diferentes:</a:t>
            </a:r>
          </a:p>
          <a:p>
            <a:pPr>
              <a:lnSpc>
                <a:spcPct val="100000"/>
              </a:lnSpc>
              <a:buNone/>
            </a:pPr>
            <a:r>
              <a:rPr lang="pt-BR" sz="2000" b="0" i="1" dirty="0" smtClean="0">
                <a:solidFill>
                  <a:schemeClr val="tx1"/>
                </a:solidFill>
                <a:latin typeface="+mn-lt"/>
              </a:rPr>
              <a:t>Efeito (Ruptura) Zener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 ou </a:t>
            </a:r>
            <a:r>
              <a:rPr lang="pt-BR" sz="2000" b="0" i="1" dirty="0" smtClean="0">
                <a:solidFill>
                  <a:schemeClr val="tx1"/>
                </a:solidFill>
                <a:latin typeface="+mn-lt"/>
              </a:rPr>
              <a:t>Ruptura por Avalanche</a:t>
            </a:r>
          </a:p>
        </p:txBody>
      </p:sp>
      <p:sp>
        <p:nvSpPr>
          <p:cNvPr id="6" name="Rectangle 12"/>
          <p:cNvSpPr/>
          <p:nvPr/>
        </p:nvSpPr>
        <p:spPr>
          <a:xfrm>
            <a:off x="4932040" y="4604935"/>
            <a:ext cx="4177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t-BR" sz="2400" b="0" dirty="0" smtClean="0">
                <a:solidFill>
                  <a:schemeClr val="tx1"/>
                </a:solidFill>
                <a:latin typeface="+mn-lt"/>
              </a:rPr>
              <a:t>Efeito </a:t>
            </a:r>
            <a:r>
              <a:rPr lang="pt-BR" sz="2400" b="0" dirty="0" err="1" smtClean="0">
                <a:solidFill>
                  <a:schemeClr val="tx1"/>
                </a:solidFill>
                <a:latin typeface="+mn-lt"/>
              </a:rPr>
              <a:t>Zener</a:t>
            </a:r>
            <a:r>
              <a:rPr lang="pt-BR" sz="24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pt-BR" sz="2400" b="0" dirty="0" smtClean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 diodo </a:t>
            </a:r>
            <a:r>
              <a:rPr lang="pt-BR" sz="2400" b="0" dirty="0" err="1" smtClean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Zener</a:t>
            </a:r>
            <a:r>
              <a:rPr lang="pt-BR" sz="2400" b="0" dirty="0" smtClean="0">
                <a:solidFill>
                  <a:schemeClr val="tx1"/>
                </a:solidFill>
                <a:latin typeface="+mn-lt"/>
                <a:sym typeface="Symbol" panose="05050102010706020507" pitchFamily="18" charset="2"/>
              </a:rPr>
              <a:t>  fonte de tensão regulada</a:t>
            </a:r>
            <a:endParaRPr lang="pt-BR" sz="2400" b="0" i="1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692696"/>
            <a:ext cx="9144000" cy="6155531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pt-BR" sz="2200" dirty="0" smtClean="0"/>
              <a:t>Um diodo é usado como sensor de temperatura. A </a:t>
            </a:r>
            <a:r>
              <a:rPr lang="pt-BR" sz="2200" dirty="0"/>
              <a:t>queda de potencial </a:t>
            </a:r>
            <a:r>
              <a:rPr lang="pt-BR" sz="2200" dirty="0" smtClean="0"/>
              <a:t>em função da temperatura em </a:t>
            </a:r>
            <a:r>
              <a:rPr lang="pt-BR" sz="2200" dirty="0"/>
              <a:t>um diodo diretamente </a:t>
            </a:r>
            <a:r>
              <a:rPr lang="pt-BR" sz="2200" dirty="0" smtClean="0"/>
              <a:t>polarizado é expressa pelo gráfico</a:t>
            </a:r>
            <a:endParaRPr lang="pt-BR" sz="2200" dirty="0"/>
          </a:p>
          <a:p>
            <a:pPr marL="0" indent="0">
              <a:lnSpc>
                <a:spcPct val="100000"/>
              </a:lnSpc>
              <a:buSzPct val="100000"/>
              <a:buNone/>
            </a:pPr>
            <a:endParaRPr lang="pt-BR" sz="2200" dirty="0" smtClean="0"/>
          </a:p>
          <a:p>
            <a:pPr marL="0" indent="0">
              <a:lnSpc>
                <a:spcPct val="100000"/>
              </a:lnSpc>
              <a:buSzPct val="100000"/>
              <a:buNone/>
            </a:pPr>
            <a:endParaRPr lang="pt-BR" sz="2200" dirty="0" smtClean="0"/>
          </a:p>
          <a:p>
            <a:pPr marL="0" indent="0">
              <a:lnSpc>
                <a:spcPct val="100000"/>
              </a:lnSpc>
              <a:buSzPct val="100000"/>
              <a:buNone/>
            </a:pPr>
            <a:endParaRPr lang="pt-BR" sz="2200" dirty="0" smtClean="0"/>
          </a:p>
          <a:p>
            <a:pPr marL="0" indent="0">
              <a:lnSpc>
                <a:spcPct val="100000"/>
              </a:lnSpc>
              <a:buSzPct val="100000"/>
              <a:buNone/>
            </a:pPr>
            <a:endParaRPr lang="pt-BR" sz="2200" dirty="0"/>
          </a:p>
          <a:p>
            <a:pPr marL="0" indent="0">
              <a:lnSpc>
                <a:spcPct val="100000"/>
              </a:lnSpc>
              <a:buSzPct val="100000"/>
              <a:buNone/>
            </a:pPr>
            <a:endParaRPr lang="pt-BR" sz="2200" dirty="0"/>
          </a:p>
          <a:p>
            <a:pPr marL="0" indent="0">
              <a:lnSpc>
                <a:spcPct val="100000"/>
              </a:lnSpc>
              <a:buSzPct val="100000"/>
              <a:buNone/>
            </a:pPr>
            <a:endParaRPr lang="pt-BR" sz="2200" dirty="0" smtClean="0"/>
          </a:p>
          <a:p>
            <a:pPr marL="0" indent="0" algn="r">
              <a:lnSpc>
                <a:spcPct val="100000"/>
              </a:lnSpc>
              <a:buSzPct val="100000"/>
              <a:buNone/>
            </a:pPr>
            <a:r>
              <a:rPr lang="pt-BR" sz="1400" dirty="0"/>
              <a:t>Fonte: http://www.dsif.fee.unicamp.br/~fabiano/EE531/PDF/Exp%207.pdf</a:t>
            </a:r>
          </a:p>
          <a:p>
            <a:pPr marL="0" indent="0">
              <a:lnSpc>
                <a:spcPct val="100000"/>
              </a:lnSpc>
              <a:buSzPct val="100000"/>
              <a:buNone/>
            </a:pPr>
            <a:r>
              <a:rPr lang="pt-BR" sz="2200" dirty="0" smtClean="0"/>
              <a:t>onde </a:t>
            </a:r>
            <a:r>
              <a:rPr lang="pt-BR" sz="2200" i="1" dirty="0" err="1" smtClean="0"/>
              <a:t>V</a:t>
            </a:r>
            <a:r>
              <a:rPr lang="pt-BR" sz="2200" i="1" baseline="-25000" dirty="0" err="1" smtClean="0"/>
              <a:t>Dref</a:t>
            </a:r>
            <a:r>
              <a:rPr lang="pt-BR" sz="2200" dirty="0" smtClean="0"/>
              <a:t> = 0,6 V para </a:t>
            </a:r>
            <a:r>
              <a:rPr lang="pt-BR" sz="2200" i="1" dirty="0" err="1"/>
              <a:t>T</a:t>
            </a:r>
            <a:r>
              <a:rPr lang="pt-BR" sz="2200" i="1" baseline="-25000" dirty="0" err="1"/>
              <a:t>ref</a:t>
            </a:r>
            <a:r>
              <a:rPr lang="pt-BR" sz="2200" dirty="0"/>
              <a:t> = 300 </a:t>
            </a:r>
            <a:r>
              <a:rPr lang="pt-BR" sz="2200" dirty="0" smtClean="0"/>
              <a:t>K e </a:t>
            </a:r>
            <a:r>
              <a:rPr lang="pt-BR" sz="2200" dirty="0" smtClean="0">
                <a:sym typeface="Symbol" panose="05050102010706020507" pitchFamily="18" charset="2"/>
              </a:rPr>
              <a:t>V</a:t>
            </a:r>
            <a:r>
              <a:rPr lang="pt-BR" sz="2200" baseline="-25000" dirty="0" smtClean="0">
                <a:sym typeface="Symbol" panose="05050102010706020507" pitchFamily="18" charset="2"/>
              </a:rPr>
              <a:t>D</a:t>
            </a:r>
            <a:r>
              <a:rPr lang="pt-BR" sz="2200" dirty="0" smtClean="0">
                <a:sym typeface="Symbol" panose="05050102010706020507" pitchFamily="18" charset="2"/>
              </a:rPr>
              <a:t>/T = -2 </a:t>
            </a:r>
            <a:r>
              <a:rPr lang="pt-BR" sz="2200" dirty="0" err="1" smtClean="0">
                <a:sym typeface="Symbol" panose="05050102010706020507" pitchFamily="18" charset="2"/>
              </a:rPr>
              <a:t>mV</a:t>
            </a:r>
            <a:r>
              <a:rPr lang="pt-BR" sz="2200" dirty="0" smtClean="0">
                <a:sym typeface="Symbol" panose="05050102010706020507" pitchFamily="18" charset="2"/>
              </a:rPr>
              <a:t>/K. +V = 12 V.</a:t>
            </a:r>
          </a:p>
          <a:p>
            <a:pPr marL="457200" indent="-457200">
              <a:lnSpc>
                <a:spcPct val="100000"/>
              </a:lnSpc>
              <a:buSzPct val="100000"/>
              <a:buAutoNum type="alphaLcParenR"/>
            </a:pPr>
            <a:r>
              <a:rPr lang="pt-BR" sz="2200" dirty="0" smtClean="0">
                <a:sym typeface="Symbol" panose="05050102010706020507" pitchFamily="18" charset="2"/>
              </a:rPr>
              <a:t>D</a:t>
            </a:r>
            <a:r>
              <a:rPr lang="pt-BR" sz="2200" dirty="0" smtClean="0"/>
              <a:t>etermine o valor do resistor para uma corrente de 1 </a:t>
            </a:r>
            <a:r>
              <a:rPr lang="pt-BR" sz="2200" dirty="0" err="1" smtClean="0"/>
              <a:t>mA</a:t>
            </a:r>
            <a:r>
              <a:rPr lang="pt-BR" sz="2200" dirty="0"/>
              <a:t> </a:t>
            </a:r>
            <a:r>
              <a:rPr lang="pt-BR" sz="2200" dirty="0" smtClean="0"/>
              <a:t>através do diodo quando na temperatura de referência.</a:t>
            </a:r>
          </a:p>
          <a:p>
            <a:pPr marL="457200" indent="-457200">
              <a:lnSpc>
                <a:spcPct val="100000"/>
              </a:lnSpc>
              <a:buSzPct val="100000"/>
              <a:buAutoNum type="alphaLcParenR"/>
            </a:pPr>
            <a:r>
              <a:rPr lang="pt-BR" sz="2200" dirty="0" smtClean="0"/>
              <a:t>Calcule a variação da tensão </a:t>
            </a:r>
            <a:r>
              <a:rPr lang="pt-BR" sz="2200" dirty="0"/>
              <a:t>no diodo para </a:t>
            </a:r>
            <a:r>
              <a:rPr lang="pt-BR" sz="2200" dirty="0" smtClean="0"/>
              <a:t>uma variação da temperatura entre 40 </a:t>
            </a:r>
            <a:r>
              <a:rPr lang="pt-BR" sz="2200" dirty="0" err="1"/>
              <a:t>ºC</a:t>
            </a:r>
            <a:r>
              <a:rPr lang="pt-BR" sz="2200" dirty="0"/>
              <a:t> </a:t>
            </a:r>
            <a:r>
              <a:rPr lang="pt-BR" sz="2200" dirty="0" smtClean="0"/>
              <a:t>e </a:t>
            </a:r>
            <a:r>
              <a:rPr lang="pt-BR" sz="2200" dirty="0"/>
              <a:t>60 </a:t>
            </a:r>
            <a:r>
              <a:rPr lang="pt-BR" sz="2200" dirty="0" err="1" smtClean="0"/>
              <a:t>ºC</a:t>
            </a:r>
            <a:r>
              <a:rPr lang="pt-BR" sz="2200" dirty="0"/>
              <a:t> </a:t>
            </a:r>
            <a:r>
              <a:rPr lang="pt-BR" sz="2200" dirty="0" smtClean="0"/>
              <a:t>e a corrente no diodo para cada valor de temperatura.</a:t>
            </a:r>
          </a:p>
        </p:txBody>
      </p:sp>
      <p:graphicFrame>
        <p:nvGraphicFramePr>
          <p:cNvPr id="14" name="Objeto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33275342"/>
              </p:ext>
            </p:extLst>
          </p:nvPr>
        </p:nvGraphicFramePr>
        <p:xfrm>
          <a:off x="4572001" y="1813240"/>
          <a:ext cx="3210914" cy="2407848"/>
        </p:xfrm>
        <a:graphic>
          <a:graphicData uri="http://schemas.openxmlformats.org/presentationml/2006/ole">
            <p:oleObj spid="_x0000_s1121335" r:id="rId4" imgW="4281218" imgH="3210464" progId="">
              <p:embed/>
            </p:oleObj>
          </a:graphicData>
        </a:graphic>
      </p:graphicFrame>
      <p:pic>
        <p:nvPicPr>
          <p:cNvPr id="19" name="Imagem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67" y="2176170"/>
            <a:ext cx="1066667" cy="19809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844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Circuitos com Diodos</a:t>
            </a:r>
            <a:endParaRPr lang="pt-BR" dirty="0"/>
          </a:p>
        </p:txBody>
      </p:sp>
      <p:pic>
        <p:nvPicPr>
          <p:cNvPr id="4" name="Picture 2" descr="c:\ch03_conv\sedr42021_0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8644" y="1357298"/>
            <a:ext cx="2906713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07969" name="Object 2"/>
          <p:cNvGraphicFramePr>
            <a:graphicFrameLocks noChangeAspect="1"/>
          </p:cNvGraphicFramePr>
          <p:nvPr/>
        </p:nvGraphicFramePr>
        <p:xfrm>
          <a:off x="1428728" y="4152904"/>
          <a:ext cx="2312988" cy="419100"/>
        </p:xfrm>
        <a:graphic>
          <a:graphicData uri="http://schemas.openxmlformats.org/presentationml/2006/ole">
            <p:oleObj spid="_x0000_s1111130" name="Equation" r:id="rId5" imgW="2222500" imgH="419100" progId="">
              <p:embed/>
            </p:oleObj>
          </a:graphicData>
        </a:graphic>
      </p:graphicFrame>
      <p:graphicFrame>
        <p:nvGraphicFramePr>
          <p:cNvPr id="1107970" name="Object 2"/>
          <p:cNvGraphicFramePr>
            <a:graphicFrameLocks noChangeAspect="1"/>
          </p:cNvGraphicFramePr>
          <p:nvPr/>
        </p:nvGraphicFramePr>
        <p:xfrm>
          <a:off x="5857884" y="4000504"/>
          <a:ext cx="1797050" cy="723900"/>
        </p:xfrm>
        <a:graphic>
          <a:graphicData uri="http://schemas.openxmlformats.org/presentationml/2006/ole">
            <p:oleObj spid="_x0000_s1111131" name="Equation" r:id="rId6" imgW="1726451" imgH="723586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2971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Diodo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20980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Elemento não-linear fundamental de circuito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Dispositivo de 2 terminais</a:t>
            </a:r>
          </a:p>
          <a:p>
            <a:pPr lvl="1">
              <a:lnSpc>
                <a:spcPct val="100000"/>
              </a:lnSpc>
            </a:pPr>
            <a:r>
              <a:rPr lang="pt-BR" dirty="0" smtClean="0"/>
              <a:t>Anodo: material (semicondutor) tipo p</a:t>
            </a:r>
          </a:p>
          <a:p>
            <a:pPr lvl="1">
              <a:lnSpc>
                <a:spcPct val="100000"/>
              </a:lnSpc>
            </a:pPr>
            <a:r>
              <a:rPr lang="pt-BR" dirty="0" smtClean="0"/>
              <a:t>Catodo: material (semicondutor) tipo 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b="26189"/>
          <a:stretch>
            <a:fillRect/>
          </a:stretch>
        </p:blipFill>
        <p:spPr bwMode="auto">
          <a:xfrm>
            <a:off x="1023035" y="4000504"/>
            <a:ext cx="709793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Circuitos com Diodos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4616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Análise gráfica</a:t>
            </a:r>
          </a:p>
        </p:txBody>
      </p:sp>
      <p:pic>
        <p:nvPicPr>
          <p:cNvPr id="4" name="Picture 2" descr="c:\ch03_conv\sedr42021_0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1567" y="1214422"/>
            <a:ext cx="2906713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07969" name="Object 2"/>
          <p:cNvGraphicFramePr>
            <a:graphicFrameLocks noChangeAspect="1"/>
          </p:cNvGraphicFramePr>
          <p:nvPr/>
        </p:nvGraphicFramePr>
        <p:xfrm>
          <a:off x="428596" y="1938326"/>
          <a:ext cx="2312988" cy="419100"/>
        </p:xfrm>
        <a:graphic>
          <a:graphicData uri="http://schemas.openxmlformats.org/presentationml/2006/ole">
            <p:oleObj spid="_x0000_s1112154" name="Equation" r:id="rId5" imgW="2222500" imgH="419100" progId="">
              <p:embed/>
            </p:oleObj>
          </a:graphicData>
        </a:graphic>
      </p:graphicFrame>
      <p:graphicFrame>
        <p:nvGraphicFramePr>
          <p:cNvPr id="1107970" name="Object 2"/>
          <p:cNvGraphicFramePr>
            <a:graphicFrameLocks noChangeAspect="1"/>
          </p:cNvGraphicFramePr>
          <p:nvPr/>
        </p:nvGraphicFramePr>
        <p:xfrm>
          <a:off x="3214678" y="1785926"/>
          <a:ext cx="1797050" cy="723900"/>
        </p:xfrm>
        <a:graphic>
          <a:graphicData uri="http://schemas.openxmlformats.org/presentationml/2006/ole">
            <p:oleObj spid="_x0000_s1112155" name="Equation" r:id="rId6" imgW="1726451" imgH="723586" progId="">
              <p:embed/>
            </p:oleObj>
          </a:graphicData>
        </a:graphic>
      </p:graphicFrame>
      <p:pic>
        <p:nvPicPr>
          <p:cNvPr id="7" name="Picture 2" descr="c:\ch03_conv\sedr42021_03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0638" y="3054350"/>
            <a:ext cx="6562725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503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Circuitos com Diodos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35855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Análise iterativa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Exemplo: </a:t>
            </a:r>
            <a:r>
              <a:rPr lang="pt-BR" i="1" dirty="0" smtClean="0"/>
              <a:t>V</a:t>
            </a:r>
            <a:r>
              <a:rPr lang="pt-BR" i="1" baseline="-25000" dirty="0" smtClean="0"/>
              <a:t>DD</a:t>
            </a:r>
            <a:r>
              <a:rPr lang="pt-BR" dirty="0" smtClean="0"/>
              <a:t> = 5 V, </a:t>
            </a:r>
            <a:r>
              <a:rPr lang="pt-BR" i="1" dirty="0" smtClean="0"/>
              <a:t>R</a:t>
            </a:r>
            <a:r>
              <a:rPr lang="pt-BR" dirty="0" smtClean="0"/>
              <a:t> = 1 k</a:t>
            </a:r>
            <a:r>
              <a:rPr lang="pt-BR" dirty="0" smtClean="0">
                <a:sym typeface="Symbol"/>
              </a:rPr>
              <a:t></a:t>
            </a:r>
            <a:r>
              <a:rPr lang="pt-BR" dirty="0" smtClean="0"/>
              <a:t>, </a:t>
            </a:r>
            <a:r>
              <a:rPr lang="pt-BR" i="1" dirty="0" smtClean="0"/>
              <a:t>I</a:t>
            </a:r>
            <a:r>
              <a:rPr lang="pt-BR" i="1" baseline="-25000" dirty="0" smtClean="0"/>
              <a:t>D</a:t>
            </a:r>
            <a:r>
              <a:rPr lang="pt-BR" dirty="0" smtClean="0"/>
              <a:t> = 1 mA para </a:t>
            </a:r>
            <a:r>
              <a:rPr lang="pt-BR" i="1" dirty="0" smtClean="0"/>
              <a:t>V</a:t>
            </a:r>
            <a:r>
              <a:rPr lang="pt-BR" i="1" baseline="-25000" dirty="0" smtClean="0"/>
              <a:t>D</a:t>
            </a:r>
            <a:r>
              <a:rPr lang="pt-BR" dirty="0" smtClean="0"/>
              <a:t> = 0,7 V,</a:t>
            </a:r>
          </a:p>
          <a:p>
            <a:pPr>
              <a:lnSpc>
                <a:spcPct val="100000"/>
              </a:lnSpc>
              <a:buNone/>
            </a:pPr>
            <a:r>
              <a:rPr lang="pt-BR" dirty="0" smtClean="0">
                <a:sym typeface="Symbol"/>
              </a:rPr>
              <a:t>	</a:t>
            </a:r>
            <a:r>
              <a:rPr lang="pt-BR" i="1" dirty="0" smtClean="0">
                <a:sym typeface="Symbol"/>
              </a:rPr>
              <a:t></a:t>
            </a:r>
            <a:r>
              <a:rPr lang="pt-BR" dirty="0" smtClean="0">
                <a:sym typeface="Symbol"/>
              </a:rPr>
              <a:t> </a:t>
            </a:r>
            <a:r>
              <a:rPr lang="pt-BR" dirty="0" smtClean="0"/>
              <a:t>= 0,1 V/déc.</a:t>
            </a:r>
          </a:p>
        </p:txBody>
      </p:sp>
      <p:pic>
        <p:nvPicPr>
          <p:cNvPr id="4" name="Picture 2" descr="c:\ch03_conv\sedr42021_0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1567" y="1550985"/>
            <a:ext cx="2906713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07969" name="Object 2"/>
          <p:cNvGraphicFramePr>
            <a:graphicFrameLocks noChangeAspect="1"/>
          </p:cNvGraphicFramePr>
          <p:nvPr/>
        </p:nvGraphicFramePr>
        <p:xfrm>
          <a:off x="428596" y="2137566"/>
          <a:ext cx="2312988" cy="419100"/>
        </p:xfrm>
        <a:graphic>
          <a:graphicData uri="http://schemas.openxmlformats.org/presentationml/2006/ole">
            <p:oleObj spid="_x0000_s1113178" name="Equation" r:id="rId5" imgW="2222500" imgH="419100" progId="">
              <p:embed/>
            </p:oleObj>
          </a:graphicData>
        </a:graphic>
      </p:graphicFrame>
      <p:graphicFrame>
        <p:nvGraphicFramePr>
          <p:cNvPr id="1107970" name="Object 2"/>
          <p:cNvGraphicFramePr>
            <a:graphicFrameLocks noChangeAspect="1"/>
          </p:cNvGraphicFramePr>
          <p:nvPr/>
        </p:nvGraphicFramePr>
        <p:xfrm>
          <a:off x="3214678" y="1985166"/>
          <a:ext cx="1797050" cy="723900"/>
        </p:xfrm>
        <a:graphic>
          <a:graphicData uri="http://schemas.openxmlformats.org/presentationml/2006/ole">
            <p:oleObj spid="_x0000_s1113179" name="Equation" r:id="rId6" imgW="1726451" imgH="723586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63658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de Circuitos com Diodos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35855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Análise iterativa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Exemplo: </a:t>
            </a:r>
            <a:r>
              <a:rPr lang="pt-BR" i="1" dirty="0" smtClean="0"/>
              <a:t>V</a:t>
            </a:r>
            <a:r>
              <a:rPr lang="pt-BR" i="1" baseline="-25000" dirty="0" smtClean="0"/>
              <a:t>DD</a:t>
            </a:r>
            <a:r>
              <a:rPr lang="pt-BR" dirty="0" smtClean="0"/>
              <a:t> = 5 V, </a:t>
            </a:r>
            <a:r>
              <a:rPr lang="pt-BR" i="1" dirty="0" smtClean="0"/>
              <a:t>R</a:t>
            </a:r>
            <a:r>
              <a:rPr lang="pt-BR" dirty="0" smtClean="0"/>
              <a:t> = 1 k</a:t>
            </a:r>
            <a:r>
              <a:rPr lang="pt-BR" dirty="0" smtClean="0">
                <a:sym typeface="Symbol"/>
              </a:rPr>
              <a:t></a:t>
            </a:r>
            <a:r>
              <a:rPr lang="pt-BR" dirty="0" smtClean="0"/>
              <a:t>, </a:t>
            </a:r>
            <a:r>
              <a:rPr lang="pt-BR" i="1" dirty="0" smtClean="0"/>
              <a:t>I</a:t>
            </a:r>
            <a:r>
              <a:rPr lang="pt-BR" i="1" baseline="-25000" dirty="0" smtClean="0"/>
              <a:t>D</a:t>
            </a:r>
            <a:r>
              <a:rPr lang="pt-BR" dirty="0" smtClean="0"/>
              <a:t> = 1 mA para </a:t>
            </a:r>
            <a:r>
              <a:rPr lang="pt-BR" i="1" dirty="0" smtClean="0"/>
              <a:t>V</a:t>
            </a:r>
            <a:r>
              <a:rPr lang="pt-BR" i="1" baseline="-25000" dirty="0" smtClean="0"/>
              <a:t>D</a:t>
            </a:r>
            <a:r>
              <a:rPr lang="pt-BR" dirty="0" smtClean="0"/>
              <a:t> = 0,7 V,</a:t>
            </a:r>
          </a:p>
          <a:p>
            <a:pPr>
              <a:lnSpc>
                <a:spcPct val="100000"/>
              </a:lnSpc>
              <a:buNone/>
            </a:pPr>
            <a:r>
              <a:rPr lang="pt-BR" dirty="0" smtClean="0">
                <a:sym typeface="Symbol"/>
              </a:rPr>
              <a:t>	</a:t>
            </a:r>
            <a:r>
              <a:rPr lang="pt-BR" i="1" dirty="0" smtClean="0">
                <a:sym typeface="Symbol"/>
              </a:rPr>
              <a:t></a:t>
            </a:r>
            <a:r>
              <a:rPr lang="pt-BR" dirty="0" smtClean="0">
                <a:sym typeface="Symbol"/>
              </a:rPr>
              <a:t> </a:t>
            </a:r>
            <a:r>
              <a:rPr lang="pt-BR" dirty="0" smtClean="0"/>
              <a:t>= 0,1 V/déc.</a:t>
            </a:r>
          </a:p>
        </p:txBody>
      </p:sp>
      <p:pic>
        <p:nvPicPr>
          <p:cNvPr id="4" name="Picture 2" descr="c:\ch03_conv\sedr42021_0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1567" y="1550985"/>
            <a:ext cx="2906713" cy="159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07969" name="Object 2"/>
          <p:cNvGraphicFramePr>
            <a:graphicFrameLocks noChangeAspect="1"/>
          </p:cNvGraphicFramePr>
          <p:nvPr/>
        </p:nvGraphicFramePr>
        <p:xfrm>
          <a:off x="428596" y="2137566"/>
          <a:ext cx="2312988" cy="419100"/>
        </p:xfrm>
        <a:graphic>
          <a:graphicData uri="http://schemas.openxmlformats.org/presentationml/2006/ole">
            <p:oleObj spid="_x0000_s1114202" name="Equation" r:id="rId5" imgW="2222500" imgH="419100" progId="">
              <p:embed/>
            </p:oleObj>
          </a:graphicData>
        </a:graphic>
      </p:graphicFrame>
      <p:graphicFrame>
        <p:nvGraphicFramePr>
          <p:cNvPr id="1107970" name="Object 2"/>
          <p:cNvGraphicFramePr>
            <a:graphicFrameLocks noChangeAspect="1"/>
          </p:cNvGraphicFramePr>
          <p:nvPr/>
        </p:nvGraphicFramePr>
        <p:xfrm>
          <a:off x="3214678" y="1985166"/>
          <a:ext cx="1797050" cy="723900"/>
        </p:xfrm>
        <a:graphic>
          <a:graphicData uri="http://schemas.openxmlformats.org/presentationml/2006/ole">
            <p:oleObj spid="_x0000_s1114203" name="Equation" r:id="rId6" imgW="1726451" imgH="723586" progId="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357158" y="4929198"/>
            <a:ext cx="8429684" cy="707886"/>
          </a:xfrm>
          <a:prstGeom prst="rect">
            <a:avLst/>
          </a:prstGeom>
          <a:ln w="254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0" lvl="1" algn="l">
              <a:lnSpc>
                <a:spcPct val="100000"/>
              </a:lnSpc>
              <a:buNone/>
            </a:pPr>
            <a:r>
              <a:rPr lang="pt-BR" sz="2000" b="0" dirty="0" smtClean="0">
                <a:solidFill>
                  <a:schemeClr val="tx1"/>
                </a:solidFill>
                <a:latin typeface="+mn-lt"/>
                <a:sym typeface="Symbol"/>
              </a:rPr>
              <a:t> Inicialmente, uma anáise rápida e menos precisa é suficiente para avaliar o circuito e as possibilidades de projeto</a:t>
            </a:r>
            <a:endParaRPr lang="pt-BR" sz="2000" b="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080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Modelos Simplificados de Diodos</a:t>
            </a:r>
            <a:endParaRPr lang="pt-B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120545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Modelo do diodo ideal</a:t>
            </a:r>
          </a:p>
          <a:p>
            <a:pPr lvl="1">
              <a:lnSpc>
                <a:spcPct val="100000"/>
              </a:lnSpc>
            </a:pPr>
            <a:r>
              <a:rPr lang="pt-BR" dirty="0" smtClean="0"/>
              <a:t>Tensão no diodo desprezível em relação à demais tensões do circuito</a:t>
            </a:r>
          </a:p>
          <a:p>
            <a:pPr lvl="1">
              <a:lnSpc>
                <a:spcPct val="100000"/>
              </a:lnSpc>
            </a:pPr>
            <a:r>
              <a:rPr lang="pt-BR" dirty="0" smtClean="0"/>
              <a:t>Determinação rápida dos diodos em condução e em corte</a:t>
            </a:r>
            <a:endParaRPr lang="pt-BR" dirty="0"/>
          </a:p>
        </p:txBody>
      </p:sp>
      <p:grpSp>
        <p:nvGrpSpPr>
          <p:cNvPr id="21" name="Group 20"/>
          <p:cNvGrpSpPr/>
          <p:nvPr/>
        </p:nvGrpSpPr>
        <p:grpSpPr>
          <a:xfrm>
            <a:off x="1468428" y="2378077"/>
            <a:ext cx="6207144" cy="4337071"/>
            <a:chOff x="1428728" y="1643050"/>
            <a:chExt cx="6207144" cy="4337071"/>
          </a:xfrm>
        </p:grpSpPr>
        <p:pic>
          <p:nvPicPr>
            <p:cNvPr id="11" name="Picture 4" descr="c:\ch03_conv\sedr42021_0301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43372" y="1643050"/>
              <a:ext cx="3492500" cy="277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7" descr="c:\ch03_conv\sedr42021_tb030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89885" y="1917688"/>
              <a:ext cx="1114425" cy="2220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5" descr="c:\ch03_conv\sedr42021_0301c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28728" y="4572008"/>
              <a:ext cx="1836738" cy="140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6" descr="c:\ch03_conv\sedr42021_0301d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89510" y="4595027"/>
              <a:ext cx="1800225" cy="136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105384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Modelos Simplificados de Diodos</a:t>
            </a:r>
            <a:endParaRPr lang="pt-B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8335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Modelo da queda de tensão constante</a:t>
            </a:r>
          </a:p>
          <a:p>
            <a:pPr lvl="1">
              <a:lnSpc>
                <a:spcPct val="100000"/>
              </a:lnSpc>
            </a:pPr>
            <a:r>
              <a:rPr lang="pt-BR" dirty="0" smtClean="0"/>
              <a:t>Normalmente </a:t>
            </a:r>
            <a:r>
              <a:rPr lang="pt-BR" i="1" dirty="0" smtClean="0"/>
              <a:t>V</a:t>
            </a:r>
            <a:r>
              <a:rPr lang="pt-BR" i="1" baseline="-25000" dirty="0" smtClean="0"/>
              <a:t>D</a:t>
            </a:r>
            <a:r>
              <a:rPr lang="pt-BR" dirty="0" smtClean="0"/>
              <a:t> = 0,7 V para Si</a:t>
            </a:r>
          </a:p>
        </p:txBody>
      </p:sp>
      <p:pic>
        <p:nvPicPr>
          <p:cNvPr id="9" name="Picture 2" descr="c:\ch03_conv\sedr42021_0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893" y="1951061"/>
            <a:ext cx="4662487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5143504" y="5072074"/>
            <a:ext cx="3786214" cy="707886"/>
          </a:xfrm>
          <a:prstGeom prst="rect">
            <a:avLst/>
          </a:prstGeom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 algn="l">
              <a:lnSpc>
                <a:spcPct val="100000"/>
              </a:lnSpc>
              <a:buNone/>
            </a:pPr>
            <a:r>
              <a:rPr lang="pt-BR" sz="2000" b="0" i="1" dirty="0" smtClean="0">
                <a:solidFill>
                  <a:schemeClr val="tx1"/>
                </a:solidFill>
                <a:latin typeface="+mn-lt"/>
              </a:rPr>
              <a:t>V</a:t>
            </a:r>
            <a:r>
              <a:rPr lang="pt-BR" sz="2000" b="0" i="1" baseline="-25000" dirty="0" smtClean="0">
                <a:solidFill>
                  <a:schemeClr val="tx1"/>
                </a:solidFill>
                <a:latin typeface="+mn-lt"/>
              </a:rPr>
              <a:t>D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 dentro de 0,1 V na faixa de corrente de 0,1 mA até 10 mA</a:t>
            </a:r>
          </a:p>
        </p:txBody>
      </p:sp>
    </p:spTree>
    <p:extLst>
      <p:ext uri="{BB962C8B-B14F-4D97-AF65-F5344CB8AC3E}">
        <p14:creationId xmlns="" xmlns:p14="http://schemas.microsoft.com/office/powerpoint/2010/main" val="192175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Modelos Simplificados de Diodos</a:t>
            </a:r>
            <a:endParaRPr lang="pt-B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4616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Modelo da queda de tensão constante</a:t>
            </a:r>
          </a:p>
        </p:txBody>
      </p:sp>
      <p:grpSp>
        <p:nvGrpSpPr>
          <p:cNvPr id="5" name="Group 1029"/>
          <p:cNvGrpSpPr>
            <a:grpSpLocks/>
          </p:cNvGrpSpPr>
          <p:nvPr/>
        </p:nvGrpSpPr>
        <p:grpSpPr bwMode="auto">
          <a:xfrm>
            <a:off x="1220788" y="2214554"/>
            <a:ext cx="6702425" cy="3271838"/>
            <a:chOff x="528" y="768"/>
            <a:chExt cx="4222" cy="2061"/>
          </a:xfrm>
        </p:grpSpPr>
        <p:pic>
          <p:nvPicPr>
            <p:cNvPr id="6" name="Picture 1026" descr="c:\ch03_conv\sedr42021_0316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768"/>
              <a:ext cx="1969" cy="2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1028" descr="c:\ch03_conv\sedr42021_0316b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6" y="1063"/>
              <a:ext cx="1774" cy="1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392736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Modelos Simplificados de Diodos</a:t>
            </a:r>
            <a:endParaRPr lang="pt-B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4616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Modelo linearizado</a:t>
            </a:r>
          </a:p>
        </p:txBody>
      </p:sp>
      <p:pic>
        <p:nvPicPr>
          <p:cNvPr id="9" name="Picture 2" descr="c:\ch03_conv\sedr42021_03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1643050"/>
            <a:ext cx="4899025" cy="4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38690" name="Object 3"/>
          <p:cNvGraphicFramePr>
            <a:graphicFrameLocks noChangeAspect="1"/>
          </p:cNvGraphicFramePr>
          <p:nvPr/>
        </p:nvGraphicFramePr>
        <p:xfrm>
          <a:off x="5500694" y="3359931"/>
          <a:ext cx="2854325" cy="1270000"/>
        </p:xfrm>
        <a:graphic>
          <a:graphicData uri="http://schemas.openxmlformats.org/presentationml/2006/ole">
            <p:oleObj spid="_x0000_s1115182" name="Equation" r:id="rId5" imgW="2743200" imgH="12700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6160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Modelos Simplificados de Diodos</a:t>
            </a:r>
            <a:endParaRPr lang="pt-B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46166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Modelo linearizado</a:t>
            </a:r>
          </a:p>
        </p:txBody>
      </p:sp>
      <p:graphicFrame>
        <p:nvGraphicFramePr>
          <p:cNvPr id="1138690" name="Object 3"/>
          <p:cNvGraphicFramePr>
            <a:graphicFrameLocks noChangeAspect="1"/>
          </p:cNvGraphicFramePr>
          <p:nvPr/>
        </p:nvGraphicFramePr>
        <p:xfrm>
          <a:off x="3144838" y="5445148"/>
          <a:ext cx="2854325" cy="1270000"/>
        </p:xfrm>
        <a:graphic>
          <a:graphicData uri="http://schemas.openxmlformats.org/presentationml/2006/ole">
            <p:oleObj spid="_x0000_s1116206" name="Equation" r:id="rId4" imgW="2743200" imgH="1270000" progId="">
              <p:embed/>
            </p:oleObj>
          </a:graphicData>
        </a:graphic>
      </p:graphicFrame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535113" y="1522425"/>
            <a:ext cx="6073775" cy="3692525"/>
            <a:chOff x="576" y="384"/>
            <a:chExt cx="3826" cy="2326"/>
          </a:xfrm>
        </p:grpSpPr>
        <p:pic>
          <p:nvPicPr>
            <p:cNvPr id="8" name="Picture 2" descr="c:\ch03_conv\sedr42021_0313a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6" y="645"/>
              <a:ext cx="1973" cy="2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4" descr="c:\ch03_conv\sedr42021_0313b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20" y="384"/>
              <a:ext cx="1282" cy="2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="" xmlns:p14="http://schemas.microsoft.com/office/powerpoint/2010/main" val="306167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Pequenos Sinais</a:t>
            </a:r>
            <a:endParaRPr lang="pt-B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373051"/>
          </a:xfrm>
        </p:spPr>
        <p:txBody>
          <a:bodyPr/>
          <a:lstStyle/>
          <a:p>
            <a:r>
              <a:rPr lang="pt-BR" dirty="0" smtClean="0"/>
              <a:t>Pequeno sinal ca sobreposto a uma polarização cc</a:t>
            </a:r>
            <a:endParaRPr lang="pt-BR" dirty="0"/>
          </a:p>
        </p:txBody>
      </p:sp>
      <p:grpSp>
        <p:nvGrpSpPr>
          <p:cNvPr id="15" name="Group 14"/>
          <p:cNvGrpSpPr/>
          <p:nvPr/>
        </p:nvGrpSpPr>
        <p:grpSpPr>
          <a:xfrm>
            <a:off x="1508035" y="1500174"/>
            <a:ext cx="6127931" cy="4956334"/>
            <a:chOff x="1785918" y="1500174"/>
            <a:chExt cx="6127931" cy="4956334"/>
          </a:xfrm>
        </p:grpSpPr>
        <p:pic>
          <p:nvPicPr>
            <p:cNvPr id="10" name="Picture 2" descr="c:\ch03_conv\sedr42021_0317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85918" y="1527286"/>
              <a:ext cx="1513637" cy="1767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4" descr="c:\ch03_conv\sedr42021_0317b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11920" y="1500174"/>
              <a:ext cx="4001929" cy="4956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141762" name="Object 3"/>
          <p:cNvGraphicFramePr>
            <a:graphicFrameLocks noChangeAspect="1"/>
          </p:cNvGraphicFramePr>
          <p:nvPr/>
        </p:nvGraphicFramePr>
        <p:xfrm>
          <a:off x="571472" y="4119570"/>
          <a:ext cx="2206625" cy="381000"/>
        </p:xfrm>
        <a:graphic>
          <a:graphicData uri="http://schemas.openxmlformats.org/presentationml/2006/ole">
            <p:oleObj spid="_x0000_s1117274" name="Equation" r:id="rId6" imgW="2120900" imgH="381000" progId="">
              <p:embed/>
            </p:oleObj>
          </a:graphicData>
        </a:graphic>
      </p:graphicFrame>
      <p:graphicFrame>
        <p:nvGraphicFramePr>
          <p:cNvPr id="1141764" name="Object 3"/>
          <p:cNvGraphicFramePr>
            <a:graphicFrameLocks noChangeAspect="1"/>
          </p:cNvGraphicFramePr>
          <p:nvPr/>
        </p:nvGraphicFramePr>
        <p:xfrm>
          <a:off x="571472" y="5357826"/>
          <a:ext cx="3790950" cy="952500"/>
        </p:xfrm>
        <a:graphic>
          <a:graphicData uri="http://schemas.openxmlformats.org/presentationml/2006/ole">
            <p:oleObj spid="_x0000_s1117275" name="Equation" r:id="rId7" imgW="3644900" imgH="9525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15629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Modelo de Pequenos Sinais</a:t>
            </a:r>
            <a:endParaRPr lang="pt-BR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4031873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Análise cc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Análise ca</a:t>
            </a:r>
            <a:endParaRPr lang="pt-BR" dirty="0"/>
          </a:p>
        </p:txBody>
      </p:sp>
      <p:pic>
        <p:nvPicPr>
          <p:cNvPr id="5" name="Picture 4" descr="a12-fig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1131" y="785794"/>
            <a:ext cx="4681738" cy="1216155"/>
          </a:xfrm>
          <a:prstGeom prst="rect">
            <a:avLst/>
          </a:prstGeom>
        </p:spPr>
      </p:pic>
      <p:pic>
        <p:nvPicPr>
          <p:cNvPr id="6" name="Picture 5" descr="a12-fig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84463" y="2928934"/>
            <a:ext cx="1783084" cy="1197866"/>
          </a:xfrm>
          <a:prstGeom prst="rect">
            <a:avLst/>
          </a:prstGeom>
        </p:spPr>
      </p:pic>
      <p:pic>
        <p:nvPicPr>
          <p:cNvPr id="7" name="Picture 6" descr="a12-fig0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7323" y="5240330"/>
            <a:ext cx="1737364" cy="1161290"/>
          </a:xfrm>
          <a:prstGeom prst="rect">
            <a:avLst/>
          </a:prstGeom>
        </p:spPr>
      </p:pic>
      <p:graphicFrame>
        <p:nvGraphicFramePr>
          <p:cNvPr id="1161218" name="Object 3"/>
          <p:cNvGraphicFramePr>
            <a:graphicFrameLocks noChangeAspect="1"/>
          </p:cNvGraphicFramePr>
          <p:nvPr/>
        </p:nvGraphicFramePr>
        <p:xfrm>
          <a:off x="5255025" y="3048002"/>
          <a:ext cx="1916113" cy="381000"/>
        </p:xfrm>
        <a:graphic>
          <a:graphicData uri="http://schemas.openxmlformats.org/presentationml/2006/ole">
            <p:oleObj spid="_x0000_s1118386" name="Equation" r:id="rId7" imgW="1841500" imgH="381000" progId="">
              <p:embed/>
            </p:oleObj>
          </a:graphicData>
        </a:graphic>
      </p:graphicFrame>
      <p:graphicFrame>
        <p:nvGraphicFramePr>
          <p:cNvPr id="1161219" name="Object 3"/>
          <p:cNvGraphicFramePr>
            <a:graphicFrameLocks noChangeAspect="1"/>
          </p:cNvGraphicFramePr>
          <p:nvPr/>
        </p:nvGraphicFramePr>
        <p:xfrm>
          <a:off x="5320906" y="5214950"/>
          <a:ext cx="1784350" cy="381000"/>
        </p:xfrm>
        <a:graphic>
          <a:graphicData uri="http://schemas.openxmlformats.org/presentationml/2006/ole">
            <p:oleObj spid="_x0000_s1118387" name="Equation" r:id="rId8" imgW="1714500" imgH="381000" progId="">
              <p:embed/>
            </p:oleObj>
          </a:graphicData>
        </a:graphic>
      </p:graphicFrame>
      <p:graphicFrame>
        <p:nvGraphicFramePr>
          <p:cNvPr id="1161220" name="Object 3"/>
          <p:cNvGraphicFramePr>
            <a:graphicFrameLocks noChangeAspect="1"/>
          </p:cNvGraphicFramePr>
          <p:nvPr/>
        </p:nvGraphicFramePr>
        <p:xfrm>
          <a:off x="5374088" y="5641976"/>
          <a:ext cx="1677987" cy="812800"/>
        </p:xfrm>
        <a:graphic>
          <a:graphicData uri="http://schemas.openxmlformats.org/presentationml/2006/ole">
            <p:oleObj spid="_x0000_s1118388" name="Equation" r:id="rId9" imgW="1612900" imgH="812800" progId="">
              <p:embed/>
            </p:oleObj>
          </a:graphicData>
        </a:graphic>
      </p:graphicFrame>
      <p:graphicFrame>
        <p:nvGraphicFramePr>
          <p:cNvPr id="1161221" name="Object 3"/>
          <p:cNvGraphicFramePr>
            <a:graphicFrameLocks noChangeAspect="1"/>
          </p:cNvGraphicFramePr>
          <p:nvPr/>
        </p:nvGraphicFramePr>
        <p:xfrm>
          <a:off x="5255025" y="3619504"/>
          <a:ext cx="1916112" cy="381000"/>
        </p:xfrm>
        <a:graphic>
          <a:graphicData uri="http://schemas.openxmlformats.org/presentationml/2006/ole">
            <p:oleObj spid="_x0000_s1118389" name="Equation" r:id="rId10" imgW="1841500" imgH="3810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51213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Diodo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127727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Característica  i-v do diodo ideal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dirty="0">
                <a:sym typeface="Symbol"/>
              </a:rPr>
              <a:t>	</a:t>
            </a:r>
            <a:r>
              <a:rPr lang="pt-BR" dirty="0" smtClean="0">
                <a:sym typeface="Symbol"/>
              </a:rPr>
              <a:t> </a:t>
            </a:r>
            <a:r>
              <a:rPr lang="pt-BR" dirty="0">
                <a:sym typeface="Symbol"/>
              </a:rPr>
              <a:t>C</a:t>
            </a:r>
            <a:r>
              <a:rPr lang="pt-BR" dirty="0" smtClean="0"/>
              <a:t>ondução em polarização direta e não condução polarização reversa </a:t>
            </a:r>
            <a:r>
              <a:rPr lang="pt-BR" dirty="0" smtClean="0">
                <a:sym typeface="Symbol"/>
              </a:rPr>
              <a:t> </a:t>
            </a:r>
            <a:r>
              <a:rPr lang="pt-BR" dirty="0" smtClean="0"/>
              <a:t>símbolo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t="16375" b="20853"/>
          <a:stretch>
            <a:fillRect/>
          </a:stretch>
        </p:blipFill>
        <p:spPr bwMode="auto">
          <a:xfrm>
            <a:off x="4860032" y="4916088"/>
            <a:ext cx="28575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 t="17788" r="3945" b="14025"/>
          <a:stretch>
            <a:fillRect/>
          </a:stretch>
        </p:blipFill>
        <p:spPr bwMode="auto">
          <a:xfrm>
            <a:off x="971600" y="4952092"/>
            <a:ext cx="371937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 b="26189"/>
          <a:stretch>
            <a:fillRect/>
          </a:stretch>
        </p:blipFill>
        <p:spPr bwMode="auto">
          <a:xfrm>
            <a:off x="1023035" y="2492896"/>
            <a:ext cx="709793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Resumo: Modelos</a:t>
            </a:r>
            <a:endParaRPr lang="pt-BR" dirty="0"/>
          </a:p>
        </p:txBody>
      </p:sp>
      <p:pic>
        <p:nvPicPr>
          <p:cNvPr id="3077" name="Picture 2" descr="sedr42021_tb03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0767" y="727869"/>
            <a:ext cx="1619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 descr="sedr42021_tb03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665957"/>
            <a:ext cx="169068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5" descr="sedr42021_tb03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51163" y="620713"/>
            <a:ext cx="18573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6" descr="sedr42021_tb03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84311" y="3312315"/>
            <a:ext cx="792162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7" descr="sedr42021_tb030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22888" y="3059903"/>
            <a:ext cx="1198562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8" descr="sedr42021_tb030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75794" y="3167852"/>
            <a:ext cx="14081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0" descr="sedr42021_0301b"/>
          <p:cNvPicPr>
            <a:picLocks noChangeAspect="1" noChangeArrowheads="1"/>
          </p:cNvPicPr>
          <p:nvPr/>
        </p:nvPicPr>
        <p:blipFill>
          <a:blip r:embed="rId10" cstate="print"/>
          <a:srcRect b="12952"/>
          <a:stretch>
            <a:fillRect/>
          </a:stretch>
        </p:blipFill>
        <p:spPr bwMode="auto">
          <a:xfrm>
            <a:off x="0" y="770732"/>
            <a:ext cx="2773363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468313" y="2928934"/>
            <a:ext cx="1836737" cy="2346325"/>
            <a:chOff x="468313" y="3071810"/>
            <a:chExt cx="1836737" cy="2346325"/>
          </a:xfrm>
        </p:grpSpPr>
        <p:pic>
          <p:nvPicPr>
            <p:cNvPr id="3086" name="Picture 11" descr="sedr42021_0301c"/>
            <p:cNvPicPr>
              <a:picLocks noChangeAspect="1" noChangeArrowheads="1"/>
            </p:cNvPicPr>
            <p:nvPr/>
          </p:nvPicPr>
          <p:blipFill>
            <a:blip r:embed="rId11" cstate="print"/>
            <a:srcRect b="20744"/>
            <a:stretch>
              <a:fillRect/>
            </a:stretch>
          </p:blipFill>
          <p:spPr bwMode="auto">
            <a:xfrm>
              <a:off x="468313" y="3071810"/>
              <a:ext cx="1836737" cy="1116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7" name="Picture 12" descr="sedr42021_0301d"/>
            <p:cNvPicPr>
              <a:picLocks noChangeAspect="1" noChangeArrowheads="1"/>
            </p:cNvPicPr>
            <p:nvPr/>
          </p:nvPicPr>
          <p:blipFill>
            <a:blip r:embed="rId12" cstate="print"/>
            <a:srcRect b="22844"/>
            <a:stretch>
              <a:fillRect/>
            </a:stretch>
          </p:blipFill>
          <p:spPr bwMode="auto">
            <a:xfrm>
              <a:off x="486569" y="4367210"/>
              <a:ext cx="1800225" cy="1050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142787" name="Object 2"/>
          <p:cNvGraphicFramePr>
            <a:graphicFrameLocks noChangeAspect="1"/>
          </p:cNvGraphicFramePr>
          <p:nvPr/>
        </p:nvGraphicFramePr>
        <p:xfrm>
          <a:off x="7072330" y="5214950"/>
          <a:ext cx="2016125" cy="377825"/>
        </p:xfrm>
        <a:graphic>
          <a:graphicData uri="http://schemas.openxmlformats.org/presentationml/2006/ole">
            <p:oleObj spid="_x0000_s1119278" name="Equation" r:id="rId13" imgW="2146300" imgH="4191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0201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0" y="527274"/>
            <a:ext cx="9144000" cy="5254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Modelo de Pequenos Sinais</a:t>
            </a:r>
            <a:br>
              <a:rPr lang="pt-BR" dirty="0" smtClean="0"/>
            </a:br>
            <a:r>
              <a:rPr lang="pt-BR" dirty="0" smtClean="0"/>
              <a:t>para Altas Frequências</a:t>
            </a:r>
            <a:endParaRPr lang="pt-BR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0" y="4143380"/>
            <a:ext cx="9144000" cy="730713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Ponto de polarização: </a:t>
            </a:r>
            <a:r>
              <a:rPr lang="pt-BR" i="1" dirty="0" smtClean="0"/>
              <a:t>V</a:t>
            </a:r>
            <a:r>
              <a:rPr lang="pt-BR" i="1" baseline="-25000" dirty="0" smtClean="0"/>
              <a:t>D</a:t>
            </a:r>
            <a:r>
              <a:rPr lang="pt-BR" dirty="0" smtClean="0"/>
              <a:t>, </a:t>
            </a:r>
            <a:r>
              <a:rPr lang="pt-BR" i="1" dirty="0" smtClean="0"/>
              <a:t>I</a:t>
            </a:r>
            <a:r>
              <a:rPr lang="pt-BR" i="1" baseline="-25000" dirty="0" smtClean="0"/>
              <a:t>D</a:t>
            </a:r>
            <a:endParaRPr lang="pt-BR" i="1" baseline="-25000" dirty="0"/>
          </a:p>
        </p:txBody>
      </p:sp>
      <p:pic>
        <p:nvPicPr>
          <p:cNvPr id="14" name="Picture 13" descr="a12-fig0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0761" y="1377072"/>
            <a:ext cx="6711971" cy="2700000"/>
          </a:xfrm>
          <a:prstGeom prst="rect">
            <a:avLst/>
          </a:prstGeom>
        </p:spPr>
      </p:pic>
      <p:graphicFrame>
        <p:nvGraphicFramePr>
          <p:cNvPr id="116224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55056507"/>
              </p:ext>
            </p:extLst>
          </p:nvPr>
        </p:nvGraphicFramePr>
        <p:xfrm>
          <a:off x="3265488" y="5194448"/>
          <a:ext cx="2613025" cy="1258888"/>
        </p:xfrm>
        <a:graphic>
          <a:graphicData uri="http://schemas.openxmlformats.org/presentationml/2006/ole">
            <p:oleObj spid="_x0000_s1120302" name="Equation" r:id="rId5" imgW="2781000" imgH="13968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62974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Capacitância de depleção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5663089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Capacitância de depleção (</a:t>
            </a:r>
            <a:r>
              <a:rPr lang="pt-BR" i="1" dirty="0" smtClean="0"/>
              <a:t>C</a:t>
            </a:r>
            <a:r>
              <a:rPr lang="pt-BR" i="1" baseline="-25000" dirty="0" smtClean="0"/>
              <a:t>J</a:t>
            </a:r>
            <a:r>
              <a:rPr lang="pt-BR" dirty="0" smtClean="0"/>
              <a:t> ou </a:t>
            </a:r>
            <a:r>
              <a:rPr lang="pt-BR" i="1" dirty="0" smtClean="0"/>
              <a:t>C</a:t>
            </a:r>
            <a:r>
              <a:rPr lang="pt-BR" i="1" baseline="-25000" dirty="0" smtClean="0"/>
              <a:t>T</a:t>
            </a:r>
            <a:r>
              <a:rPr lang="pt-BR" dirty="0" smtClean="0"/>
              <a:t>) predomina em polarização reversa e a capacitância de difusão em polarização direta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10" y="837152"/>
            <a:ext cx="7622781" cy="3960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016677" y="4900876"/>
            <a:ext cx="2091827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err="1" smtClean="0">
                <a:solidFill>
                  <a:schemeClr val="tx1"/>
                </a:solidFill>
                <a:latin typeface="+mn-lt"/>
              </a:rPr>
              <a:t>Boylestad</a:t>
            </a:r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, 11ª ed.</a:t>
            </a:r>
          </a:p>
        </p:txBody>
      </p:sp>
    </p:spTree>
    <p:extLst>
      <p:ext uri="{BB962C8B-B14F-4D97-AF65-F5344CB8AC3E}">
        <p14:creationId xmlns="" xmlns:p14="http://schemas.microsoft.com/office/powerpoint/2010/main" val="33044748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Tempo de Recuperação Reversa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3960306" cy="9094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i="1" dirty="0" err="1"/>
              <a:t>t</a:t>
            </a:r>
            <a:r>
              <a:rPr lang="pt-BR" i="1" baseline="-25000" dirty="0" err="1" smtClean="0"/>
              <a:t>s</a:t>
            </a:r>
            <a:r>
              <a:rPr lang="pt-BR" dirty="0" smtClean="0"/>
              <a:t> = tempo de armazenamento</a:t>
            </a:r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r>
              <a:rPr lang="pt-BR" i="1" dirty="0" err="1" smtClean="0"/>
              <a:t>t</a:t>
            </a:r>
            <a:r>
              <a:rPr lang="pt-BR" i="1" baseline="-25000" dirty="0" err="1" smtClean="0"/>
              <a:t>t</a:t>
            </a:r>
            <a:r>
              <a:rPr lang="pt-BR" dirty="0" smtClean="0"/>
              <a:t> = tempo de transição</a:t>
            </a:r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r>
              <a:rPr lang="pt-BR" i="1" dirty="0" err="1" smtClean="0"/>
              <a:t>t</a:t>
            </a:r>
            <a:r>
              <a:rPr lang="pt-BR" i="1" baseline="-25000" dirty="0" err="1" smtClean="0"/>
              <a:t>rr</a:t>
            </a:r>
            <a:r>
              <a:rPr lang="pt-BR" dirty="0" smtClean="0"/>
              <a:t> = tempo de recuperação reversa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241938" y="5689529"/>
            <a:ext cx="1875803" cy="259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0" dirty="0" err="1" smtClean="0">
                <a:solidFill>
                  <a:schemeClr val="tx1"/>
                </a:solidFill>
                <a:latin typeface="+mn-lt"/>
              </a:rPr>
              <a:t>Boylestad</a:t>
            </a:r>
            <a:r>
              <a:rPr lang="pt-BR" sz="1600" b="0" dirty="0" smtClean="0">
                <a:solidFill>
                  <a:schemeClr val="tx1"/>
                </a:solidFill>
                <a:latin typeface="+mn-lt"/>
              </a:rPr>
              <a:t>, 11ª ed.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306" y="1457572"/>
            <a:ext cx="5076190" cy="394285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54" y="4581128"/>
            <a:ext cx="1771198" cy="43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44313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1008000"/>
            <a:ext cx="9144000" cy="2616101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 startAt="2"/>
            </a:pPr>
            <a:r>
              <a:rPr lang="pt-BR" dirty="0" smtClean="0"/>
              <a:t>Dados o circuito abaixo e sendo</a:t>
            </a:r>
            <a:r>
              <a:rPr lang="pt-BR" i="1" dirty="0" smtClean="0"/>
              <a:t>V</a:t>
            </a:r>
            <a:r>
              <a:rPr lang="pt-BR" i="1" baseline="-25000" dirty="0" smtClean="0"/>
              <a:t>DD</a:t>
            </a:r>
            <a:r>
              <a:rPr lang="pt-BR" dirty="0" smtClean="0"/>
              <a:t> = 5 V, </a:t>
            </a:r>
            <a:r>
              <a:rPr lang="pt-BR" i="1" dirty="0" smtClean="0"/>
              <a:t>R</a:t>
            </a:r>
            <a:r>
              <a:rPr lang="pt-BR" dirty="0" smtClean="0"/>
              <a:t> = 1 k</a:t>
            </a:r>
            <a:r>
              <a:rPr lang="pt-BR" dirty="0" smtClean="0">
                <a:sym typeface="Symbol"/>
              </a:rPr>
              <a:t></a:t>
            </a:r>
            <a:r>
              <a:rPr lang="pt-BR" dirty="0" smtClean="0"/>
              <a:t>, </a:t>
            </a:r>
            <a:r>
              <a:rPr lang="pt-BR" i="1" dirty="0" smtClean="0"/>
              <a:t>I</a:t>
            </a:r>
            <a:r>
              <a:rPr lang="pt-BR" i="1" baseline="-25000" dirty="0" smtClean="0"/>
              <a:t>D</a:t>
            </a:r>
            <a:r>
              <a:rPr lang="pt-BR" dirty="0" smtClean="0"/>
              <a:t> = 1 mA para </a:t>
            </a:r>
            <a:r>
              <a:rPr lang="pt-BR" i="1" dirty="0" smtClean="0"/>
              <a:t>V</a:t>
            </a:r>
            <a:r>
              <a:rPr lang="pt-BR" i="1" baseline="-25000" dirty="0" smtClean="0"/>
              <a:t>D</a:t>
            </a:r>
            <a:r>
              <a:rPr lang="pt-BR" dirty="0" smtClean="0"/>
              <a:t> = 0,7 V,</a:t>
            </a:r>
            <a:r>
              <a:rPr lang="pt-BR" dirty="0" smtClean="0">
                <a:sym typeface="Symbol"/>
              </a:rPr>
              <a:t> </a:t>
            </a:r>
            <a:r>
              <a:rPr lang="pt-BR" i="1" dirty="0" smtClean="0">
                <a:sym typeface="Symbol"/>
              </a:rPr>
              <a:t></a:t>
            </a:r>
            <a:r>
              <a:rPr lang="pt-BR" dirty="0" smtClean="0">
                <a:sym typeface="Symbol"/>
              </a:rPr>
              <a:t> </a:t>
            </a:r>
            <a:r>
              <a:rPr lang="pt-BR" dirty="0" smtClean="0"/>
              <a:t>= 0,1 V/déc., determinar </a:t>
            </a:r>
            <a:r>
              <a:rPr lang="pt-BR" i="1" dirty="0" smtClean="0"/>
              <a:t>I</a:t>
            </a:r>
            <a:r>
              <a:rPr lang="pt-BR" i="1" baseline="-25000" dirty="0" smtClean="0"/>
              <a:t>D</a:t>
            </a:r>
            <a:r>
              <a:rPr lang="pt-BR" dirty="0" smtClean="0"/>
              <a:t> e </a:t>
            </a:r>
            <a:r>
              <a:rPr lang="pt-BR" i="1" dirty="0" smtClean="0"/>
              <a:t>V</a:t>
            </a:r>
            <a:r>
              <a:rPr lang="pt-BR" i="1" baseline="-25000" dirty="0" smtClean="0"/>
              <a:t>D </a:t>
            </a:r>
            <a:r>
              <a:rPr lang="pt-BR" dirty="0" smtClean="0"/>
              <a:t>usando:</a:t>
            </a:r>
            <a:endParaRPr lang="pt-BR" i="1" baseline="-25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pt-BR" i="1" baseline="-25000" dirty="0"/>
              <a:t>	</a:t>
            </a:r>
            <a:r>
              <a:rPr lang="pt-BR" dirty="0" smtClean="0"/>
              <a:t>a) Análise iterativa;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dirty="0" smtClean="0"/>
              <a:t>	b) Modelo linear;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dirty="0" smtClean="0"/>
              <a:t>	c) Modelo de queda de tensão constante;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dirty="0" smtClean="0"/>
              <a:t>	d) Modelo de diodo ideal.</a:t>
            </a:r>
          </a:p>
        </p:txBody>
      </p:sp>
      <p:pic>
        <p:nvPicPr>
          <p:cNvPr id="4" name="Picture 2" descr="c:\ch03_conv\sedr42021_0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598" y="4247358"/>
            <a:ext cx="2476805" cy="135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0011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0" y="785794"/>
            <a:ext cx="9144000" cy="1938992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 startAt="3"/>
            </a:pPr>
            <a:r>
              <a:rPr lang="pt-BR" dirty="0" smtClean="0"/>
              <a:t>Projete o o circuito abaixo de forma que </a:t>
            </a:r>
            <a:r>
              <a:rPr lang="pt-BR" i="1" dirty="0" smtClean="0"/>
              <a:t>V</a:t>
            </a:r>
            <a:r>
              <a:rPr lang="pt-BR" i="1" baseline="-25000" dirty="0" smtClean="0"/>
              <a:t>o</a:t>
            </a:r>
            <a:r>
              <a:rPr lang="pt-BR" dirty="0" smtClean="0"/>
              <a:t> = 3 V para </a:t>
            </a:r>
            <a:r>
              <a:rPr lang="pt-BR" i="1" dirty="0" smtClean="0"/>
              <a:t>I</a:t>
            </a:r>
            <a:r>
              <a:rPr lang="pt-BR" i="1" baseline="-25000" dirty="0" smtClean="0"/>
              <a:t>L</a:t>
            </a:r>
            <a:r>
              <a:rPr lang="pt-BR" dirty="0" smtClean="0"/>
              <a:t> = </a:t>
            </a:r>
            <a:r>
              <a:rPr lang="pt-BR" i="1" dirty="0" smtClean="0"/>
              <a:t>0</a:t>
            </a:r>
            <a:r>
              <a:rPr lang="pt-BR" dirty="0" smtClean="0"/>
              <a:t> e sabendo que </a:t>
            </a:r>
            <a:r>
              <a:rPr lang="pt-BR" i="1" dirty="0" smtClean="0"/>
              <a:t>V</a:t>
            </a:r>
            <a:r>
              <a:rPr lang="pt-BR" i="1" baseline="-25000" dirty="0" smtClean="0"/>
              <a:t>o</a:t>
            </a:r>
            <a:r>
              <a:rPr lang="pt-BR" dirty="0" smtClean="0"/>
              <a:t> varia 40 </a:t>
            </a:r>
            <a:r>
              <a:rPr lang="pt-BR" dirty="0" err="1" smtClean="0"/>
              <a:t>mV</a:t>
            </a:r>
            <a:r>
              <a:rPr lang="pt-BR" dirty="0" smtClean="0"/>
              <a:t> para cada 1 </a:t>
            </a:r>
            <a:r>
              <a:rPr lang="pt-BR" dirty="0" err="1" smtClean="0"/>
              <a:t>mA</a:t>
            </a:r>
            <a:r>
              <a:rPr lang="pt-BR" dirty="0" smtClean="0"/>
              <a:t> de corrente na carga. Calcule o valor de </a:t>
            </a:r>
            <a:r>
              <a:rPr lang="pt-BR" i="1" dirty="0" smtClean="0"/>
              <a:t>R</a:t>
            </a:r>
            <a:r>
              <a:rPr lang="pt-BR" dirty="0" smtClean="0"/>
              <a:t> e a área da junção de cada diodo (idênticos) em relação a um diodo de que tenha 0,7 V  a uma corrente de 1 mA. Assuma n = 1.</a:t>
            </a:r>
          </a:p>
        </p:txBody>
      </p:sp>
      <p:pic>
        <p:nvPicPr>
          <p:cNvPr id="5" name="Picture 2" descr="c:\ch03_conv\sedr42021_e03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8788" y="2924944"/>
            <a:ext cx="1106424" cy="341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96717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Exercícios</a:t>
            </a:r>
            <a:endParaRPr lang="pt-B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2908489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pt-BR" dirty="0" smtClean="0"/>
              <a:t>Um diodo de silício, feito para operar com 1 </a:t>
            </a:r>
            <a:r>
              <a:rPr lang="pt-BR" dirty="0" err="1" smtClean="0"/>
              <a:t>mA</a:t>
            </a:r>
            <a:r>
              <a:rPr lang="pt-BR" dirty="0" smtClean="0"/>
              <a:t>, apresenta uma queda de tensão direta de 0,7 V para uma corrente de 1 </a:t>
            </a:r>
            <a:r>
              <a:rPr lang="pt-BR" dirty="0" err="1" smtClean="0"/>
              <a:t>mA.</a:t>
            </a:r>
            <a:r>
              <a:rPr lang="pt-BR" dirty="0" smtClean="0"/>
              <a:t> Avalie o valor da constante </a:t>
            </a:r>
            <a:r>
              <a:rPr lang="pt-BR" i="1" dirty="0" smtClean="0"/>
              <a:t>I</a:t>
            </a:r>
            <a:r>
              <a:rPr lang="pt-BR" i="1" baseline="-25000" dirty="0" smtClean="0"/>
              <a:t>s</a:t>
            </a:r>
            <a:r>
              <a:rPr lang="pt-BR" dirty="0" smtClean="0"/>
              <a:t> para </a:t>
            </a:r>
            <a:r>
              <a:rPr lang="pt-BR" i="1" dirty="0" smtClean="0"/>
              <a:t>n</a:t>
            </a:r>
            <a:r>
              <a:rPr lang="pt-BR" dirty="0" smtClean="0"/>
              <a:t> = 1 e </a:t>
            </a:r>
            <a:r>
              <a:rPr lang="pt-BR" i="1" dirty="0" smtClean="0"/>
              <a:t>n</a:t>
            </a:r>
            <a:r>
              <a:rPr lang="pt-BR" dirty="0" smtClean="0"/>
              <a:t> = 2.</a:t>
            </a:r>
          </a:p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/>
            </a:pPr>
            <a:endParaRPr lang="pt-BR" dirty="0" smtClean="0"/>
          </a:p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/>
            </a:pPr>
            <a:endParaRPr lang="pt-BR" dirty="0" smtClean="0"/>
          </a:p>
          <a:p>
            <a:pPr marL="457200" indent="-457200">
              <a:lnSpc>
                <a:spcPct val="100000"/>
              </a:lnSpc>
              <a:buSzPct val="100000"/>
              <a:buFont typeface="+mj-lt"/>
              <a:buAutoNum type="arabicPeriod"/>
            </a:pPr>
            <a:r>
              <a:rPr lang="pt-BR" dirty="0" smtClean="0"/>
              <a:t>Determine a expressão para </a:t>
            </a:r>
            <a:r>
              <a:rPr lang="pt-BR" i="1" dirty="0" smtClean="0"/>
              <a:t>v</a:t>
            </a:r>
            <a:r>
              <a:rPr lang="pt-BR" i="1" baseline="-25000" dirty="0" smtClean="0"/>
              <a:t>O</a:t>
            </a:r>
            <a:r>
              <a:rPr lang="pt-BR" dirty="0" smtClean="0"/>
              <a:t> em função de </a:t>
            </a:r>
            <a:r>
              <a:rPr lang="pt-BR" i="1" dirty="0" smtClean="0"/>
              <a:t>v</a:t>
            </a:r>
            <a:r>
              <a:rPr lang="pt-BR" i="1" baseline="-25000" dirty="0" smtClean="0"/>
              <a:t>I</a:t>
            </a:r>
            <a:r>
              <a:rPr lang="pt-BR" i="1" dirty="0" smtClean="0"/>
              <a:t> </a:t>
            </a:r>
            <a:r>
              <a:rPr lang="pt-BR" dirty="0" smtClean="0"/>
              <a:t>para o circuito abaixo considerando um diodo de junção (eq. de Shockley).</a:t>
            </a:r>
            <a:endParaRPr lang="pt-BR" dirty="0"/>
          </a:p>
        </p:txBody>
      </p:sp>
      <p:pic>
        <p:nvPicPr>
          <p:cNvPr id="4" name="Picture 3" descr="c:\My Documents\New Folder\ch13_conv\sedr42021_p13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3194" y="4429132"/>
            <a:ext cx="3757613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Diodo </a:t>
            </a:r>
            <a:r>
              <a:rPr lang="pt-BR" dirty="0" err="1" smtClean="0"/>
              <a:t>Zener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0" y="857900"/>
            <a:ext cx="4589258" cy="5955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Operação na região de ruptura reversa</a:t>
            </a:r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r>
              <a:rPr lang="pt-BR" dirty="0" smtClean="0"/>
              <a:t>Principal aplicação: regulação de tensão</a:t>
            </a:r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r>
              <a:rPr lang="pt-BR" i="1" dirty="0" smtClean="0"/>
              <a:t>I</a:t>
            </a:r>
            <a:r>
              <a:rPr lang="pt-BR" i="1" baseline="-25000" dirty="0" smtClean="0"/>
              <a:t>ZK</a:t>
            </a:r>
            <a:r>
              <a:rPr lang="pt-BR" dirty="0" smtClean="0"/>
              <a:t> = </a:t>
            </a:r>
            <a:r>
              <a:rPr lang="pt-BR" i="1" dirty="0" err="1" smtClean="0"/>
              <a:t>knee</a:t>
            </a:r>
            <a:r>
              <a:rPr lang="pt-BR" i="1" dirty="0" smtClean="0"/>
              <a:t> </a:t>
            </a:r>
            <a:r>
              <a:rPr lang="pt-BR" i="1" dirty="0" err="1" smtClean="0"/>
              <a:t>current</a:t>
            </a:r>
            <a:endParaRPr lang="pt-BR" i="1" dirty="0" smtClean="0"/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r>
              <a:rPr lang="pt-BR" i="1" dirty="0" err="1" smtClean="0"/>
              <a:t>r</a:t>
            </a:r>
            <a:r>
              <a:rPr lang="pt-BR" i="1" baseline="-25000" dirty="0" err="1" smtClean="0"/>
              <a:t>z</a:t>
            </a:r>
            <a:r>
              <a:rPr lang="pt-BR" dirty="0" smtClean="0"/>
              <a:t> = resistência incremental ou dinâmica</a:t>
            </a:r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/>
              <a:t>Diretriz de projeto: evitar operação próximo ao “joelho</a:t>
            </a:r>
            <a:r>
              <a:rPr lang="pt-BR" dirty="0" smtClean="0"/>
              <a:t>”</a:t>
            </a:r>
            <a:endParaRPr lang="pt-BR" dirty="0"/>
          </a:p>
        </p:txBody>
      </p:sp>
      <p:pic>
        <p:nvPicPr>
          <p:cNvPr id="4" name="Picture 2" descr="c:\ch03_conv\sedr42021_0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141" y="625748"/>
            <a:ext cx="968375" cy="14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ch03_conv\sedr42021_03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54" y="2196926"/>
            <a:ext cx="432435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09811" y="5229200"/>
            <a:ext cx="1818127" cy="43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64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Diodo </a:t>
            </a:r>
            <a:r>
              <a:rPr lang="pt-BR" dirty="0" err="1" smtClean="0"/>
              <a:t>Zener</a:t>
            </a:r>
            <a:r>
              <a:rPr lang="pt-BR" dirty="0" smtClean="0"/>
              <a:t>: Modelo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4355976" cy="836824"/>
          </a:xfrm>
        </p:spPr>
        <p:txBody>
          <a:bodyPr/>
          <a:lstStyle/>
          <a:p>
            <a:r>
              <a:rPr lang="pt-BR" dirty="0" smtClean="0"/>
              <a:t>Característica quase linear</a:t>
            </a:r>
            <a:endParaRPr lang="pt-BR" dirty="0"/>
          </a:p>
        </p:txBody>
      </p:sp>
      <p:pic>
        <p:nvPicPr>
          <p:cNvPr id="6" name="Picture 2" descr="c:\ch03_conv\sedr42021_0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132" y="1567548"/>
            <a:ext cx="1773237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ch03_conv\sedr42021_03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146" y="1008000"/>
            <a:ext cx="432435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175" y="4794792"/>
            <a:ext cx="2217149" cy="4680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1175" y="5547712"/>
            <a:ext cx="1295015" cy="468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1175" y="6189919"/>
            <a:ext cx="1483099" cy="46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331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Diodo </a:t>
            </a:r>
            <a:r>
              <a:rPr lang="pt-BR" dirty="0" err="1" smtClean="0"/>
              <a:t>Zener</a:t>
            </a:r>
            <a:r>
              <a:rPr lang="pt-BR" dirty="0" smtClean="0"/>
              <a:t> como Regulador de Tensão</a:t>
            </a:r>
            <a:endParaRPr lang="pt-BR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737518" y="1723231"/>
            <a:ext cx="5668963" cy="4010025"/>
            <a:chOff x="1217" y="864"/>
            <a:chExt cx="3571" cy="2526"/>
          </a:xfrm>
        </p:grpSpPr>
        <p:pic>
          <p:nvPicPr>
            <p:cNvPr id="5" name="Picture 2" descr="c:\ch03_conv\sedr42021_0323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7" y="878"/>
              <a:ext cx="1639" cy="2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c:\ch03_conv\sedr42021_0323b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864"/>
              <a:ext cx="1572" cy="2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159896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Diodo Ideal</a:t>
            </a:r>
            <a:endParaRPr lang="pt-B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172354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i="1" dirty="0" smtClean="0">
                <a:sym typeface="Symbol"/>
              </a:rPr>
              <a:t>v</a:t>
            </a:r>
            <a:r>
              <a:rPr lang="pt-BR" dirty="0" smtClean="0">
                <a:sym typeface="Symbol"/>
              </a:rPr>
              <a:t> &gt; 0  </a:t>
            </a:r>
            <a:r>
              <a:rPr lang="pt-BR" dirty="0" smtClean="0"/>
              <a:t>diodo </a:t>
            </a:r>
            <a:r>
              <a:rPr lang="pt-BR" b="1" dirty="0" smtClean="0"/>
              <a:t>diretamente</a:t>
            </a:r>
            <a:r>
              <a:rPr lang="pt-BR" dirty="0" smtClean="0"/>
              <a:t> polarizado </a:t>
            </a:r>
            <a:r>
              <a:rPr lang="pt-BR" dirty="0" smtClean="0">
                <a:sym typeface="Symbol"/>
              </a:rPr>
              <a:t> diodo em condução  curto-circuito (</a:t>
            </a:r>
            <a:r>
              <a:rPr lang="pt-BR" i="1" dirty="0" smtClean="0">
                <a:sym typeface="Symbol"/>
              </a:rPr>
              <a:t>v</a:t>
            </a:r>
            <a:r>
              <a:rPr lang="pt-BR" dirty="0" smtClean="0">
                <a:sym typeface="Symbol"/>
              </a:rPr>
              <a:t> = 0 para  </a:t>
            </a:r>
            <a:r>
              <a:rPr lang="pt-BR" i="1" dirty="0" smtClean="0">
                <a:sym typeface="Symbol"/>
              </a:rPr>
              <a:t>i</a:t>
            </a:r>
            <a:r>
              <a:rPr lang="pt-BR" dirty="0" smtClean="0">
                <a:sym typeface="Symbol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pt-BR" i="1" dirty="0" smtClean="0">
                <a:sym typeface="Symbol"/>
              </a:rPr>
              <a:t>v</a:t>
            </a:r>
            <a:r>
              <a:rPr lang="pt-BR" dirty="0" smtClean="0">
                <a:sym typeface="Symbol"/>
              </a:rPr>
              <a:t> &lt; 0  </a:t>
            </a:r>
            <a:r>
              <a:rPr lang="pt-BR" dirty="0" smtClean="0"/>
              <a:t>diodo </a:t>
            </a:r>
            <a:r>
              <a:rPr lang="pt-BR" b="1" dirty="0" smtClean="0"/>
              <a:t>reversamente</a:t>
            </a:r>
            <a:r>
              <a:rPr lang="pt-BR" dirty="0" smtClean="0"/>
              <a:t> polarizado </a:t>
            </a:r>
            <a:r>
              <a:rPr lang="pt-BR" dirty="0" smtClean="0">
                <a:sym typeface="Symbol"/>
              </a:rPr>
              <a:t> diodo em corte </a:t>
            </a:r>
          </a:p>
          <a:p>
            <a:pPr>
              <a:lnSpc>
                <a:spcPct val="100000"/>
              </a:lnSpc>
              <a:buNone/>
            </a:pPr>
            <a:r>
              <a:rPr lang="pt-BR" dirty="0" smtClean="0">
                <a:sym typeface="Symbol"/>
              </a:rPr>
              <a:t>	 circuito aberto (</a:t>
            </a:r>
            <a:r>
              <a:rPr lang="pt-BR" i="1" dirty="0" smtClean="0">
                <a:sym typeface="Symbol"/>
              </a:rPr>
              <a:t>i</a:t>
            </a:r>
            <a:r>
              <a:rPr lang="pt-BR" dirty="0" smtClean="0">
                <a:sym typeface="Symbol"/>
              </a:rPr>
              <a:t> = 0 para  </a:t>
            </a:r>
            <a:r>
              <a:rPr lang="pt-BR" i="1" dirty="0" smtClean="0">
                <a:sym typeface="Symbol"/>
              </a:rPr>
              <a:t>v</a:t>
            </a:r>
            <a:r>
              <a:rPr lang="pt-BR" dirty="0" smtClean="0">
                <a:sym typeface="Symbol"/>
              </a:rPr>
              <a:t>)</a:t>
            </a:r>
            <a:endParaRPr lang="pt-BR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468296" y="3214686"/>
            <a:ext cx="8207408" cy="3194063"/>
            <a:chOff x="642910" y="3286124"/>
            <a:chExt cx="8207408" cy="3194063"/>
          </a:xfrm>
        </p:grpSpPr>
        <p:pic>
          <p:nvPicPr>
            <p:cNvPr id="5" name="Picture 2" descr="c:\ch03_conv\sedr42021_0301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43042" y="3286124"/>
              <a:ext cx="2193925" cy="1554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4" descr="c:\ch03_conv\sedr42021_0301b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57818" y="3302018"/>
              <a:ext cx="3492500" cy="277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5" descr="c:\ch03_conv\sedr42021_0301c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2910" y="5072074"/>
              <a:ext cx="1836738" cy="140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6" descr="c:\ch03_conv\sedr42021_0301d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00364" y="5095093"/>
              <a:ext cx="1800225" cy="136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Sugestão de Estudo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pt-BR" dirty="0" err="1" smtClean="0"/>
              <a:t>Sedra</a:t>
            </a:r>
            <a:r>
              <a:rPr lang="pt-BR" dirty="0" smtClean="0"/>
              <a:t> (5ª ed.) – Capítulo 3, Seção 3.1 – 3.4</a:t>
            </a:r>
          </a:p>
          <a:p>
            <a:pPr>
              <a:lnSpc>
                <a:spcPct val="100000"/>
              </a:lnSpc>
              <a:buNone/>
            </a:pPr>
            <a:r>
              <a:rPr lang="pt-BR" dirty="0" smtClean="0"/>
              <a:t>	Exercícios correspondentes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Diodo Ideal</a:t>
            </a:r>
            <a:endParaRPr lang="pt-B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209288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Característica </a:t>
            </a:r>
            <a:r>
              <a:rPr lang="pt-BR" i="1" dirty="0" smtClean="0"/>
              <a:t>i</a:t>
            </a:r>
            <a:r>
              <a:rPr lang="pt-BR" dirty="0" smtClean="0"/>
              <a:t> – </a:t>
            </a:r>
            <a:r>
              <a:rPr lang="pt-BR" i="1" dirty="0" smtClean="0"/>
              <a:t>v:</a:t>
            </a:r>
            <a:r>
              <a:rPr lang="pt-BR" dirty="0" smtClean="0"/>
              <a:t> linear por partes </a:t>
            </a:r>
            <a:r>
              <a:rPr lang="pt-BR" dirty="0" smtClean="0">
                <a:sym typeface="Symbol"/>
              </a:rPr>
              <a:t> análise linear (na faixa de operação de cada segmento linear)</a:t>
            </a:r>
            <a:endParaRPr lang="pt-BR" i="1" dirty="0" smtClean="0"/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Circuito externo projetado para limitar a corrente direta e a tensão reversa máxima</a:t>
            </a:r>
          </a:p>
        </p:txBody>
      </p:sp>
      <p:pic>
        <p:nvPicPr>
          <p:cNvPr id="5" name="Picture 4" descr="c:\ch03_conv\sedr42021_0301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486964"/>
            <a:ext cx="3492500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786314" y="3314721"/>
            <a:ext cx="3690937" cy="3114675"/>
            <a:chOff x="1344" y="576"/>
            <a:chExt cx="2325" cy="1962"/>
          </a:xfrm>
        </p:grpSpPr>
        <p:pic>
          <p:nvPicPr>
            <p:cNvPr id="8" name="Picture 2" descr="c:\ch03_conv\sedr42021_0302a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44" y="583"/>
              <a:ext cx="860" cy="19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4" descr="c:\ch03_conv\sedr42021_0302b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24" y="576"/>
              <a:ext cx="645" cy="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Aplicação do Diodo Ideal: Retificador</a:t>
            </a:r>
            <a:endParaRPr lang="pt-BR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buClrTx/>
            </a:pPr>
            <a:r>
              <a:rPr lang="pt-BR" dirty="0" smtClean="0">
                <a:solidFill>
                  <a:schemeClr val="tx1"/>
                </a:solidFill>
              </a:rPr>
              <a:t>Semiciclo positivo: </a:t>
            </a:r>
            <a:r>
              <a:rPr lang="pt-BR" i="1" dirty="0" smtClean="0">
                <a:solidFill>
                  <a:schemeClr val="tx1"/>
                </a:solidFill>
              </a:rPr>
              <a:t>v</a:t>
            </a:r>
            <a:r>
              <a:rPr lang="pt-BR" i="1" baseline="-25000" dirty="0">
                <a:solidFill>
                  <a:schemeClr val="tx1"/>
                </a:solidFill>
              </a:rPr>
              <a:t>D</a:t>
            </a:r>
            <a:r>
              <a:rPr lang="pt-BR" dirty="0" smtClean="0">
                <a:solidFill>
                  <a:schemeClr val="tx1"/>
                </a:solidFill>
              </a:rPr>
              <a:t> &gt; 0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4" name="Picture 2" descr="c:\ch03_conv\sedr42021_0303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7006" y="1000108"/>
            <a:ext cx="2185988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 descr="c:\ch03_conv\sedr42021_0303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569" y="2285992"/>
            <a:ext cx="33448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c:\ch03_conv\sedr42021_0303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6732" y="1678769"/>
            <a:ext cx="25146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16"/>
          <p:cNvSpPr txBox="1">
            <a:spLocks/>
          </p:cNvSpPr>
          <p:nvPr/>
        </p:nvSpPr>
        <p:spPr>
          <a:xfrm>
            <a:off x="4808400" y="3841767"/>
            <a:ext cx="4320000" cy="3730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3375" marR="0" lvl="0" indent="-333375" algn="l" defTabSz="457200" rtl="0" eaLnBrk="0" fontAlgn="base" latinLnBrk="0" hangingPunct="0">
              <a:lnSpc>
                <a:spcPct val="76000"/>
              </a:lnSpc>
              <a:spcBef>
                <a:spcPts val="6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ü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Semiciclo negativo: </a:t>
            </a:r>
            <a:r>
              <a:rPr kumimoji="0" lang="pt-BR" sz="24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lang="pt-BR" sz="2400" b="0" i="1" kern="0" baseline="-25000" dirty="0" smtClean="0">
                <a:solidFill>
                  <a:schemeClr val="tx1"/>
                </a:solidFill>
                <a:latin typeface="+mn-lt"/>
                <a:cs typeface="+mn-cs"/>
              </a:rPr>
              <a:t>D</a:t>
            </a: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&lt; 0</a:t>
            </a:r>
          </a:p>
        </p:txBody>
      </p:sp>
      <p:pic>
        <p:nvPicPr>
          <p:cNvPr id="9" name="Picture 6" descr="c:\ch03_conv\sedr42021_0303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46025" y="4572018"/>
            <a:ext cx="24447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 descr="c:\ch03_conv\sedr42021_0303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569" y="4946650"/>
            <a:ext cx="3344863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16"/>
          <p:cNvSpPr txBox="1">
            <a:spLocks/>
          </p:cNvSpPr>
          <p:nvPr/>
        </p:nvSpPr>
        <p:spPr>
          <a:xfrm>
            <a:off x="0" y="4500570"/>
            <a:ext cx="4320000" cy="3730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3375" marR="0" lvl="0" indent="-333375" algn="l" defTabSz="457200" rtl="0" eaLnBrk="0" fontAlgn="base" latinLnBrk="0" hangingPunct="0">
              <a:lnSpc>
                <a:spcPct val="76000"/>
              </a:lnSpc>
              <a:spcBef>
                <a:spcPts val="6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ü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Sinal na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saída (resistor)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Aplicação do Diodo Ideal: Retificador</a:t>
            </a:r>
            <a:endParaRPr lang="pt-BR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168000" y="1008000"/>
            <a:ext cx="4320000" cy="373051"/>
          </a:xfrm>
        </p:spPr>
        <p:txBody>
          <a:bodyPr/>
          <a:lstStyle/>
          <a:p>
            <a:pPr>
              <a:buClrTx/>
            </a:pPr>
            <a:r>
              <a:rPr lang="pt-BR" dirty="0" smtClean="0">
                <a:solidFill>
                  <a:schemeClr val="tx1"/>
                </a:solidFill>
              </a:rPr>
              <a:t>Entrada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2"/>
          </p:nvPr>
        </p:nvSpPr>
        <p:spPr>
          <a:xfrm>
            <a:off x="4824032" y="1008002"/>
            <a:ext cx="4320000" cy="373051"/>
          </a:xfrm>
        </p:spPr>
        <p:txBody>
          <a:bodyPr/>
          <a:lstStyle/>
          <a:p>
            <a:pPr>
              <a:buClrTx/>
            </a:pPr>
            <a:r>
              <a:rPr lang="pt-BR" dirty="0" smtClean="0">
                <a:solidFill>
                  <a:schemeClr val="tx1"/>
                </a:solidFill>
              </a:rPr>
              <a:t>Saída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5" name="Picture 4" descr="c:\ch03_conv\sedr42021_030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569" y="1431911"/>
            <a:ext cx="33448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 descr="c:\ch03_conv\sedr42021_0303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428736"/>
            <a:ext cx="3344863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ontent Placeholder 16"/>
          <p:cNvSpPr txBox="1">
            <a:spLocks/>
          </p:cNvSpPr>
          <p:nvPr/>
        </p:nvSpPr>
        <p:spPr>
          <a:xfrm>
            <a:off x="0" y="3786190"/>
            <a:ext cx="4320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33375" marR="0" lvl="0" indent="-333375" algn="l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Pct val="75000"/>
              <a:buFont typeface="Wingdings" pitchFamily="2" charset="2"/>
              <a:buChar char="ü"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Característica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transferência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026" descr="c:\ch03_conv\sedr42021_e03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30513" y="4000504"/>
            <a:ext cx="3482975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Arrow Connector 17"/>
          <p:cNvCxnSpPr/>
          <p:nvPr/>
        </p:nvCxnSpPr>
        <p:spPr bwMode="auto">
          <a:xfrm rot="10800000" flipV="1">
            <a:off x="1857356" y="1571612"/>
            <a:ext cx="857256" cy="64294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rot="16200000" flipV="1">
            <a:off x="6929454" y="2786058"/>
            <a:ext cx="857256" cy="57150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285984" y="1214422"/>
            <a:ext cx="2286016" cy="3016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Valor médio = 0</a:t>
            </a:r>
            <a:endParaRPr lang="pt-BR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72264" y="3571876"/>
            <a:ext cx="228601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Valor médio 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  <a:sym typeface="Symbol"/>
              </a:rPr>
              <a:t></a:t>
            </a: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 0</a:t>
            </a:r>
          </a:p>
          <a:p>
            <a:pPr>
              <a:lnSpc>
                <a:spcPct val="100000"/>
              </a:lnSpc>
            </a:pPr>
            <a:r>
              <a:rPr lang="pt-BR" sz="2000" b="0" dirty="0" smtClean="0">
                <a:solidFill>
                  <a:schemeClr val="tx1"/>
                </a:solidFill>
                <a:latin typeface="+mn-lt"/>
              </a:rPr>
              <a:t>Componente cc</a:t>
            </a:r>
            <a:endParaRPr lang="pt-BR" sz="2000" b="0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Aplicação do Diodo Ideal: Retificador</a:t>
            </a:r>
            <a:endParaRPr lang="pt-BR" dirty="0"/>
          </a:p>
        </p:txBody>
      </p:sp>
      <p:pic>
        <p:nvPicPr>
          <p:cNvPr id="15" name="Picture 4" descr="c:\ch03_conv\sedr42021_0303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6990" y="809620"/>
            <a:ext cx="33448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 descr="c:\ch03_conv\sedr42021_0303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6990" y="2803534"/>
            <a:ext cx="3344863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 descr="c:\ch03_conv\sedr42021_0303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8010" y="1214422"/>
            <a:ext cx="2185988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5" descr="c:\ch03_conv\sedr42021_0303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3704" y="2928934"/>
            <a:ext cx="25146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6" descr="c:\ch03_conv\sedr42021_0303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29" y="4857760"/>
            <a:ext cx="24447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026" descr="c:\ch03_conv\sedr42021_e030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43390" y="4786322"/>
            <a:ext cx="374345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Aplicação do Diodo Ideal: Retificador</a:t>
            </a:r>
            <a:endParaRPr lang="pt-BR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0" y="1008000"/>
            <a:ext cx="9144000" cy="172354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 smtClean="0"/>
              <a:t>Circuito para carregar uma bateria de 12 V. </a:t>
            </a:r>
            <a:r>
              <a:rPr lang="pt-BR" i="1" dirty="0" smtClean="0"/>
              <a:t>v</a:t>
            </a:r>
            <a:r>
              <a:rPr lang="pt-BR" i="1" baseline="-25000" dirty="0" smtClean="0"/>
              <a:t>S</a:t>
            </a:r>
            <a:r>
              <a:rPr lang="pt-BR" dirty="0" smtClean="0"/>
              <a:t> é uma onda senoidal com amplitude de 24 V</a:t>
            </a:r>
            <a:r>
              <a:rPr lang="pt-BR" baseline="-25000" dirty="0" smtClean="0"/>
              <a:t>p</a:t>
            </a:r>
            <a:r>
              <a:rPr lang="pt-BR" dirty="0" smtClean="0"/>
              <a:t> (pico). Encontrar:</a:t>
            </a:r>
          </a:p>
          <a:p>
            <a:pPr marL="342900" indent="-342900">
              <a:lnSpc>
                <a:spcPct val="100000"/>
              </a:lnSpc>
              <a:buSzPct val="100000"/>
              <a:buAutoNum type="alphaLcParenR"/>
            </a:pPr>
            <a:r>
              <a:rPr lang="pt-BR" dirty="0" smtClean="0"/>
              <a:t>O valor de pico da corrente no diodo</a:t>
            </a:r>
          </a:p>
          <a:p>
            <a:pPr marL="342900" indent="-342900">
              <a:lnSpc>
                <a:spcPct val="100000"/>
              </a:lnSpc>
              <a:spcAft>
                <a:spcPts val="600"/>
              </a:spcAft>
              <a:buSzPct val="100000"/>
              <a:buAutoNum type="alphaLcParenR"/>
            </a:pPr>
            <a:r>
              <a:rPr lang="pt-BR" dirty="0" smtClean="0"/>
              <a:t>A máxima tensão reversa no diodo</a:t>
            </a:r>
          </a:p>
        </p:txBody>
      </p: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1003300" y="3429000"/>
            <a:ext cx="7137400" cy="2678113"/>
            <a:chOff x="432" y="480"/>
            <a:chExt cx="4496" cy="1687"/>
          </a:xfrm>
        </p:grpSpPr>
        <p:pic>
          <p:nvPicPr>
            <p:cNvPr id="11" name="Picture 2" descr="c:\ch03_conv\sedr42021_0304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2" y="635"/>
              <a:ext cx="1756" cy="1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2" name="Picture 4" descr="c:\ch03_conv\sedr42021_0304b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544" y="480"/>
              <a:ext cx="2384" cy="1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ue_title_beto_v2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_beto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lide_beto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57200" rtl="0" eaLnBrk="1" fontAlgn="base" latinLnBrk="0" hangingPunct="1">
          <a:lnSpc>
            <a:spcPct val="6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BankGothic Md BT" pitchFamily="32" charset="0"/>
          <a:buNone/>
          <a:tabLst/>
          <a:defRPr kumimoji="0" lang="en-GB" sz="32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nkGothic Md BT" pitchFamily="32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4577</TotalTime>
  <Words>1088</Words>
  <Application>Microsoft Office PowerPoint</Application>
  <PresentationFormat>Apresentação na tela (4:3)</PresentationFormat>
  <Paragraphs>211</Paragraphs>
  <Slides>40</Slides>
  <Notes>35</Notes>
  <HiddenSlides>1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50" baseType="lpstr">
      <vt:lpstr>Arial</vt:lpstr>
      <vt:lpstr>BankGothic Md BT</vt:lpstr>
      <vt:lpstr>Wingdings</vt:lpstr>
      <vt:lpstr>Symbol</vt:lpstr>
      <vt:lpstr>Times New Roman</vt:lpstr>
      <vt:lpstr>Calibri</vt:lpstr>
      <vt:lpstr>iue_title_beto_v2</vt:lpstr>
      <vt:lpstr>Slide_beto</vt:lpstr>
      <vt:lpstr>1_Slide_beto</vt:lpstr>
      <vt:lpstr>Equation</vt:lpstr>
      <vt:lpstr>EE530 – Eletrônica Básica I</vt:lpstr>
      <vt:lpstr>Diodo</vt:lpstr>
      <vt:lpstr>Diodo</vt:lpstr>
      <vt:lpstr>Diodo Ideal</vt:lpstr>
      <vt:lpstr>Diodo Ideal</vt:lpstr>
      <vt:lpstr>Aplicação do Diodo Ideal: Retificador</vt:lpstr>
      <vt:lpstr>Aplicação do Diodo Ideal: Retificador</vt:lpstr>
      <vt:lpstr>Aplicação do Diodo Ideal: Retificador</vt:lpstr>
      <vt:lpstr>Aplicação do Diodo Ideal: Retificador</vt:lpstr>
      <vt:lpstr>Aplicação do Diodo Ideal: Portas Lógicas</vt:lpstr>
      <vt:lpstr>Características Elétricas do Diodo de Junção</vt:lpstr>
      <vt:lpstr>Característica i-v do Diodo de Junção</vt:lpstr>
      <vt:lpstr>Região de Polarização Direta</vt:lpstr>
      <vt:lpstr>Região de Polarização Direta</vt:lpstr>
      <vt:lpstr>Efeito da Temperatura</vt:lpstr>
      <vt:lpstr>Região de Polarização Reversa</vt:lpstr>
      <vt:lpstr>Região de Ruptura Reversa</vt:lpstr>
      <vt:lpstr>Exercício</vt:lpstr>
      <vt:lpstr>Análise de Circuitos com Diodos</vt:lpstr>
      <vt:lpstr>Análise de Circuitos com Diodos</vt:lpstr>
      <vt:lpstr>Análise de Circuitos com Diodos</vt:lpstr>
      <vt:lpstr>Análise de Circuitos com Diodos</vt:lpstr>
      <vt:lpstr>Modelos Simplificados de Diodos</vt:lpstr>
      <vt:lpstr>Modelos Simplificados de Diodos</vt:lpstr>
      <vt:lpstr>Modelos Simplificados de Diodos</vt:lpstr>
      <vt:lpstr>Modelos Simplificados de Diodos</vt:lpstr>
      <vt:lpstr>Modelos Simplificados de Diodos</vt:lpstr>
      <vt:lpstr>Modelo de Pequenos Sinais</vt:lpstr>
      <vt:lpstr>Modelo de Pequenos Sinais</vt:lpstr>
      <vt:lpstr>Resumo: Modelos</vt:lpstr>
      <vt:lpstr>Modelo de Pequenos Sinais para Altas Frequências</vt:lpstr>
      <vt:lpstr>Capacitância de depleção</vt:lpstr>
      <vt:lpstr>Tempo de Recuperação Reversa</vt:lpstr>
      <vt:lpstr>Exercício</vt:lpstr>
      <vt:lpstr>Exercício</vt:lpstr>
      <vt:lpstr>Exercícios</vt:lpstr>
      <vt:lpstr>Diodo Zener</vt:lpstr>
      <vt:lpstr>Diodo Zener: Modelo</vt:lpstr>
      <vt:lpstr>Diodo Zener como Regulador de Tensão</vt:lpstr>
      <vt:lpstr>Sugestão de Estudo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EE410 – Introdução à Ciência dos Materiais para a Engenharia Elétrica</dc:title>
  <dc:creator>Beto</dc:creator>
  <cp:lastModifiedBy>diniz</cp:lastModifiedBy>
  <cp:revision>2003</cp:revision>
  <cp:lastPrinted>2016-08-17T00:24:10Z</cp:lastPrinted>
  <dcterms:modified xsi:type="dcterms:W3CDTF">2017-09-15T11:44:02Z</dcterms:modified>
</cp:coreProperties>
</file>