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95" r:id="rId10"/>
    <p:sldId id="272" r:id="rId11"/>
    <p:sldId id="273" r:id="rId12"/>
    <p:sldId id="274" r:id="rId13"/>
    <p:sldId id="275" r:id="rId14"/>
    <p:sldId id="296" r:id="rId15"/>
    <p:sldId id="293" r:id="rId16"/>
    <p:sldId id="277" r:id="rId17"/>
    <p:sldId id="278" r:id="rId18"/>
    <p:sldId id="279" r:id="rId19"/>
    <p:sldId id="280" r:id="rId20"/>
    <p:sldId id="297" r:id="rId21"/>
    <p:sldId id="298" r:id="rId22"/>
    <p:sldId id="294" r:id="rId23"/>
    <p:sldId id="276" r:id="rId24"/>
    <p:sldId id="282" r:id="rId25"/>
    <p:sldId id="281" r:id="rId26"/>
    <p:sldId id="283" r:id="rId27"/>
    <p:sldId id="286" r:id="rId28"/>
    <p:sldId id="288" r:id="rId29"/>
    <p:sldId id="285" r:id="rId30"/>
    <p:sldId id="289" r:id="rId31"/>
    <p:sldId id="304" r:id="rId32"/>
    <p:sldId id="299" r:id="rId33"/>
    <p:sldId id="291" r:id="rId34"/>
    <p:sldId id="307" r:id="rId35"/>
    <p:sldId id="308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1" r:id="rId46"/>
    <p:sldId id="322" r:id="rId47"/>
    <p:sldId id="323" r:id="rId48"/>
    <p:sldId id="325" r:id="rId49"/>
    <p:sldId id="326" r:id="rId50"/>
    <p:sldId id="327" r:id="rId51"/>
    <p:sldId id="328" r:id="rId52"/>
    <p:sldId id="331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97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7" r:id="rId74"/>
    <p:sldId id="358" r:id="rId75"/>
    <p:sldId id="359" r:id="rId76"/>
    <p:sldId id="360" r:id="rId77"/>
    <p:sldId id="361" r:id="rId78"/>
    <p:sldId id="362" r:id="rId7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4" Type="http://schemas.openxmlformats.org/officeDocument/2006/relationships/image" Target="../media/image11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9EF66F-F234-4E16-B3FE-3BA63435DE77}" type="datetimeFigureOut">
              <a:rPr lang="pt-BR"/>
              <a:pPr>
                <a:defRPr/>
              </a:pPr>
              <a:t>14/09/2017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8D77E46-B857-4E68-B04D-5C660B4FCE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228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0A1A9-0656-48C1-8881-707241A58C6B}" type="slidenum">
              <a:rPr lang="pt-BR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B4DA-34F6-42B4-9412-A66A03AACF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436E0-A3E8-49BE-9E8F-86FC78A591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D7ED-5D53-4368-81A8-729B5A0B79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A093-8CDB-4742-A964-11955D5E5D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671F5-7119-4B6B-AE0A-140B0964C1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29B7-0851-4D76-9312-509C9A8829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BD9D-EC2B-48F4-8D8E-529376928D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C7C8-4AFC-4499-98BF-A89D6718B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53DC-68BD-4E48-9A5E-1348A0C1EB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46FF-0EA5-44D6-AD82-154FDAA65F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10851-D1B5-422D-B87A-D1D7832EB3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5014-29BA-4EEF-AA4C-59F302B120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8.png"/><Relationship Id="rId9" Type="http://schemas.openxmlformats.org/officeDocument/2006/relationships/oleObject" Target="../embeddings/oleObject26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0.png"/><Relationship Id="rId4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8.png"/><Relationship Id="rId4" Type="http://schemas.openxmlformats.org/officeDocument/2006/relationships/oleObject" Target="../embeddings/oleObject6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37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41.png"/><Relationship Id="rId4" Type="http://schemas.openxmlformats.org/officeDocument/2006/relationships/oleObject" Target="../embeddings/oleObject8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82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3657600"/>
          </a:xfrm>
        </p:spPr>
        <p:txBody>
          <a:bodyPr/>
          <a:lstStyle/>
          <a:p>
            <a:pPr eaLnBrk="1" hangingPunct="1"/>
            <a:r>
              <a:rPr lang="pt-BR" sz="4000" smtClean="0"/>
              <a:t>Semicondutores, Isolantes e Metais;</a:t>
            </a:r>
            <a:br>
              <a:rPr lang="pt-BR" sz="4000" smtClean="0"/>
            </a:br>
            <a:r>
              <a:rPr lang="pt-BR" sz="4000" smtClean="0"/>
              <a:t>Bandas de Energia</a:t>
            </a:r>
            <a:br>
              <a:rPr lang="pt-BR" sz="4000" smtClean="0"/>
            </a:br>
            <a:r>
              <a:rPr lang="pt-BR" sz="4000" smtClean="0"/>
              <a:t>e</a:t>
            </a:r>
            <a:br>
              <a:rPr lang="pt-BR" sz="4000" smtClean="0"/>
            </a:br>
            <a:r>
              <a:rPr lang="pt-BR" sz="4000" smtClean="0"/>
              <a:t>Distribuições de Portadores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365625"/>
            <a:ext cx="6400800" cy="1752600"/>
          </a:xfrm>
        </p:spPr>
        <p:txBody>
          <a:bodyPr/>
          <a:lstStyle/>
          <a:p>
            <a:pPr eaLnBrk="1" hangingPunct="1"/>
            <a:r>
              <a:rPr lang="pt-BR" smtClean="0"/>
              <a:t>Prof. José Alexandre Diniz e </a:t>
            </a:r>
          </a:p>
          <a:p>
            <a:pPr eaLnBrk="1" hangingPunct="1"/>
            <a:r>
              <a:rPr lang="pt-BR" smtClean="0"/>
              <a:t>Prof. Jacobus W. Swart</a:t>
            </a:r>
          </a:p>
          <a:p>
            <a:pPr eaLnBrk="1" hangingPunct="1"/>
            <a:r>
              <a:rPr lang="pt-BR" smtClean="0"/>
              <a:t>FEEC</a:t>
            </a:r>
          </a:p>
          <a:p>
            <a:pPr eaLnBrk="1" hangingPunct="1"/>
            <a:r>
              <a:rPr lang="pt-BR" smtClean="0"/>
              <a:t>diniz@ccs.unicamp.br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pt-BR" sz="4000" smtClean="0"/>
              <a:t>3. Bandas de Energia dos Materiais e Densidade de Estados.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pPr eaLnBrk="1" hangingPunct="1"/>
            <a:r>
              <a:rPr lang="pt-BR" smtClean="0"/>
              <a:t>Um estado quântico = uma solução possível da equação de Schrödinger.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Conhecendo V(r,t) determina-se as soluções possíveis – (pares de E(energia) e k(número de onda)).</a:t>
            </a:r>
          </a:p>
          <a:p>
            <a:pPr eaLnBrk="1" hangingPunct="1"/>
            <a:r>
              <a:rPr lang="pt-BR" smtClean="0"/>
              <a:t>Átomos isolados: níveis discretos de energia, formando camadas, sub-camadas e orbitais.</a:t>
            </a:r>
          </a:p>
          <a:p>
            <a:pPr eaLnBrk="1" hangingPunct="1"/>
            <a:r>
              <a:rPr lang="pt-BR" smtClean="0"/>
              <a:t>Em sólidos ???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79571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1204913" y="2293938"/>
          <a:ext cx="4814887" cy="1211262"/>
        </p:xfrm>
        <a:graphic>
          <a:graphicData uri="http://schemas.openxmlformats.org/presentationml/2006/ole">
            <p:oleObj spid="_x0000_s14341" name="Equação" r:id="rId3" imgW="1548728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pt-BR" sz="4000" smtClean="0"/>
              <a:t>Modelo de elétron livre em metais: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700213" y="206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5364" name="Picture 4" descr="6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5743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938588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9850" y="3652838"/>
          <a:ext cx="4532313" cy="842962"/>
        </p:xfrm>
        <a:graphic>
          <a:graphicData uri="http://schemas.openxmlformats.org/presentationml/2006/ole">
            <p:oleObj spid="_x0000_s15366" name="Equação" r:id="rId4" imgW="1231366" imgH="228501" progId="Equation.3">
              <p:embed/>
            </p:oleObj>
          </a:graphicData>
        </a:graphic>
      </p:graphicFrame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033838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04800" y="4730750"/>
          <a:ext cx="4038600" cy="1822450"/>
        </p:xfrm>
        <a:graphic>
          <a:graphicData uri="http://schemas.openxmlformats.org/presentationml/2006/ole">
            <p:oleObj spid="_x0000_s15368" name="Equação" r:id="rId5" imgW="1079032" imgH="482391" progId="Equation.3">
              <p:embed/>
            </p:oleObj>
          </a:graphicData>
        </a:graphic>
      </p:graphicFrame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2628900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5370" name="Picture 10" descr="6_5fi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632200"/>
            <a:ext cx="43434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086600" y="541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N(E) =g(E).F</a:t>
            </a:r>
          </a:p>
        </p:txBody>
      </p:sp>
      <p:sp>
        <p:nvSpPr>
          <p:cNvPr id="15372" name="Arc 14"/>
          <p:cNvSpPr>
            <a:spLocks/>
          </p:cNvSpPr>
          <p:nvPr/>
        </p:nvSpPr>
        <p:spPr bwMode="auto">
          <a:xfrm>
            <a:off x="4572000" y="4038600"/>
            <a:ext cx="28194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856443324 h 21600"/>
              <a:gd name="T4" fmla="*/ 0 w 21600"/>
              <a:gd name="T5" fmla="*/ 85644332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7239000" y="4876800"/>
            <a:ext cx="1684338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n(E)=g(E).F</a:t>
            </a: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228600" y="3530600"/>
            <a:ext cx="265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>
                <a:solidFill>
                  <a:schemeClr val="hlink"/>
                </a:solidFill>
              </a:rPr>
              <a:t>Densidade de Estados g(E)</a:t>
            </a:r>
          </a:p>
        </p:txBody>
      </p:sp>
      <p:sp>
        <p:nvSpPr>
          <p:cNvPr id="15375" name="Text Box 17"/>
          <p:cNvSpPr txBox="1">
            <a:spLocks noChangeArrowheads="1"/>
          </p:cNvSpPr>
          <p:nvPr/>
        </p:nvSpPr>
        <p:spPr bwMode="auto">
          <a:xfrm>
            <a:off x="6096000" y="2971800"/>
            <a:ext cx="2759075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000">
                <a:solidFill>
                  <a:schemeClr val="hlink"/>
                </a:solidFill>
              </a:rPr>
              <a:t>Função de dist. de portadores n(E)</a:t>
            </a:r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6629400" y="5715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</a:rPr>
              <a:t>Fator de Ocupação </a:t>
            </a:r>
          </a:p>
          <a:p>
            <a:pPr algn="ctr"/>
            <a:r>
              <a:rPr lang="pt-BR" sz="1800">
                <a:solidFill>
                  <a:schemeClr val="bg1"/>
                </a:solidFill>
              </a:rPr>
              <a:t>de Fermi F</a:t>
            </a:r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8382000" y="5257800"/>
            <a:ext cx="3810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pt-BR" sz="4000" smtClean="0"/>
              <a:t>Modelo de Kronig e Penny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719263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6389" name="Picture 4" descr="7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106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62188" y="1738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90675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7412" name="Picture 4" descr="7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138"/>
            <a:ext cx="9144000" cy="668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810000" y="4495800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hlink"/>
                </a:solidFill>
              </a:rPr>
              <a:t>Níveis não permitidos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334000" y="2743200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hlink"/>
                </a:solidFill>
              </a:rPr>
              <a:t>Níveis não permitidos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971800" y="5334000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Níveis permitidos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572000" y="3886200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Níveis permitidos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6019800" y="1905000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Níveis permitidos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990600" y="914400"/>
            <a:ext cx="4800600" cy="822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>
                <a:solidFill>
                  <a:srgbClr val="000066"/>
                </a:solidFill>
              </a:rPr>
              <a:t>solução da equação de Schrödinger.</a:t>
            </a:r>
          </a:p>
          <a:p>
            <a:endParaRPr lang="pt-BR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18435" name="Picture 3" descr="C:\Meus documentos\Cursos\Oficina\Seminários\SC03.pc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17700"/>
            <a:ext cx="77724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47813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9459" name="Picture 3" descr="7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pt-BR" sz="4000" smtClean="0"/>
              <a:t>Modelo de Feynmann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814513" y="210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547813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0485" name="Picture 5" descr="7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500"/>
            <a:ext cx="91440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Diagrama de bandas simplificada de semicondutores e isolantes: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62125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1508" name="Picture 3" descr="7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6975"/>
            <a:ext cx="9144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pt-BR" sz="4000" smtClean="0"/>
              <a:t>Diagrama de bandas de metais: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47813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547813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2533" name="Picture 5" descr="7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eaLnBrk="1" hangingPunct="1"/>
            <a:r>
              <a:rPr lang="pt-BR" smtClean="0"/>
              <a:t>Resumo: </a:t>
            </a:r>
            <a:br>
              <a:rPr lang="pt-BR" smtClean="0"/>
            </a:br>
            <a:r>
              <a:rPr lang="pt-BR" smtClean="0"/>
              <a:t>metais, semicondutores e isolantes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547813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3556" name="Picture 3" descr="7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27125" y="5073650"/>
            <a:ext cx="5911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/>
              <a:t>Semicondutor versus Isolante ?</a:t>
            </a:r>
          </a:p>
          <a:p>
            <a:r>
              <a:rPr lang="pt-BR" sz="3600"/>
              <a:t>Depende do valor de E</a:t>
            </a:r>
            <a:r>
              <a:rPr lang="pt-BR" sz="3600" baseline="-25000"/>
              <a:t>G</a:t>
            </a:r>
            <a:r>
              <a:rPr lang="pt-BR" sz="3600"/>
              <a:t>.</a:t>
            </a:r>
          </a:p>
          <a:p>
            <a:r>
              <a:rPr lang="pt-BR" sz="3600"/>
              <a:t>Limite ~ 2.5 a 3.0 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038600" cy="1143000"/>
          </a:xfrm>
        </p:spPr>
        <p:txBody>
          <a:bodyPr/>
          <a:lstStyle/>
          <a:p>
            <a:pPr eaLnBrk="1" hangingPunct="1"/>
            <a:r>
              <a:rPr lang="pt-BR" smtClean="0"/>
              <a:t>1. Introdução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724400" cy="5486400"/>
          </a:xfrm>
        </p:spPr>
        <p:txBody>
          <a:bodyPr/>
          <a:lstStyle/>
          <a:p>
            <a:pPr eaLnBrk="1" hangingPunct="1"/>
            <a:r>
              <a:rPr lang="pt-BR" smtClean="0"/>
              <a:t>Materiais quanto à condutividade elétrica:</a:t>
            </a:r>
          </a:p>
          <a:p>
            <a:pPr lvl="1" eaLnBrk="1" hangingPunct="1"/>
            <a:r>
              <a:rPr lang="pt-BR" smtClean="0"/>
              <a:t>Metais (condutores)</a:t>
            </a:r>
          </a:p>
          <a:p>
            <a:pPr lvl="1" eaLnBrk="1" hangingPunct="1"/>
            <a:r>
              <a:rPr lang="pt-BR" smtClean="0"/>
              <a:t>Semicondutores</a:t>
            </a:r>
          </a:p>
          <a:p>
            <a:pPr lvl="1" eaLnBrk="1" hangingPunct="1"/>
            <a:r>
              <a:rPr lang="pt-BR" smtClean="0"/>
              <a:t>Isolantes</a:t>
            </a:r>
          </a:p>
          <a:p>
            <a:pPr eaLnBrk="1" hangingPunct="1"/>
            <a:r>
              <a:rPr lang="pt-BR" smtClean="0"/>
              <a:t>Faixa de condutividade:</a:t>
            </a:r>
          </a:p>
          <a:p>
            <a:pPr lvl="1" eaLnBrk="1" hangingPunct="1"/>
            <a:r>
              <a:rPr lang="pt-BR" smtClean="0">
                <a:cs typeface="Arial" charset="0"/>
              </a:rPr>
              <a:t>10</a:t>
            </a:r>
            <a:r>
              <a:rPr lang="pt-BR" baseline="30000" smtClean="0">
                <a:cs typeface="Arial" charset="0"/>
              </a:rPr>
              <a:t>-18</a:t>
            </a:r>
            <a:r>
              <a:rPr lang="pt-BR" smtClean="0">
                <a:cs typeface="Arial" charset="0"/>
              </a:rPr>
              <a:t> </a:t>
            </a:r>
            <a:r>
              <a:rPr lang="pt-BR" smtClean="0">
                <a:cs typeface="Times New Roman" charset="0"/>
                <a:sym typeface="Symbol" pitchFamily="18" charset="2"/>
              </a:rPr>
              <a:t></a:t>
            </a:r>
            <a:r>
              <a:rPr lang="pt-BR" baseline="30000" smtClean="0">
                <a:cs typeface="Arial" charset="0"/>
              </a:rPr>
              <a:t>-1</a:t>
            </a:r>
            <a:r>
              <a:rPr lang="pt-BR" smtClean="0">
                <a:cs typeface="Arial" charset="0"/>
              </a:rPr>
              <a:t>m</a:t>
            </a:r>
            <a:r>
              <a:rPr lang="pt-BR" baseline="30000" smtClean="0">
                <a:cs typeface="Arial" charset="0"/>
              </a:rPr>
              <a:t>-1</a:t>
            </a:r>
            <a:r>
              <a:rPr lang="pt-BR" smtClean="0">
                <a:cs typeface="Arial" charset="0"/>
              </a:rPr>
              <a:t> (quartzo, poliestireno) a 10</a:t>
            </a:r>
            <a:r>
              <a:rPr lang="pt-BR" baseline="30000" smtClean="0">
                <a:cs typeface="Arial" charset="0"/>
              </a:rPr>
              <a:t>8</a:t>
            </a:r>
            <a:r>
              <a:rPr lang="pt-BR" smtClean="0">
                <a:cs typeface="Arial" charset="0"/>
              </a:rPr>
              <a:t>  </a:t>
            </a:r>
            <a:r>
              <a:rPr lang="pt-BR" smtClean="0">
                <a:cs typeface="Times New Roman" charset="0"/>
                <a:sym typeface="Symbol" pitchFamily="18" charset="2"/>
              </a:rPr>
              <a:t></a:t>
            </a:r>
            <a:r>
              <a:rPr lang="pt-BR" baseline="30000" smtClean="0">
                <a:cs typeface="Arial" charset="0"/>
              </a:rPr>
              <a:t>-1</a:t>
            </a:r>
            <a:r>
              <a:rPr lang="pt-BR" smtClean="0">
                <a:cs typeface="Arial" charset="0"/>
              </a:rPr>
              <a:t>m</a:t>
            </a:r>
            <a:r>
              <a:rPr lang="pt-BR" baseline="30000" smtClean="0">
                <a:cs typeface="Arial" charset="0"/>
              </a:rPr>
              <a:t>-1</a:t>
            </a:r>
            <a:r>
              <a:rPr lang="pt-BR" smtClean="0">
                <a:cs typeface="Arial" charset="0"/>
              </a:rPr>
              <a:t> (prata, cobre).</a:t>
            </a:r>
            <a:endParaRPr lang="pt-BR" smtClean="0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028950" y="757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125" name="Picture 6" descr="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0"/>
            <a:ext cx="3960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Lacuna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É o efeito quântico dos elétrons da banda de valência.</a:t>
            </a:r>
          </a:p>
          <a:p>
            <a:pPr eaLnBrk="1" hangingPunct="1"/>
            <a:r>
              <a:rPr lang="en-US" smtClean="0"/>
              <a:t>São associados aos poucos estados desocupados na banda de valência.</a:t>
            </a:r>
          </a:p>
          <a:p>
            <a:pPr eaLnBrk="1" hangingPunct="1"/>
            <a:r>
              <a:rPr lang="en-US" smtClean="0"/>
              <a:t>Apresentam o efeito equivalente a partículas de carga positiva = + 1.6 E-19 C.</a:t>
            </a:r>
          </a:p>
          <a:p>
            <a:pPr eaLnBrk="1" hangingPunct="1"/>
            <a:r>
              <a:rPr lang="en-US" smtClean="0"/>
              <a:t>Na verdade não existem como partícula, mas para efeitos práticos, podemos adotar que existam.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Geração do Par Elétron-Lacuna</a:t>
            </a:r>
          </a:p>
        </p:txBody>
      </p:sp>
      <p:pic>
        <p:nvPicPr>
          <p:cNvPr id="25603" name="Picture 3" descr="C:\Meus documentos\Cursos\Oficina\Seminários\SC06.pc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38200"/>
            <a:ext cx="38703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47813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6627" name="Picture 3" descr="7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638800" y="3733800"/>
            <a:ext cx="14478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/>
              <a:t>Transição direta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248400" y="3200400"/>
            <a:ext cx="8382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122022918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547813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7651" name="Picture 2" descr="7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-228600"/>
            <a:ext cx="88392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00400" y="2438400"/>
            <a:ext cx="14478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/>
              <a:t>Transição indireta</a:t>
            </a: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2590800" y="3276600"/>
            <a:ext cx="19812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611761215 h 21600"/>
              <a:gd name="T4" fmla="*/ 2147483647 w 21600"/>
              <a:gd name="T5" fmla="*/ 734082564 h 21600"/>
              <a:gd name="T6" fmla="*/ 2147483647 w 21600"/>
              <a:gd name="T7" fmla="*/ 61176121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pPr eaLnBrk="1" hangingPunct="1"/>
            <a:r>
              <a:rPr lang="pt-BR" sz="4000" smtClean="0"/>
              <a:t>Densidade de Estados nas Bandas de Valência e de Condução em Semicondutores.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77190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8676" name="Picture 3" descr="8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30702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71951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8678" name="Object 5"/>
          <p:cNvGraphicFramePr>
            <a:graphicFrameLocks noChangeAspect="1"/>
          </p:cNvGraphicFramePr>
          <p:nvPr/>
        </p:nvGraphicFramePr>
        <p:xfrm>
          <a:off x="3719513" y="2133600"/>
          <a:ext cx="4967287" cy="1331913"/>
        </p:xfrm>
        <a:graphic>
          <a:graphicData uri="http://schemas.openxmlformats.org/presentationml/2006/ole">
            <p:oleObj spid="_x0000_s28678" name="Equação" r:id="rId4" imgW="1701800" imgH="457200" progId="Equation.3">
              <p:embed/>
            </p:oleObj>
          </a:graphicData>
        </a:graphic>
      </p:graphicFrame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371475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28680" name="Object 7"/>
          <p:cNvGraphicFramePr>
            <a:graphicFrameLocks noChangeAspect="1"/>
          </p:cNvGraphicFramePr>
          <p:nvPr/>
        </p:nvGraphicFramePr>
        <p:xfrm>
          <a:off x="3714750" y="4883150"/>
          <a:ext cx="4819650" cy="1365250"/>
        </p:xfrm>
        <a:graphic>
          <a:graphicData uri="http://schemas.openxmlformats.org/presentationml/2006/ole">
            <p:oleObj spid="_x0000_s28680" name="Equação" r:id="rId5" imgW="17145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pt-BR" sz="4000" smtClean="0"/>
              <a:t>4. Funções de Probabilidades de Ocupação dos Estados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pt-BR" smtClean="0"/>
              <a:t>Como os portadores irão se distribuir entre os estados disponíveis?</a:t>
            </a:r>
          </a:p>
          <a:p>
            <a:pPr eaLnBrk="1" hangingPunct="1"/>
            <a:r>
              <a:rPr lang="pt-BR" smtClean="0"/>
              <a:t>É um problema estatístico, obedecendo às seguintes condições:</a:t>
            </a:r>
          </a:p>
          <a:p>
            <a:pPr lvl="1" eaLnBrk="1" hangingPunct="1"/>
            <a:r>
              <a:rPr lang="pt-BR" smtClean="0"/>
              <a:t>Princípio de exclusão de Pauli</a:t>
            </a:r>
          </a:p>
          <a:p>
            <a:pPr lvl="1" eaLnBrk="1" hangingPunct="1"/>
            <a:r>
              <a:rPr lang="pt-BR" smtClean="0"/>
              <a:t>As partículas são todas iguais</a:t>
            </a:r>
          </a:p>
          <a:p>
            <a:pPr lvl="1" eaLnBrk="1" hangingPunct="1"/>
            <a:r>
              <a:rPr lang="pt-BR" smtClean="0"/>
              <a:t>O número total de partículas é conservado</a:t>
            </a:r>
          </a:p>
          <a:p>
            <a:pPr lvl="1" eaLnBrk="1" hangingPunct="1"/>
            <a:r>
              <a:rPr lang="pt-BR" smtClean="0"/>
              <a:t>A energia total do sistema é conservada.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1143000"/>
          </a:xfrm>
        </p:spPr>
        <p:txBody>
          <a:bodyPr/>
          <a:lstStyle/>
          <a:p>
            <a:pPr eaLnBrk="1" hangingPunct="1"/>
            <a:r>
              <a:rPr lang="pt-BR" sz="3600" smtClean="0"/>
              <a:t>Solução da física estatística: </a:t>
            </a:r>
            <a:br>
              <a:rPr lang="pt-BR" sz="3600" smtClean="0"/>
            </a:br>
            <a:r>
              <a:rPr lang="pt-BR" sz="3600" smtClean="0"/>
              <a:t>função de Fermi-Dirac.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533400"/>
            <a:ext cx="4191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Onde: </a:t>
            </a:r>
            <a:r>
              <a:rPr lang="pt-BR" sz="2800" smtClean="0">
                <a:cs typeface="Arial" charset="0"/>
              </a:rPr>
              <a:t>E</a:t>
            </a:r>
            <a:r>
              <a:rPr lang="pt-BR" sz="2800" baseline="-30000" smtClean="0">
                <a:cs typeface="Arial" charset="0"/>
              </a:rPr>
              <a:t>F</a:t>
            </a:r>
            <a:r>
              <a:rPr lang="pt-BR" sz="2800" smtClean="0">
                <a:cs typeface="Arial" charset="0"/>
              </a:rPr>
              <a:t> é uma energia de referência, chamado de nível de Fermi,  </a:t>
            </a:r>
            <a:endParaRPr lang="en-U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cs typeface="Arial" charset="0"/>
              </a:rPr>
              <a:t>k = constante de Boltzmann = 1.38 x 10</a:t>
            </a:r>
            <a:r>
              <a:rPr lang="pt-BR" sz="2800" baseline="30000" smtClean="0">
                <a:cs typeface="Arial" charset="0"/>
              </a:rPr>
              <a:t>-23 </a:t>
            </a:r>
            <a:r>
              <a:rPr lang="pt-BR" sz="2800" smtClean="0">
                <a:cs typeface="Arial" charset="0"/>
              </a:rPr>
              <a:t> J/K = 8.62 x 10</a:t>
            </a:r>
            <a:r>
              <a:rPr lang="pt-BR" sz="2800" baseline="30000" smtClean="0">
                <a:cs typeface="Arial" charset="0"/>
              </a:rPr>
              <a:t>-5</a:t>
            </a:r>
            <a:r>
              <a:rPr lang="pt-BR" sz="2800" smtClean="0">
                <a:cs typeface="Arial" charset="0"/>
              </a:rPr>
              <a:t> eV/K</a:t>
            </a:r>
            <a:r>
              <a:rPr lang="pt-BR" sz="2800" smtClean="0"/>
              <a:t> .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92430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0" y="1447800"/>
          <a:ext cx="4724400" cy="1423988"/>
        </p:xfrm>
        <a:graphic>
          <a:graphicData uri="http://schemas.openxmlformats.org/presentationml/2006/ole">
            <p:oleObj spid="_x0000_s30725" name="Equação" r:id="rId3" imgW="1295400" imgH="393700" progId="Equation.3">
              <p:embed/>
            </p:oleObj>
          </a:graphicData>
        </a:graphic>
      </p:graphicFrame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2195513" y="187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0727" name="Picture 6" descr="6_3a2"/>
          <p:cNvPicPr>
            <a:picLocks noChangeAspect="1" noChangeArrowheads="1"/>
          </p:cNvPicPr>
          <p:nvPr/>
        </p:nvPicPr>
        <p:blipFill>
          <a:blip r:embed="rId4"/>
          <a:srcRect t="5453" b="5183"/>
          <a:stretch>
            <a:fillRect/>
          </a:stretch>
        </p:blipFill>
        <p:spPr bwMode="auto">
          <a:xfrm>
            <a:off x="1752600" y="3052763"/>
            <a:ext cx="5805488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Aproximação de Fermi-Dirac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Se E &gt; E</a:t>
            </a:r>
            <a:r>
              <a:rPr lang="pt-BR" baseline="-25000" smtClean="0"/>
              <a:t>F</a:t>
            </a:r>
            <a:r>
              <a:rPr lang="pt-BR" smtClean="0"/>
              <a:t> + 3kT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Se E &lt; E</a:t>
            </a:r>
            <a:r>
              <a:rPr lang="pt-BR" baseline="-25000" smtClean="0"/>
              <a:t>F</a:t>
            </a:r>
            <a:r>
              <a:rPr lang="pt-BR" smtClean="0"/>
              <a:t> – 3kT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Neste caso, a probabilidade do estado não estar ocupado (ter uma lacuna):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0195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4044950" y="1828800"/>
          <a:ext cx="4387850" cy="917575"/>
        </p:xfrm>
        <a:graphic>
          <a:graphicData uri="http://schemas.openxmlformats.org/presentationml/2006/ole">
            <p:oleObj spid="_x0000_s31749" name="Equação" r:id="rId3" imgW="1091726" imgH="228501" progId="Equation.3">
              <p:embed/>
            </p:oleObj>
          </a:graphicData>
        </a:graphic>
      </p:graphicFrame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943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1751" name="Object 6"/>
          <p:cNvGraphicFramePr>
            <a:graphicFrameLocks noChangeAspect="1"/>
          </p:cNvGraphicFramePr>
          <p:nvPr/>
        </p:nvGraphicFramePr>
        <p:xfrm>
          <a:off x="3962400" y="3048000"/>
          <a:ext cx="4667250" cy="847725"/>
        </p:xfrm>
        <a:graphic>
          <a:graphicData uri="http://schemas.openxmlformats.org/presentationml/2006/ole">
            <p:oleObj spid="_x0000_s31751" name="Equação" r:id="rId4" imgW="1257300" imgH="228600" progId="Equation.3">
              <p:embed/>
            </p:oleObj>
          </a:graphicData>
        </a:graphic>
      </p:graphicFrame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39433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1753" name="Object 8"/>
          <p:cNvGraphicFramePr>
            <a:graphicFrameLocks noChangeAspect="1"/>
          </p:cNvGraphicFramePr>
          <p:nvPr/>
        </p:nvGraphicFramePr>
        <p:xfrm>
          <a:off x="1828800" y="5562600"/>
          <a:ext cx="5181600" cy="941388"/>
        </p:xfrm>
        <a:graphic>
          <a:graphicData uri="http://schemas.openxmlformats.org/presentationml/2006/ole">
            <p:oleObj spid="_x0000_s31753" name="Equação" r:id="rId5" imgW="1257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124075" y="241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766888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362075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2773" name="Picture 6" descr="fhfhf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9400"/>
            <a:ext cx="9144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547813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3795" name="Picture 2" descr="7_14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"/>
            <a:ext cx="73152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839200" cy="6705600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accent1"/>
                </a:solidFill>
              </a:rPr>
              <a:t>Por que a condutividade varia com os materiais?</a:t>
            </a:r>
          </a:p>
          <a:p>
            <a:pPr eaLnBrk="1" hangingPunct="1"/>
            <a:endParaRPr lang="pt-BR" smtClean="0">
              <a:solidFill>
                <a:schemeClr val="accent1"/>
              </a:solidFill>
            </a:endParaRPr>
          </a:p>
          <a:p>
            <a:pPr eaLnBrk="1" hangingPunct="1"/>
            <a:r>
              <a:rPr lang="pt-BR" smtClean="0">
                <a:solidFill>
                  <a:schemeClr val="accent1"/>
                </a:solidFill>
              </a:rPr>
              <a:t>Exemplos de aplicações:</a:t>
            </a:r>
          </a:p>
          <a:p>
            <a:pPr lvl="1" eaLnBrk="1" hangingPunct="1"/>
            <a:r>
              <a:rPr lang="pt-BR" smtClean="0">
                <a:solidFill>
                  <a:schemeClr val="accent2"/>
                </a:solidFill>
              </a:rPr>
              <a:t>Condutores:</a:t>
            </a:r>
            <a:r>
              <a:rPr lang="pt-BR" smtClean="0"/>
              <a:t> transmissão de energia, instalação predial, motores, transformadores, polarização de circuitos, transmissão de sinais (dentro de um circuito, entre circuitos e sistemas, longas distâncias, etc).</a:t>
            </a:r>
          </a:p>
          <a:p>
            <a:pPr lvl="1" eaLnBrk="1" hangingPunct="1"/>
            <a:r>
              <a:rPr lang="pt-BR" smtClean="0">
                <a:solidFill>
                  <a:schemeClr val="accent2"/>
                </a:solidFill>
              </a:rPr>
              <a:t>Isolantes:</a:t>
            </a:r>
            <a:r>
              <a:rPr lang="pt-BR" smtClean="0"/>
              <a:t> isolação entre condutores, capacitores, fibras ópticas, proteção de superfícies de dispositivos, mostradores tipo cristal líquido, etc</a:t>
            </a:r>
          </a:p>
          <a:p>
            <a:pPr lvl="1" eaLnBrk="1" hangingPunct="1"/>
            <a:r>
              <a:rPr lang="pt-BR" smtClean="0"/>
              <a:t> </a:t>
            </a:r>
            <a:r>
              <a:rPr lang="pt-BR" smtClean="0">
                <a:solidFill>
                  <a:schemeClr val="accent2"/>
                </a:solidFill>
              </a:rPr>
              <a:t>Semicondutores:</a:t>
            </a:r>
            <a:r>
              <a:rPr lang="pt-BR" smtClean="0"/>
              <a:t> dispositivos eletrônicos, optoeletrônicos, sensores e atuadores, sistema “xerox”,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319338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4819" name="Picture 2" descr="8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0"/>
            <a:ext cx="5534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776663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5562600" y="381000"/>
          <a:ext cx="3581400" cy="793750"/>
        </p:xfrm>
        <a:graphic>
          <a:graphicData uri="http://schemas.openxmlformats.org/presentationml/2006/ole">
            <p:oleObj spid="_x0000_s34821" name="Equação" r:id="rId4" imgW="1586811" imgH="355446" progId="Equation.3">
              <p:embed/>
            </p:oleObj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5562600" y="1752600"/>
          <a:ext cx="3581400" cy="715963"/>
        </p:xfrm>
        <a:graphic>
          <a:graphicData uri="http://schemas.openxmlformats.org/presentationml/2006/ole">
            <p:oleObj spid="_x0000_s34822" name="Equação" r:id="rId5" imgW="18542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Meus documentos\Cursos\Oficina\Seminários\SC11.pc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Semicondutor Extrínseco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36868" name="Picture 4" descr="C:\Meus documentos\Cursos\Oficina\Seminários\SC07.pc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095625" y="119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37891" name="Picture 2" descr="8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0"/>
            <a:ext cx="3057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pt-BR" sz="3600" smtClean="0"/>
              <a:t>Ações de Portadores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229600" cy="5867400"/>
          </a:xfrm>
        </p:spPr>
        <p:txBody>
          <a:bodyPr/>
          <a:lstStyle/>
          <a:p>
            <a:r>
              <a:rPr lang="pt-BR" sz="2800" smtClean="0"/>
              <a:t>Até o momento:</a:t>
            </a:r>
          </a:p>
          <a:p>
            <a:pPr lvl="1"/>
            <a:r>
              <a:rPr lang="pt-BR" sz="2400" smtClean="0"/>
              <a:t>Modelagem de portadores em condições de equilíbrio:</a:t>
            </a:r>
          </a:p>
          <a:p>
            <a:pPr lvl="2"/>
            <a:r>
              <a:rPr lang="pt-BR" sz="2000" smtClean="0"/>
              <a:t>T uniforme</a:t>
            </a:r>
          </a:p>
          <a:p>
            <a:pPr lvl="2"/>
            <a:r>
              <a:rPr lang="pt-BR" sz="2000" smtClean="0"/>
              <a:t>Sem energia extra: luz, potência elétrica, etc.</a:t>
            </a:r>
          </a:p>
          <a:p>
            <a:r>
              <a:rPr lang="pt-BR" sz="2800" smtClean="0"/>
              <a:t>Motivação:</a:t>
            </a:r>
          </a:p>
          <a:p>
            <a:pPr lvl="1"/>
            <a:r>
              <a:rPr lang="pt-BR" sz="2400" smtClean="0"/>
              <a:t>Serve como referência para o caso de não equilíbrio.</a:t>
            </a:r>
          </a:p>
          <a:p>
            <a:r>
              <a:rPr lang="pt-BR" sz="2800" smtClean="0"/>
              <a:t>Ações de Portadores:</a:t>
            </a:r>
          </a:p>
          <a:p>
            <a:pPr lvl="1"/>
            <a:r>
              <a:rPr lang="pt-BR" sz="2400" smtClean="0"/>
              <a:t>Deriva</a:t>
            </a:r>
          </a:p>
          <a:p>
            <a:pPr lvl="1"/>
            <a:r>
              <a:rPr lang="pt-BR" sz="2400" smtClean="0"/>
              <a:t>Difusão</a:t>
            </a:r>
          </a:p>
          <a:p>
            <a:pPr lvl="1"/>
            <a:r>
              <a:rPr lang="pt-BR" sz="2400" smtClean="0"/>
              <a:t>Geração e recombinação</a:t>
            </a:r>
          </a:p>
          <a:p>
            <a:pPr lvl="1"/>
            <a:r>
              <a:rPr lang="pt-BR" sz="2400" smtClean="0">
                <a:solidFill>
                  <a:schemeClr val="accent1"/>
                </a:solidFill>
              </a:rPr>
              <a:t>Tunelamento</a:t>
            </a:r>
          </a:p>
          <a:p>
            <a:pPr lvl="1"/>
            <a:r>
              <a:rPr lang="pt-BR" sz="2400" smtClean="0">
                <a:solidFill>
                  <a:schemeClr val="accent1"/>
                </a:solidFill>
              </a:rPr>
              <a:t>Emissão termiônica</a:t>
            </a:r>
          </a:p>
          <a:p>
            <a:pPr lvl="1"/>
            <a:r>
              <a:rPr lang="pt-BR" sz="2400" smtClean="0">
                <a:solidFill>
                  <a:schemeClr val="accent1"/>
                </a:solidFill>
              </a:rPr>
              <a:t>Avalanche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pt-BR" sz="3200" smtClean="0"/>
              <a:t>Cálculo de corrente em barra de Si tipo n </a:t>
            </a:r>
            <a:br>
              <a:rPr lang="pt-BR" sz="3200" smtClean="0"/>
            </a:br>
            <a:r>
              <a:rPr lang="pt-BR" sz="3200" smtClean="0"/>
              <a:t>com dopagem uniforme:</a:t>
            </a:r>
          </a:p>
        </p:txBody>
      </p:sp>
      <p:pic>
        <p:nvPicPr>
          <p:cNvPr id="39939" name="Picture 4" descr="C:\Meus documentos\Cursos\IE733\fig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867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40" name="Object 5"/>
          <p:cNvGraphicFramePr>
            <a:graphicFrameLocks noChangeAspect="1"/>
          </p:cNvGraphicFramePr>
          <p:nvPr/>
        </p:nvGraphicFramePr>
        <p:xfrm>
          <a:off x="6172200" y="1524000"/>
          <a:ext cx="1752600" cy="1082675"/>
        </p:xfrm>
        <a:graphic>
          <a:graphicData uri="http://schemas.openxmlformats.org/presentationml/2006/ole">
            <p:oleObj spid="_x0000_s39940" name="Equation" r:id="rId4" imgW="596900" imgH="368300" progId="Equation.3">
              <p:embed/>
            </p:oleObj>
          </a:graphicData>
        </a:graphic>
      </p:graphicFrame>
      <p:graphicFrame>
        <p:nvGraphicFramePr>
          <p:cNvPr id="39941" name="Object 6"/>
          <p:cNvGraphicFramePr>
            <a:graphicFrameLocks noChangeAspect="1"/>
          </p:cNvGraphicFramePr>
          <p:nvPr/>
        </p:nvGraphicFramePr>
        <p:xfrm>
          <a:off x="6172200" y="3079750"/>
          <a:ext cx="2438400" cy="696913"/>
        </p:xfrm>
        <a:graphic>
          <a:graphicData uri="http://schemas.openxmlformats.org/presentationml/2006/ole">
            <p:oleObj spid="_x0000_s39941" name="Equation" r:id="rId5" imgW="888614" imgH="253890" progId="Equation.3">
              <p:embed/>
            </p:oleObj>
          </a:graphicData>
        </a:graphic>
      </p:graphicFrame>
      <p:graphicFrame>
        <p:nvGraphicFramePr>
          <p:cNvPr id="39942" name="Object 7"/>
          <p:cNvGraphicFramePr>
            <a:graphicFrameLocks noChangeAspect="1"/>
          </p:cNvGraphicFramePr>
          <p:nvPr/>
        </p:nvGraphicFramePr>
        <p:xfrm>
          <a:off x="2971800" y="4498975"/>
          <a:ext cx="2514600" cy="2054225"/>
        </p:xfrm>
        <a:graphic>
          <a:graphicData uri="http://schemas.openxmlformats.org/presentationml/2006/ole">
            <p:oleObj spid="_x0000_s39942" name="Equation" r:id="rId6" imgW="901700" imgH="736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sz="3600" smtClean="0"/>
              <a:t>Ação de Deriva </a:t>
            </a:r>
            <a:br>
              <a:rPr lang="pt-BR" sz="3600" smtClean="0"/>
            </a:br>
            <a:r>
              <a:rPr lang="pt-BR" sz="3200" smtClean="0">
                <a:solidFill>
                  <a:schemeClr val="accent1"/>
                </a:solidFill>
              </a:rPr>
              <a:t>(resposta à aplicação de campo elétrico)</a:t>
            </a:r>
            <a:r>
              <a:rPr lang="pt-BR" sz="3600" smtClean="0"/>
              <a:t>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14800"/>
            <a:ext cx="8763000" cy="1981200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smtClean="0"/>
              <a:t>Sem campo, os elétrons estão em movimento brauniano (não há movimento líquido), com colisões periódicos com a rede, redirecionando a direção.</a:t>
            </a:r>
          </a:p>
          <a:p>
            <a:pPr>
              <a:buFontTx/>
              <a:buNone/>
            </a:pPr>
            <a:r>
              <a:rPr lang="pt-BR" sz="2800" smtClean="0"/>
              <a:t>A energia térmica é a energia cinética média dos elétrons:</a:t>
            </a:r>
          </a:p>
          <a:p>
            <a:pPr>
              <a:buFontTx/>
              <a:buNone/>
            </a:pPr>
            <a:endParaRPr lang="pt-BR" sz="2800" smtClean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280035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0965" name="Picture 4" descr="8_18"/>
          <p:cNvPicPr>
            <a:picLocks noChangeAspect="1" noChangeArrowheads="1"/>
          </p:cNvPicPr>
          <p:nvPr/>
        </p:nvPicPr>
        <p:blipFill>
          <a:blip r:embed="rId3"/>
          <a:srcRect b="3761"/>
          <a:stretch>
            <a:fillRect/>
          </a:stretch>
        </p:blipFill>
        <p:spPr bwMode="auto">
          <a:xfrm>
            <a:off x="304800" y="827088"/>
            <a:ext cx="42672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3910013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0967" name="Object 6"/>
          <p:cNvGraphicFramePr>
            <a:graphicFrameLocks noChangeAspect="1"/>
          </p:cNvGraphicFramePr>
          <p:nvPr/>
        </p:nvGraphicFramePr>
        <p:xfrm>
          <a:off x="4800600" y="1066800"/>
          <a:ext cx="3938588" cy="708025"/>
        </p:xfrm>
        <a:graphic>
          <a:graphicData uri="http://schemas.openxmlformats.org/presentationml/2006/ole">
            <p:oleObj spid="_x0000_s40967" r:id="rId4" imgW="1320227" imgH="241195" progId="Equation.3">
              <p:embed/>
            </p:oleObj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708525" y="1946275"/>
            <a:ext cx="4435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Em vários casos, p e n são os valores calculados em equilíbrio.</a:t>
            </a:r>
          </a:p>
          <a:p>
            <a:r>
              <a:rPr lang="pt-BR"/>
              <a:t>Falta determinar as velocidades!</a:t>
            </a: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391001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0970" name="Object 9"/>
          <p:cNvGraphicFramePr>
            <a:graphicFrameLocks noChangeAspect="1"/>
          </p:cNvGraphicFramePr>
          <p:nvPr/>
        </p:nvGraphicFramePr>
        <p:xfrm>
          <a:off x="1981200" y="5943600"/>
          <a:ext cx="2971800" cy="876300"/>
        </p:xfrm>
        <a:graphic>
          <a:graphicData uri="http://schemas.openxmlformats.org/presentationml/2006/ole">
            <p:oleObj spid="_x0000_s40970" r:id="rId5" imgW="1320227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65125" y="76200"/>
            <a:ext cx="551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Definimos </a:t>
            </a:r>
            <a:r>
              <a:rPr lang="pt-BR">
                <a:sym typeface="Symbol" pitchFamily="18" charset="2"/>
              </a:rPr>
              <a:t>c = tempo médio entre colisões:</a:t>
            </a:r>
            <a:endParaRPr lang="pt-BR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77190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3012" name="Object 3"/>
          <p:cNvGraphicFramePr>
            <a:graphicFrameLocks noChangeAspect="1"/>
          </p:cNvGraphicFramePr>
          <p:nvPr/>
        </p:nvGraphicFramePr>
        <p:xfrm>
          <a:off x="381000" y="609600"/>
          <a:ext cx="3619500" cy="882650"/>
        </p:xfrm>
        <a:graphic>
          <a:graphicData uri="http://schemas.openxmlformats.org/presentationml/2006/ole">
            <p:oleObj spid="_x0000_s43012" r:id="rId3" imgW="1600200" imgH="393700" progId="Equation.3">
              <p:embed/>
            </p:oleObj>
          </a:graphicData>
        </a:graphic>
      </p:graphicFrame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42624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3014" name="Object 5"/>
          <p:cNvGraphicFramePr>
            <a:graphicFrameLocks noChangeAspect="1"/>
          </p:cNvGraphicFramePr>
          <p:nvPr/>
        </p:nvGraphicFramePr>
        <p:xfrm>
          <a:off x="4572000" y="609600"/>
          <a:ext cx="1447800" cy="912813"/>
        </p:xfrm>
        <a:graphic>
          <a:graphicData uri="http://schemas.openxmlformats.org/presentationml/2006/ole">
            <p:oleObj spid="_x0000_s43014" r:id="rId4" imgW="622030" imgH="393529" progId="Equation.3">
              <p:embed/>
            </p:oleObj>
          </a:graphicData>
        </a:graphic>
      </p:graphicFrame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384925" y="838200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[cm</a:t>
            </a:r>
            <a:r>
              <a:rPr lang="pt-BR" baseline="30000"/>
              <a:t>2</a:t>
            </a:r>
            <a:r>
              <a:rPr lang="pt-BR"/>
              <a:t>/V.s]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65125" y="1524000"/>
            <a:ext cx="864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vd proporcional ao campo, aplica-se a todos os sólidos. É a origem da</a:t>
            </a:r>
          </a:p>
          <a:p>
            <a:r>
              <a:rPr lang="pt-BR"/>
              <a:t>lei de Ohm.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2143125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3018" name="Picture 9" descr="8_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2286000"/>
            <a:ext cx="61722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248400" y="3048000"/>
            <a:ext cx="3048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Campos baixos: </a:t>
            </a:r>
            <a:r>
              <a:rPr lang="pt-BR">
                <a:sym typeface="Symbol" pitchFamily="18" charset="2"/>
              </a:rPr>
              <a:t>=cte.</a:t>
            </a:r>
          </a:p>
          <a:p>
            <a:r>
              <a:rPr lang="pt-BR">
                <a:sym typeface="Symbol" pitchFamily="18" charset="2"/>
              </a:rPr>
              <a:t>Campos altos, tempo médio entre colisões é reduzido pelo alto vd.</a:t>
            </a:r>
          </a:p>
          <a:p>
            <a:r>
              <a:rPr lang="pt-BR">
                <a:sym typeface="Symbol" pitchFamily="18" charset="2"/>
              </a:rPr>
              <a:t>vd não consegue ultra-passar a velocidade térmica = ~10</a:t>
            </a:r>
            <a:r>
              <a:rPr lang="pt-BR" baseline="30000">
                <a:sym typeface="Symbol" pitchFamily="18" charset="2"/>
              </a:rPr>
              <a:t>7</a:t>
            </a:r>
            <a:r>
              <a:rPr lang="pt-BR">
                <a:sym typeface="Symbol" pitchFamily="18" charset="2"/>
              </a:rPr>
              <a:t>cm/s.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t-BR" sz="2800" smtClean="0"/>
              <a:t>Tipos de colisões: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458200" cy="541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400" smtClean="0"/>
              <a:t>Colisões com as oscilações dos átomos da rede ou fônons. Aumenta com aumento da temperatura.</a:t>
            </a:r>
          </a:p>
          <a:p>
            <a:pPr>
              <a:lnSpc>
                <a:spcPct val="120000"/>
              </a:lnSpc>
            </a:pPr>
            <a:r>
              <a:rPr lang="pt-BR" sz="2400" smtClean="0"/>
              <a:t>Colisões com as impurezas, ou as perturbações do potencial eletrostático produzidas pelas mesmas. Aumenta com concentração de impurezas e é mais relevante a baixas temperaturas.</a:t>
            </a:r>
          </a:p>
          <a:p>
            <a:pPr>
              <a:lnSpc>
                <a:spcPct val="120000"/>
              </a:lnSpc>
            </a:pPr>
            <a:r>
              <a:rPr lang="pt-BR" sz="2400" smtClean="0"/>
              <a:t>Colisões com defeitos, ou as perturbações do potencial eletrostático produzidas pelos mesmos. Num material de boa qualidade este tipo de colisão é desprezível.</a:t>
            </a:r>
          </a:p>
          <a:p>
            <a:pPr>
              <a:lnSpc>
                <a:spcPct val="120000"/>
              </a:lnSpc>
            </a:pPr>
            <a:r>
              <a:rPr lang="pt-BR" sz="2400" smtClean="0"/>
              <a:t>A freqüência de colisões (desprezando defeitos):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0814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066800" y="5516563"/>
          <a:ext cx="2438400" cy="1112837"/>
        </p:xfrm>
        <a:graphic>
          <a:graphicData uri="http://schemas.openxmlformats.org/presentationml/2006/ole">
            <p:oleObj spid="_x0000_s44037" r:id="rId4" imgW="977476" imgH="444307" progId="Equation.3">
              <p:embed/>
            </p:oleObj>
          </a:graphicData>
        </a:graphic>
      </p:graphicFrame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407193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4039" name="Object 6"/>
          <p:cNvGraphicFramePr>
            <a:graphicFrameLocks noChangeAspect="1"/>
          </p:cNvGraphicFramePr>
          <p:nvPr/>
        </p:nvGraphicFramePr>
        <p:xfrm>
          <a:off x="4078288" y="5518150"/>
          <a:ext cx="2859087" cy="1111250"/>
        </p:xfrm>
        <a:graphic>
          <a:graphicData uri="http://schemas.openxmlformats.org/presentationml/2006/ole">
            <p:oleObj spid="_x0000_s44039" name="Equation" r:id="rId5" imgW="1155199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pt-BR" sz="3200" smtClean="0"/>
              <a:t>Variação de </a:t>
            </a:r>
            <a:r>
              <a:rPr lang="pt-BR" sz="3200" smtClean="0">
                <a:sym typeface="Symbol" pitchFamily="18" charset="2"/>
              </a:rPr>
              <a:t> </a:t>
            </a:r>
            <a:r>
              <a:rPr lang="pt-BR" sz="3200" smtClean="0"/>
              <a:t>com T e dopagem: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290763" y="1347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5060" name="Picture 4" descr="8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838200"/>
            <a:ext cx="486727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4876800" y="803275"/>
            <a:ext cx="4283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Baixa dopagem: domínio de colisões com fônons. Segue relação proporcional a T</a:t>
            </a:r>
            <a:r>
              <a:rPr lang="pt-BR" baseline="30000"/>
              <a:t>-1/3</a:t>
            </a:r>
            <a:r>
              <a:rPr lang="pt-BR"/>
              <a:t>.</a:t>
            </a:r>
          </a:p>
          <a:p>
            <a:endParaRPr lang="pt-BR"/>
          </a:p>
          <a:p>
            <a:r>
              <a:rPr lang="pt-BR"/>
              <a:t>Alta dopagem e baixa temperatura, prevalece colisões com impurezas. Segue relação proporcional a T</a:t>
            </a:r>
            <a:r>
              <a:rPr lang="pt-BR" baseline="30000"/>
              <a:t>3/2</a:t>
            </a:r>
            <a:r>
              <a:rPr lang="pt-BR"/>
              <a:t>.</a:t>
            </a:r>
          </a:p>
          <a:p>
            <a:r>
              <a:rPr lang="pt-BR"/>
              <a:t>Explicação: energia térmica do portador aumenta com T enquanto a energia potencial eletrostática do íon permanece constante, dada por: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17195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838200" y="5715000"/>
          <a:ext cx="1695450" cy="968375"/>
        </p:xfrm>
        <a:graphic>
          <a:graphicData uri="http://schemas.openxmlformats.org/presentationml/2006/ole">
            <p:oleObj spid="_x0000_s45063" r:id="rId4" imgW="800100" imgH="457200" progId="Equation.3">
              <p:embed/>
            </p:oleObj>
          </a:graphicData>
        </a:graphic>
      </p:graphicFrame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3260725" y="5984875"/>
            <a:ext cx="588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Quanto maior Eter, Ep torna-se desprezível, reduzindo as colisões com impurezas.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pt-BR" sz="4000" smtClean="0"/>
              <a:t>2. Estrutura dos Materiais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/>
            <a:r>
              <a:rPr lang="pt-BR" smtClean="0"/>
              <a:t>Monocristalina, policristalina e amorfa: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566988" y="187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173" name="Picture 4" descr="4_1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2413"/>
            <a:ext cx="67818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pt-BR" sz="3200" smtClean="0"/>
              <a:t>Valores de </a:t>
            </a:r>
            <a:r>
              <a:rPr lang="pt-BR" sz="3200" smtClean="0">
                <a:sym typeface="Symbol" pitchFamily="18" charset="2"/>
              </a:rPr>
              <a:t> para diferentes materiais e dopagens à temperatura ambiente: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2857500" y="1433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6084" name="Picture 4" descr="8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1066800"/>
            <a:ext cx="4975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24"/>
          <p:cNvGrpSpPr>
            <a:grpSpLocks/>
          </p:cNvGrpSpPr>
          <p:nvPr/>
        </p:nvGrpSpPr>
        <p:grpSpPr bwMode="auto">
          <a:xfrm>
            <a:off x="0" y="682625"/>
            <a:ext cx="9144000" cy="6099175"/>
            <a:chOff x="-3" y="-3"/>
            <a:chExt cx="3894" cy="4036"/>
          </a:xfrm>
        </p:grpSpPr>
        <p:grpSp>
          <p:nvGrpSpPr>
            <p:cNvPr id="47108" name="Group 122"/>
            <p:cNvGrpSpPr>
              <a:grpSpLocks/>
            </p:cNvGrpSpPr>
            <p:nvPr/>
          </p:nvGrpSpPr>
          <p:grpSpPr bwMode="auto">
            <a:xfrm>
              <a:off x="0" y="0"/>
              <a:ext cx="3888" cy="4030"/>
              <a:chOff x="0" y="0"/>
              <a:chExt cx="3888" cy="4030"/>
            </a:xfrm>
          </p:grpSpPr>
          <p:grpSp>
            <p:nvGrpSpPr>
              <p:cNvPr id="47110" name="Group 43"/>
              <p:cNvGrpSpPr>
                <a:grpSpLocks/>
              </p:cNvGrpSpPr>
              <p:nvPr/>
            </p:nvGrpSpPr>
            <p:grpSpPr bwMode="auto">
              <a:xfrm>
                <a:off x="0" y="0"/>
                <a:ext cx="972" cy="403"/>
                <a:chOff x="0" y="0"/>
                <a:chExt cx="972" cy="403"/>
              </a:xfrm>
            </p:grpSpPr>
            <p:sp>
              <p:nvSpPr>
                <p:cNvPr id="47228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>
                      <a:latin typeface="Arial" charset="0"/>
                      <a:cs typeface="Arial" charset="0"/>
                    </a:rPr>
                    <a:t>Material</a:t>
                  </a:r>
                  <a:endParaRPr lang="pt-BR">
                    <a:latin typeface="Arial" charset="0"/>
                    <a:cs typeface="Arial" charset="0"/>
                  </a:endParaRP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29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1" name="Group 45"/>
              <p:cNvGrpSpPr>
                <a:grpSpLocks/>
              </p:cNvGrpSpPr>
              <p:nvPr/>
            </p:nvGrpSpPr>
            <p:grpSpPr bwMode="auto">
              <a:xfrm>
                <a:off x="972" y="0"/>
                <a:ext cx="972" cy="403"/>
                <a:chOff x="972" y="0"/>
                <a:chExt cx="972" cy="403"/>
              </a:xfrm>
            </p:grpSpPr>
            <p:sp>
              <p:nvSpPr>
                <p:cNvPr id="47226" name="Rectangle 3"/>
                <p:cNvSpPr>
                  <a:spLocks noChangeArrowheads="1"/>
                </p:cNvSpPr>
                <p:nvPr/>
              </p:nvSpPr>
              <p:spPr bwMode="auto">
                <a:xfrm>
                  <a:off x="1015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en-US">
                      <a:latin typeface="Arial" charset="0"/>
                      <a:cs typeface="Arial" charset="0"/>
                    </a:rPr>
                    <a:t>E</a:t>
                  </a:r>
                  <a:r>
                    <a:rPr lang="en-US" baseline="-30000">
                      <a:latin typeface="Arial" charset="0"/>
                      <a:cs typeface="Arial" charset="0"/>
                    </a:rPr>
                    <a:t>G</a:t>
                  </a:r>
                  <a:r>
                    <a:rPr lang="en-US">
                      <a:latin typeface="Arial" charset="0"/>
                      <a:cs typeface="Arial" charset="0"/>
                    </a:rPr>
                    <a:t> [eV]</a:t>
                  </a:r>
                  <a:endParaRPr lang="pt-BR">
                    <a:latin typeface="Arial" charset="0"/>
                    <a:cs typeface="Arial" charset="0"/>
                  </a:endParaRP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27" name="Rectangle 44"/>
                <p:cNvSpPr>
                  <a:spLocks noChangeArrowheads="1"/>
                </p:cNvSpPr>
                <p:nvPr/>
              </p:nvSpPr>
              <p:spPr bwMode="auto">
                <a:xfrm>
                  <a:off x="972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2" name="Group 47"/>
              <p:cNvGrpSpPr>
                <a:grpSpLocks/>
              </p:cNvGrpSpPr>
              <p:nvPr/>
            </p:nvGrpSpPr>
            <p:grpSpPr bwMode="auto">
              <a:xfrm>
                <a:off x="1944" y="0"/>
                <a:ext cx="972" cy="403"/>
                <a:chOff x="1944" y="0"/>
                <a:chExt cx="972" cy="403"/>
              </a:xfrm>
            </p:grpSpPr>
            <p:sp>
              <p:nvSpPr>
                <p:cNvPr id="47224" name="Rectangle 4"/>
                <p:cNvSpPr>
                  <a:spLocks noChangeArrowheads="1"/>
                </p:cNvSpPr>
                <p:nvPr/>
              </p:nvSpPr>
              <p:spPr bwMode="auto">
                <a:xfrm>
                  <a:off x="1987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pt-BR" baseline="-30000">
                      <a:latin typeface="Arial" charset="0"/>
                      <a:cs typeface="Arial" charset="0"/>
                    </a:rPr>
                    <a:t>n</a:t>
                  </a:r>
                  <a:r>
                    <a:rPr lang="pt-BR">
                      <a:latin typeface="Arial" charset="0"/>
                      <a:cs typeface="Arial" charset="0"/>
                      <a:sym typeface="Symbol" pitchFamily="18" charset="2"/>
                    </a:rPr>
                    <a:t> [cm</a:t>
                  </a:r>
                  <a:r>
                    <a:rPr lang="pt-BR" baseline="30000">
                      <a:latin typeface="Arial" charset="0"/>
                      <a:cs typeface="Arial" charset="0"/>
                      <a:sym typeface="Symbol" pitchFamily="18" charset="2"/>
                    </a:rPr>
                    <a:t>2</a:t>
                  </a:r>
                  <a:r>
                    <a:rPr lang="pt-BR">
                      <a:latin typeface="Arial" charset="0"/>
                      <a:cs typeface="Arial" charset="0"/>
                      <a:sym typeface="Symbol" pitchFamily="18" charset="2"/>
                    </a:rPr>
                    <a:t>/V.s]</a:t>
                  </a:r>
                </a:p>
                <a:p>
                  <a:pPr algn="just" eaLnBrk="0" hangingPunct="0"/>
                  <a:endParaRPr lang="pt-BR">
                    <a:latin typeface="Arial" charset="0"/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47225" name="Rectangle 46"/>
                <p:cNvSpPr>
                  <a:spLocks noChangeArrowheads="1"/>
                </p:cNvSpPr>
                <p:nvPr/>
              </p:nvSpPr>
              <p:spPr bwMode="auto">
                <a:xfrm>
                  <a:off x="1944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3" name="Group 49"/>
              <p:cNvGrpSpPr>
                <a:grpSpLocks/>
              </p:cNvGrpSpPr>
              <p:nvPr/>
            </p:nvGrpSpPr>
            <p:grpSpPr bwMode="auto">
              <a:xfrm>
                <a:off x="2916" y="0"/>
                <a:ext cx="972" cy="403"/>
                <a:chOff x="2916" y="0"/>
                <a:chExt cx="972" cy="403"/>
              </a:xfrm>
            </p:grpSpPr>
            <p:sp>
              <p:nvSpPr>
                <p:cNvPr id="47222" name="Rectangle 5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  <a:sym typeface="Symbol" pitchFamily="18" charset="2"/>
                    </a:rPr>
                    <a:t></a:t>
                  </a:r>
                  <a:r>
                    <a:rPr lang="pt-BR" baseline="-30000">
                      <a:latin typeface="Arial" charset="0"/>
                      <a:cs typeface="Arial" charset="0"/>
                    </a:rPr>
                    <a:t>p</a:t>
                  </a:r>
                  <a:r>
                    <a:rPr lang="pt-BR">
                      <a:latin typeface="Arial" charset="0"/>
                      <a:cs typeface="Arial" charset="0"/>
                      <a:sym typeface="Symbol" pitchFamily="18" charset="2"/>
                    </a:rPr>
                    <a:t> [cm</a:t>
                  </a:r>
                  <a:r>
                    <a:rPr lang="pt-BR" baseline="30000">
                      <a:latin typeface="Arial" charset="0"/>
                      <a:cs typeface="Arial" charset="0"/>
                      <a:sym typeface="Symbol" pitchFamily="18" charset="2"/>
                    </a:rPr>
                    <a:t>2</a:t>
                  </a:r>
                  <a:r>
                    <a:rPr lang="pt-BR">
                      <a:latin typeface="Arial" charset="0"/>
                      <a:cs typeface="Arial" charset="0"/>
                      <a:sym typeface="Symbol" pitchFamily="18" charset="2"/>
                    </a:rPr>
                    <a:t>/V.s]</a:t>
                  </a:r>
                </a:p>
                <a:p>
                  <a:pPr algn="just" eaLnBrk="0" hangingPunct="0"/>
                  <a:endParaRPr lang="pt-BR">
                    <a:latin typeface="Arial" charset="0"/>
                    <a:cs typeface="Arial" charset="0"/>
                    <a:sym typeface="Symbol" pitchFamily="18" charset="2"/>
                  </a:endParaRPr>
                </a:p>
              </p:txBody>
            </p:sp>
            <p:sp>
              <p:nvSpPr>
                <p:cNvPr id="47223" name="Rectangle 48"/>
                <p:cNvSpPr>
                  <a:spLocks noChangeArrowheads="1"/>
                </p:cNvSpPr>
                <p:nvPr/>
              </p:nvSpPr>
              <p:spPr bwMode="auto">
                <a:xfrm>
                  <a:off x="2916" y="0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4" name="Group 51"/>
              <p:cNvGrpSpPr>
                <a:grpSpLocks/>
              </p:cNvGrpSpPr>
              <p:nvPr/>
            </p:nvGrpSpPr>
            <p:grpSpPr bwMode="auto">
              <a:xfrm>
                <a:off x="0" y="403"/>
                <a:ext cx="972" cy="403"/>
                <a:chOff x="0" y="403"/>
                <a:chExt cx="972" cy="403"/>
              </a:xfrm>
            </p:grpSpPr>
            <p:sp>
              <p:nvSpPr>
                <p:cNvPr id="4722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C (diamante)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21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5" name="Group 53"/>
              <p:cNvGrpSpPr>
                <a:grpSpLocks/>
              </p:cNvGrpSpPr>
              <p:nvPr/>
            </p:nvGrpSpPr>
            <p:grpSpPr bwMode="auto">
              <a:xfrm>
                <a:off x="972" y="403"/>
                <a:ext cx="972" cy="403"/>
                <a:chOff x="972" y="403"/>
                <a:chExt cx="972" cy="403"/>
              </a:xfrm>
            </p:grpSpPr>
            <p:sp>
              <p:nvSpPr>
                <p:cNvPr id="47218" name="Rectangle 7"/>
                <p:cNvSpPr>
                  <a:spLocks noChangeArrowheads="1"/>
                </p:cNvSpPr>
                <p:nvPr/>
              </p:nvSpPr>
              <p:spPr bwMode="auto">
                <a:xfrm>
                  <a:off x="1015" y="403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5.47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19" name="Rectangle 52"/>
                <p:cNvSpPr>
                  <a:spLocks noChangeArrowheads="1"/>
                </p:cNvSpPr>
                <p:nvPr/>
              </p:nvSpPr>
              <p:spPr bwMode="auto">
                <a:xfrm>
                  <a:off x="972" y="403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6" name="Group 55"/>
              <p:cNvGrpSpPr>
                <a:grpSpLocks/>
              </p:cNvGrpSpPr>
              <p:nvPr/>
            </p:nvGrpSpPr>
            <p:grpSpPr bwMode="auto">
              <a:xfrm>
                <a:off x="1944" y="403"/>
                <a:ext cx="972" cy="403"/>
                <a:chOff x="1944" y="403"/>
                <a:chExt cx="972" cy="403"/>
              </a:xfrm>
            </p:grpSpPr>
            <p:sp>
              <p:nvSpPr>
                <p:cNvPr id="47216" name="Rectangle 8"/>
                <p:cNvSpPr>
                  <a:spLocks noChangeArrowheads="1"/>
                </p:cNvSpPr>
                <p:nvPr/>
              </p:nvSpPr>
              <p:spPr bwMode="auto">
                <a:xfrm>
                  <a:off x="1987" y="403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1800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17" name="Rectangle 54"/>
                <p:cNvSpPr>
                  <a:spLocks noChangeArrowheads="1"/>
                </p:cNvSpPr>
                <p:nvPr/>
              </p:nvSpPr>
              <p:spPr bwMode="auto">
                <a:xfrm>
                  <a:off x="1944" y="403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7" name="Group 57"/>
              <p:cNvGrpSpPr>
                <a:grpSpLocks/>
              </p:cNvGrpSpPr>
              <p:nvPr/>
            </p:nvGrpSpPr>
            <p:grpSpPr bwMode="auto">
              <a:xfrm>
                <a:off x="2916" y="403"/>
                <a:ext cx="972" cy="403"/>
                <a:chOff x="2916" y="403"/>
                <a:chExt cx="972" cy="403"/>
              </a:xfrm>
            </p:grpSpPr>
            <p:sp>
              <p:nvSpPr>
                <p:cNvPr id="472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59" y="403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1200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15" name="Rectangle 56"/>
                <p:cNvSpPr>
                  <a:spLocks noChangeArrowheads="1"/>
                </p:cNvSpPr>
                <p:nvPr/>
              </p:nvSpPr>
              <p:spPr bwMode="auto">
                <a:xfrm>
                  <a:off x="2916" y="403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8" name="Group 59"/>
              <p:cNvGrpSpPr>
                <a:grpSpLocks/>
              </p:cNvGrpSpPr>
              <p:nvPr/>
            </p:nvGrpSpPr>
            <p:grpSpPr bwMode="auto">
              <a:xfrm>
                <a:off x="0" y="806"/>
                <a:ext cx="972" cy="403"/>
                <a:chOff x="0" y="806"/>
                <a:chExt cx="972" cy="403"/>
              </a:xfrm>
            </p:grpSpPr>
            <p:sp>
              <p:nvSpPr>
                <p:cNvPr id="47212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Ge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1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19" name="Group 61"/>
              <p:cNvGrpSpPr>
                <a:grpSpLocks/>
              </p:cNvGrpSpPr>
              <p:nvPr/>
            </p:nvGrpSpPr>
            <p:grpSpPr bwMode="auto">
              <a:xfrm>
                <a:off x="972" y="806"/>
                <a:ext cx="972" cy="403"/>
                <a:chOff x="972" y="806"/>
                <a:chExt cx="972" cy="403"/>
              </a:xfrm>
            </p:grpSpPr>
            <p:sp>
              <p:nvSpPr>
                <p:cNvPr id="47210" name="Rectangle 11"/>
                <p:cNvSpPr>
                  <a:spLocks noChangeArrowheads="1"/>
                </p:cNvSpPr>
                <p:nvPr/>
              </p:nvSpPr>
              <p:spPr bwMode="auto">
                <a:xfrm>
                  <a:off x="1015" y="806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0.66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11" name="Rectangle 60"/>
                <p:cNvSpPr>
                  <a:spLocks noChangeArrowheads="1"/>
                </p:cNvSpPr>
                <p:nvPr/>
              </p:nvSpPr>
              <p:spPr bwMode="auto">
                <a:xfrm>
                  <a:off x="972" y="806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0" name="Group 63"/>
              <p:cNvGrpSpPr>
                <a:grpSpLocks/>
              </p:cNvGrpSpPr>
              <p:nvPr/>
            </p:nvGrpSpPr>
            <p:grpSpPr bwMode="auto">
              <a:xfrm>
                <a:off x="1944" y="806"/>
                <a:ext cx="972" cy="403"/>
                <a:chOff x="1944" y="806"/>
                <a:chExt cx="972" cy="403"/>
              </a:xfrm>
            </p:grpSpPr>
            <p:sp>
              <p:nvSpPr>
                <p:cNvPr id="47208" name="Rectangle 12"/>
                <p:cNvSpPr>
                  <a:spLocks noChangeArrowheads="1"/>
                </p:cNvSpPr>
                <p:nvPr/>
              </p:nvSpPr>
              <p:spPr bwMode="auto">
                <a:xfrm>
                  <a:off x="1987" y="806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3900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09" name="Rectangle 62"/>
                <p:cNvSpPr>
                  <a:spLocks noChangeArrowheads="1"/>
                </p:cNvSpPr>
                <p:nvPr/>
              </p:nvSpPr>
              <p:spPr bwMode="auto">
                <a:xfrm>
                  <a:off x="1944" y="806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1" name="Group 65"/>
              <p:cNvGrpSpPr>
                <a:grpSpLocks/>
              </p:cNvGrpSpPr>
              <p:nvPr/>
            </p:nvGrpSpPr>
            <p:grpSpPr bwMode="auto">
              <a:xfrm>
                <a:off x="2916" y="806"/>
                <a:ext cx="972" cy="403"/>
                <a:chOff x="2916" y="806"/>
                <a:chExt cx="972" cy="403"/>
              </a:xfrm>
            </p:grpSpPr>
            <p:sp>
              <p:nvSpPr>
                <p:cNvPr id="47206" name="Rectangle 13"/>
                <p:cNvSpPr>
                  <a:spLocks noChangeArrowheads="1"/>
                </p:cNvSpPr>
                <p:nvPr/>
              </p:nvSpPr>
              <p:spPr bwMode="auto">
                <a:xfrm>
                  <a:off x="2959" y="806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1900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07" name="Rectangle 64"/>
                <p:cNvSpPr>
                  <a:spLocks noChangeArrowheads="1"/>
                </p:cNvSpPr>
                <p:nvPr/>
              </p:nvSpPr>
              <p:spPr bwMode="auto">
                <a:xfrm>
                  <a:off x="2916" y="806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2" name="Group 67"/>
              <p:cNvGrpSpPr>
                <a:grpSpLocks/>
              </p:cNvGrpSpPr>
              <p:nvPr/>
            </p:nvGrpSpPr>
            <p:grpSpPr bwMode="auto">
              <a:xfrm>
                <a:off x="0" y="1209"/>
                <a:ext cx="972" cy="403"/>
                <a:chOff x="0" y="1209"/>
                <a:chExt cx="972" cy="403"/>
              </a:xfrm>
            </p:grpSpPr>
            <p:sp>
              <p:nvSpPr>
                <p:cNvPr id="4720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Si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05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3" name="Group 69"/>
              <p:cNvGrpSpPr>
                <a:grpSpLocks/>
              </p:cNvGrpSpPr>
              <p:nvPr/>
            </p:nvGrpSpPr>
            <p:grpSpPr bwMode="auto">
              <a:xfrm>
                <a:off x="972" y="1209"/>
                <a:ext cx="972" cy="403"/>
                <a:chOff x="972" y="1209"/>
                <a:chExt cx="972" cy="403"/>
              </a:xfrm>
            </p:grpSpPr>
            <p:sp>
              <p:nvSpPr>
                <p:cNvPr id="47202" name="Rectangle 15"/>
                <p:cNvSpPr>
                  <a:spLocks noChangeArrowheads="1"/>
                </p:cNvSpPr>
                <p:nvPr/>
              </p:nvSpPr>
              <p:spPr bwMode="auto">
                <a:xfrm>
                  <a:off x="1015" y="1209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1.12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03" name="Rectangle 68"/>
                <p:cNvSpPr>
                  <a:spLocks noChangeArrowheads="1"/>
                </p:cNvSpPr>
                <p:nvPr/>
              </p:nvSpPr>
              <p:spPr bwMode="auto">
                <a:xfrm>
                  <a:off x="972" y="1209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4" name="Group 71"/>
              <p:cNvGrpSpPr>
                <a:grpSpLocks/>
              </p:cNvGrpSpPr>
              <p:nvPr/>
            </p:nvGrpSpPr>
            <p:grpSpPr bwMode="auto">
              <a:xfrm>
                <a:off x="1944" y="1209"/>
                <a:ext cx="972" cy="403"/>
                <a:chOff x="1944" y="1209"/>
                <a:chExt cx="972" cy="403"/>
              </a:xfrm>
            </p:grpSpPr>
            <p:sp>
              <p:nvSpPr>
                <p:cNvPr id="47200" name="Rectangle 16"/>
                <p:cNvSpPr>
                  <a:spLocks noChangeArrowheads="1"/>
                </p:cNvSpPr>
                <p:nvPr/>
              </p:nvSpPr>
              <p:spPr bwMode="auto">
                <a:xfrm>
                  <a:off x="1987" y="1209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1500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201" name="Rectangle 70"/>
                <p:cNvSpPr>
                  <a:spLocks noChangeArrowheads="1"/>
                </p:cNvSpPr>
                <p:nvPr/>
              </p:nvSpPr>
              <p:spPr bwMode="auto">
                <a:xfrm>
                  <a:off x="1944" y="1209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5" name="Group 73"/>
              <p:cNvGrpSpPr>
                <a:grpSpLocks/>
              </p:cNvGrpSpPr>
              <p:nvPr/>
            </p:nvGrpSpPr>
            <p:grpSpPr bwMode="auto">
              <a:xfrm>
                <a:off x="2916" y="1209"/>
                <a:ext cx="972" cy="403"/>
                <a:chOff x="2916" y="1209"/>
                <a:chExt cx="972" cy="403"/>
              </a:xfrm>
            </p:grpSpPr>
            <p:sp>
              <p:nvSpPr>
                <p:cNvPr id="47198" name="Rectangle 17"/>
                <p:cNvSpPr>
                  <a:spLocks noChangeArrowheads="1"/>
                </p:cNvSpPr>
                <p:nvPr/>
              </p:nvSpPr>
              <p:spPr bwMode="auto">
                <a:xfrm>
                  <a:off x="2959" y="1209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450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99" name="Rectangle 72"/>
                <p:cNvSpPr>
                  <a:spLocks noChangeArrowheads="1"/>
                </p:cNvSpPr>
                <p:nvPr/>
              </p:nvSpPr>
              <p:spPr bwMode="auto">
                <a:xfrm>
                  <a:off x="2916" y="1209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6" name="Group 75"/>
              <p:cNvGrpSpPr>
                <a:grpSpLocks/>
              </p:cNvGrpSpPr>
              <p:nvPr/>
            </p:nvGrpSpPr>
            <p:grpSpPr bwMode="auto">
              <a:xfrm>
                <a:off x="0" y="1612"/>
                <a:ext cx="972" cy="403"/>
                <a:chOff x="0" y="1612"/>
                <a:chExt cx="972" cy="403"/>
              </a:xfrm>
            </p:grpSpPr>
            <p:sp>
              <p:nvSpPr>
                <p:cNvPr id="47196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GaSb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97" name="Rectangle 74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7" name="Group 77"/>
              <p:cNvGrpSpPr>
                <a:grpSpLocks/>
              </p:cNvGrpSpPr>
              <p:nvPr/>
            </p:nvGrpSpPr>
            <p:grpSpPr bwMode="auto">
              <a:xfrm>
                <a:off x="972" y="1612"/>
                <a:ext cx="972" cy="403"/>
                <a:chOff x="972" y="1612"/>
                <a:chExt cx="972" cy="403"/>
              </a:xfrm>
            </p:grpSpPr>
            <p:sp>
              <p:nvSpPr>
                <p:cNvPr id="47194" name="Rectangle 19"/>
                <p:cNvSpPr>
                  <a:spLocks noChangeArrowheads="1"/>
                </p:cNvSpPr>
                <p:nvPr/>
              </p:nvSpPr>
              <p:spPr bwMode="auto">
                <a:xfrm>
                  <a:off x="1015" y="161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0.72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95" name="Rectangle 76"/>
                <p:cNvSpPr>
                  <a:spLocks noChangeArrowheads="1"/>
                </p:cNvSpPr>
                <p:nvPr/>
              </p:nvSpPr>
              <p:spPr bwMode="auto">
                <a:xfrm>
                  <a:off x="972" y="161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8" name="Group 79"/>
              <p:cNvGrpSpPr>
                <a:grpSpLocks/>
              </p:cNvGrpSpPr>
              <p:nvPr/>
            </p:nvGrpSpPr>
            <p:grpSpPr bwMode="auto">
              <a:xfrm>
                <a:off x="1944" y="1612"/>
                <a:ext cx="972" cy="403"/>
                <a:chOff x="1944" y="1612"/>
                <a:chExt cx="972" cy="403"/>
              </a:xfrm>
            </p:grpSpPr>
            <p:sp>
              <p:nvSpPr>
                <p:cNvPr id="47192" name="Rectangle 20"/>
                <p:cNvSpPr>
                  <a:spLocks noChangeArrowheads="1"/>
                </p:cNvSpPr>
                <p:nvPr/>
              </p:nvSpPr>
              <p:spPr bwMode="auto">
                <a:xfrm>
                  <a:off x="1987" y="161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5000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93" name="Rectangle 78"/>
                <p:cNvSpPr>
                  <a:spLocks noChangeArrowheads="1"/>
                </p:cNvSpPr>
                <p:nvPr/>
              </p:nvSpPr>
              <p:spPr bwMode="auto">
                <a:xfrm>
                  <a:off x="1944" y="161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29" name="Group 81"/>
              <p:cNvGrpSpPr>
                <a:grpSpLocks/>
              </p:cNvGrpSpPr>
              <p:nvPr/>
            </p:nvGrpSpPr>
            <p:grpSpPr bwMode="auto">
              <a:xfrm>
                <a:off x="2916" y="1612"/>
                <a:ext cx="972" cy="403"/>
                <a:chOff x="2916" y="1612"/>
                <a:chExt cx="972" cy="403"/>
              </a:xfrm>
            </p:grpSpPr>
            <p:sp>
              <p:nvSpPr>
                <p:cNvPr id="47190" name="Rectangle 21"/>
                <p:cNvSpPr>
                  <a:spLocks noChangeArrowheads="1"/>
                </p:cNvSpPr>
                <p:nvPr/>
              </p:nvSpPr>
              <p:spPr bwMode="auto">
                <a:xfrm>
                  <a:off x="2959" y="1612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850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91" name="Rectangle 80"/>
                <p:cNvSpPr>
                  <a:spLocks noChangeArrowheads="1"/>
                </p:cNvSpPr>
                <p:nvPr/>
              </p:nvSpPr>
              <p:spPr bwMode="auto">
                <a:xfrm>
                  <a:off x="2916" y="1612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0" name="Group 83"/>
              <p:cNvGrpSpPr>
                <a:grpSpLocks/>
              </p:cNvGrpSpPr>
              <p:nvPr/>
            </p:nvGrpSpPr>
            <p:grpSpPr bwMode="auto">
              <a:xfrm>
                <a:off x="0" y="2015"/>
                <a:ext cx="972" cy="403"/>
                <a:chOff x="0" y="2015"/>
                <a:chExt cx="972" cy="403"/>
              </a:xfrm>
            </p:grpSpPr>
            <p:sp>
              <p:nvSpPr>
                <p:cNvPr id="4718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GaAs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89" name="Rectangle 82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1" name="Group 85"/>
              <p:cNvGrpSpPr>
                <a:grpSpLocks/>
              </p:cNvGrpSpPr>
              <p:nvPr/>
            </p:nvGrpSpPr>
            <p:grpSpPr bwMode="auto">
              <a:xfrm>
                <a:off x="972" y="2015"/>
                <a:ext cx="972" cy="403"/>
                <a:chOff x="972" y="2015"/>
                <a:chExt cx="972" cy="403"/>
              </a:xfrm>
            </p:grpSpPr>
            <p:sp>
              <p:nvSpPr>
                <p:cNvPr id="47186" name="Rectangle 23"/>
                <p:cNvSpPr>
                  <a:spLocks noChangeArrowheads="1"/>
                </p:cNvSpPr>
                <p:nvPr/>
              </p:nvSpPr>
              <p:spPr bwMode="auto">
                <a:xfrm>
                  <a:off x="1015" y="2015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1.42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87" name="Rectangle 84"/>
                <p:cNvSpPr>
                  <a:spLocks noChangeArrowheads="1"/>
                </p:cNvSpPr>
                <p:nvPr/>
              </p:nvSpPr>
              <p:spPr bwMode="auto">
                <a:xfrm>
                  <a:off x="972" y="2015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2" name="Group 87"/>
              <p:cNvGrpSpPr>
                <a:grpSpLocks/>
              </p:cNvGrpSpPr>
              <p:nvPr/>
            </p:nvGrpSpPr>
            <p:grpSpPr bwMode="auto">
              <a:xfrm>
                <a:off x="1944" y="2015"/>
                <a:ext cx="972" cy="403"/>
                <a:chOff x="1944" y="2015"/>
                <a:chExt cx="972" cy="403"/>
              </a:xfrm>
            </p:grpSpPr>
            <p:sp>
              <p:nvSpPr>
                <p:cNvPr id="4718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87" y="2015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8500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85" name="Rectangle 86"/>
                <p:cNvSpPr>
                  <a:spLocks noChangeArrowheads="1"/>
                </p:cNvSpPr>
                <p:nvPr/>
              </p:nvSpPr>
              <p:spPr bwMode="auto">
                <a:xfrm>
                  <a:off x="1944" y="2015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3" name="Group 89"/>
              <p:cNvGrpSpPr>
                <a:grpSpLocks/>
              </p:cNvGrpSpPr>
              <p:nvPr/>
            </p:nvGrpSpPr>
            <p:grpSpPr bwMode="auto">
              <a:xfrm>
                <a:off x="2916" y="2015"/>
                <a:ext cx="972" cy="403"/>
                <a:chOff x="2916" y="2015"/>
                <a:chExt cx="972" cy="403"/>
              </a:xfrm>
            </p:grpSpPr>
            <p:sp>
              <p:nvSpPr>
                <p:cNvPr id="47182" name="Rectangle 25"/>
                <p:cNvSpPr>
                  <a:spLocks noChangeArrowheads="1"/>
                </p:cNvSpPr>
                <p:nvPr/>
              </p:nvSpPr>
              <p:spPr bwMode="auto">
                <a:xfrm>
                  <a:off x="2959" y="2015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400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83" name="Rectangle 88"/>
                <p:cNvSpPr>
                  <a:spLocks noChangeArrowheads="1"/>
                </p:cNvSpPr>
                <p:nvPr/>
              </p:nvSpPr>
              <p:spPr bwMode="auto">
                <a:xfrm>
                  <a:off x="2916" y="2015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4" name="Group 91"/>
              <p:cNvGrpSpPr>
                <a:grpSpLocks/>
              </p:cNvGrpSpPr>
              <p:nvPr/>
            </p:nvGrpSpPr>
            <p:grpSpPr bwMode="auto">
              <a:xfrm>
                <a:off x="0" y="2418"/>
                <a:ext cx="972" cy="403"/>
                <a:chOff x="0" y="2418"/>
                <a:chExt cx="972" cy="403"/>
              </a:xfrm>
            </p:grpSpPr>
            <p:sp>
              <p:nvSpPr>
                <p:cNvPr id="47180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GaP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81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5" name="Group 93"/>
              <p:cNvGrpSpPr>
                <a:grpSpLocks/>
              </p:cNvGrpSpPr>
              <p:nvPr/>
            </p:nvGrpSpPr>
            <p:grpSpPr bwMode="auto">
              <a:xfrm>
                <a:off x="972" y="2418"/>
                <a:ext cx="972" cy="403"/>
                <a:chOff x="972" y="2418"/>
                <a:chExt cx="972" cy="403"/>
              </a:xfrm>
            </p:grpSpPr>
            <p:sp>
              <p:nvSpPr>
                <p:cNvPr id="47178" name="Rectangle 27"/>
                <p:cNvSpPr>
                  <a:spLocks noChangeArrowheads="1"/>
                </p:cNvSpPr>
                <p:nvPr/>
              </p:nvSpPr>
              <p:spPr bwMode="auto">
                <a:xfrm>
                  <a:off x="1015" y="2418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2.26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79" name="Rectangle 92"/>
                <p:cNvSpPr>
                  <a:spLocks noChangeArrowheads="1"/>
                </p:cNvSpPr>
                <p:nvPr/>
              </p:nvSpPr>
              <p:spPr bwMode="auto">
                <a:xfrm>
                  <a:off x="972" y="2418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6" name="Group 95"/>
              <p:cNvGrpSpPr>
                <a:grpSpLocks/>
              </p:cNvGrpSpPr>
              <p:nvPr/>
            </p:nvGrpSpPr>
            <p:grpSpPr bwMode="auto">
              <a:xfrm>
                <a:off x="1944" y="2418"/>
                <a:ext cx="972" cy="403"/>
                <a:chOff x="1944" y="2418"/>
                <a:chExt cx="972" cy="403"/>
              </a:xfrm>
            </p:grpSpPr>
            <p:sp>
              <p:nvSpPr>
                <p:cNvPr id="4717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87" y="2418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110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77" name="Rectangle 94"/>
                <p:cNvSpPr>
                  <a:spLocks noChangeArrowheads="1"/>
                </p:cNvSpPr>
                <p:nvPr/>
              </p:nvSpPr>
              <p:spPr bwMode="auto">
                <a:xfrm>
                  <a:off x="1944" y="2418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7" name="Group 97"/>
              <p:cNvGrpSpPr>
                <a:grpSpLocks/>
              </p:cNvGrpSpPr>
              <p:nvPr/>
            </p:nvGrpSpPr>
            <p:grpSpPr bwMode="auto">
              <a:xfrm>
                <a:off x="2916" y="2418"/>
                <a:ext cx="972" cy="403"/>
                <a:chOff x="2916" y="2418"/>
                <a:chExt cx="972" cy="403"/>
              </a:xfrm>
            </p:grpSpPr>
            <p:sp>
              <p:nvSpPr>
                <p:cNvPr id="47174" name="Rectangle 29"/>
                <p:cNvSpPr>
                  <a:spLocks noChangeArrowheads="1"/>
                </p:cNvSpPr>
                <p:nvPr/>
              </p:nvSpPr>
              <p:spPr bwMode="auto">
                <a:xfrm>
                  <a:off x="2959" y="2418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75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75" name="Rectangle 96"/>
                <p:cNvSpPr>
                  <a:spLocks noChangeArrowheads="1"/>
                </p:cNvSpPr>
                <p:nvPr/>
              </p:nvSpPr>
              <p:spPr bwMode="auto">
                <a:xfrm>
                  <a:off x="2916" y="2418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8" name="Group 99"/>
              <p:cNvGrpSpPr>
                <a:grpSpLocks/>
              </p:cNvGrpSpPr>
              <p:nvPr/>
            </p:nvGrpSpPr>
            <p:grpSpPr bwMode="auto">
              <a:xfrm>
                <a:off x="0" y="2821"/>
                <a:ext cx="972" cy="403"/>
                <a:chOff x="0" y="2821"/>
                <a:chExt cx="972" cy="403"/>
              </a:xfrm>
            </p:grpSpPr>
            <p:sp>
              <p:nvSpPr>
                <p:cNvPr id="47172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2821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InSb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73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39" name="Group 101"/>
              <p:cNvGrpSpPr>
                <a:grpSpLocks/>
              </p:cNvGrpSpPr>
              <p:nvPr/>
            </p:nvGrpSpPr>
            <p:grpSpPr bwMode="auto">
              <a:xfrm>
                <a:off x="972" y="2821"/>
                <a:ext cx="972" cy="403"/>
                <a:chOff x="972" y="2821"/>
                <a:chExt cx="972" cy="403"/>
              </a:xfrm>
            </p:grpSpPr>
            <p:sp>
              <p:nvSpPr>
                <p:cNvPr id="47170" name="Rectangle 31"/>
                <p:cNvSpPr>
                  <a:spLocks noChangeArrowheads="1"/>
                </p:cNvSpPr>
                <p:nvPr/>
              </p:nvSpPr>
              <p:spPr bwMode="auto">
                <a:xfrm>
                  <a:off x="1015" y="2821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0.17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71" name="Rectangle 100"/>
                <p:cNvSpPr>
                  <a:spLocks noChangeArrowheads="1"/>
                </p:cNvSpPr>
                <p:nvPr/>
              </p:nvSpPr>
              <p:spPr bwMode="auto">
                <a:xfrm>
                  <a:off x="972" y="2821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0" name="Group 103"/>
              <p:cNvGrpSpPr>
                <a:grpSpLocks/>
              </p:cNvGrpSpPr>
              <p:nvPr/>
            </p:nvGrpSpPr>
            <p:grpSpPr bwMode="auto">
              <a:xfrm>
                <a:off x="1944" y="2821"/>
                <a:ext cx="972" cy="403"/>
                <a:chOff x="1944" y="2821"/>
                <a:chExt cx="972" cy="403"/>
              </a:xfrm>
            </p:grpSpPr>
            <p:sp>
              <p:nvSpPr>
                <p:cNvPr id="47168" name="Rectangle 32"/>
                <p:cNvSpPr>
                  <a:spLocks noChangeArrowheads="1"/>
                </p:cNvSpPr>
                <p:nvPr/>
              </p:nvSpPr>
              <p:spPr bwMode="auto">
                <a:xfrm>
                  <a:off x="1987" y="2821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80000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69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44" y="2821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1" name="Group 105"/>
              <p:cNvGrpSpPr>
                <a:grpSpLocks/>
              </p:cNvGrpSpPr>
              <p:nvPr/>
            </p:nvGrpSpPr>
            <p:grpSpPr bwMode="auto">
              <a:xfrm>
                <a:off x="2916" y="2821"/>
                <a:ext cx="972" cy="403"/>
                <a:chOff x="2916" y="2821"/>
                <a:chExt cx="972" cy="403"/>
              </a:xfrm>
            </p:grpSpPr>
            <p:sp>
              <p:nvSpPr>
                <p:cNvPr id="47166" name="Rectangle 33"/>
                <p:cNvSpPr>
                  <a:spLocks noChangeArrowheads="1"/>
                </p:cNvSpPr>
                <p:nvPr/>
              </p:nvSpPr>
              <p:spPr bwMode="auto">
                <a:xfrm>
                  <a:off x="2959" y="2821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1250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67" name="Rectangle 104"/>
                <p:cNvSpPr>
                  <a:spLocks noChangeArrowheads="1"/>
                </p:cNvSpPr>
                <p:nvPr/>
              </p:nvSpPr>
              <p:spPr bwMode="auto">
                <a:xfrm>
                  <a:off x="2916" y="2821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2" name="Group 107"/>
              <p:cNvGrpSpPr>
                <a:grpSpLocks/>
              </p:cNvGrpSpPr>
              <p:nvPr/>
            </p:nvGrpSpPr>
            <p:grpSpPr bwMode="auto">
              <a:xfrm>
                <a:off x="0" y="3224"/>
                <a:ext cx="972" cy="403"/>
                <a:chOff x="0" y="3224"/>
                <a:chExt cx="972" cy="403"/>
              </a:xfrm>
            </p:grpSpPr>
            <p:sp>
              <p:nvSpPr>
                <p:cNvPr id="47164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3224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InAs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65" name="Rectangle 106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3" name="Group 109"/>
              <p:cNvGrpSpPr>
                <a:grpSpLocks/>
              </p:cNvGrpSpPr>
              <p:nvPr/>
            </p:nvGrpSpPr>
            <p:grpSpPr bwMode="auto">
              <a:xfrm>
                <a:off x="972" y="3224"/>
                <a:ext cx="972" cy="403"/>
                <a:chOff x="972" y="3224"/>
                <a:chExt cx="972" cy="403"/>
              </a:xfrm>
            </p:grpSpPr>
            <p:sp>
              <p:nvSpPr>
                <p:cNvPr id="47162" name="Rectangle 35"/>
                <p:cNvSpPr>
                  <a:spLocks noChangeArrowheads="1"/>
                </p:cNvSpPr>
                <p:nvPr/>
              </p:nvSpPr>
              <p:spPr bwMode="auto">
                <a:xfrm>
                  <a:off x="1015" y="3224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0.36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63" name="Rectangle 108"/>
                <p:cNvSpPr>
                  <a:spLocks noChangeArrowheads="1"/>
                </p:cNvSpPr>
                <p:nvPr/>
              </p:nvSpPr>
              <p:spPr bwMode="auto">
                <a:xfrm>
                  <a:off x="972" y="3224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4" name="Group 111"/>
              <p:cNvGrpSpPr>
                <a:grpSpLocks/>
              </p:cNvGrpSpPr>
              <p:nvPr/>
            </p:nvGrpSpPr>
            <p:grpSpPr bwMode="auto">
              <a:xfrm>
                <a:off x="1944" y="3224"/>
                <a:ext cx="972" cy="403"/>
                <a:chOff x="1944" y="3224"/>
                <a:chExt cx="972" cy="403"/>
              </a:xfrm>
            </p:grpSpPr>
            <p:sp>
              <p:nvSpPr>
                <p:cNvPr id="47160" name="Rectangle 36"/>
                <p:cNvSpPr>
                  <a:spLocks noChangeArrowheads="1"/>
                </p:cNvSpPr>
                <p:nvPr/>
              </p:nvSpPr>
              <p:spPr bwMode="auto">
                <a:xfrm>
                  <a:off x="1987" y="3224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33000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6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944" y="3224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5" name="Group 113"/>
              <p:cNvGrpSpPr>
                <a:grpSpLocks/>
              </p:cNvGrpSpPr>
              <p:nvPr/>
            </p:nvGrpSpPr>
            <p:grpSpPr bwMode="auto">
              <a:xfrm>
                <a:off x="2916" y="3224"/>
                <a:ext cx="972" cy="403"/>
                <a:chOff x="2916" y="3224"/>
                <a:chExt cx="972" cy="403"/>
              </a:xfrm>
            </p:grpSpPr>
            <p:sp>
              <p:nvSpPr>
                <p:cNvPr id="4715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59" y="3224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460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5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16" y="3224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6" name="Group 115"/>
              <p:cNvGrpSpPr>
                <a:grpSpLocks/>
              </p:cNvGrpSpPr>
              <p:nvPr/>
            </p:nvGrpSpPr>
            <p:grpSpPr bwMode="auto">
              <a:xfrm>
                <a:off x="0" y="3627"/>
                <a:ext cx="972" cy="403"/>
                <a:chOff x="0" y="3627"/>
                <a:chExt cx="972" cy="403"/>
              </a:xfrm>
            </p:grpSpPr>
            <p:sp>
              <p:nvSpPr>
                <p:cNvPr id="47156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3627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InP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57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7" name="Group 117"/>
              <p:cNvGrpSpPr>
                <a:grpSpLocks/>
              </p:cNvGrpSpPr>
              <p:nvPr/>
            </p:nvGrpSpPr>
            <p:grpSpPr bwMode="auto">
              <a:xfrm>
                <a:off x="972" y="3627"/>
                <a:ext cx="972" cy="403"/>
                <a:chOff x="972" y="3627"/>
                <a:chExt cx="972" cy="403"/>
              </a:xfrm>
            </p:grpSpPr>
            <p:sp>
              <p:nvSpPr>
                <p:cNvPr id="47154" name="Rectangle 39"/>
                <p:cNvSpPr>
                  <a:spLocks noChangeArrowheads="1"/>
                </p:cNvSpPr>
                <p:nvPr/>
              </p:nvSpPr>
              <p:spPr bwMode="auto">
                <a:xfrm>
                  <a:off x="1015" y="3627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1.35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55" name="Rectangle 116"/>
                <p:cNvSpPr>
                  <a:spLocks noChangeArrowheads="1"/>
                </p:cNvSpPr>
                <p:nvPr/>
              </p:nvSpPr>
              <p:spPr bwMode="auto">
                <a:xfrm>
                  <a:off x="972" y="3627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8" name="Group 119"/>
              <p:cNvGrpSpPr>
                <a:grpSpLocks/>
              </p:cNvGrpSpPr>
              <p:nvPr/>
            </p:nvGrpSpPr>
            <p:grpSpPr bwMode="auto">
              <a:xfrm>
                <a:off x="1944" y="3627"/>
                <a:ext cx="972" cy="403"/>
                <a:chOff x="1944" y="3627"/>
                <a:chExt cx="972" cy="403"/>
              </a:xfrm>
            </p:grpSpPr>
            <p:sp>
              <p:nvSpPr>
                <p:cNvPr id="47152" name="Rectangle 40"/>
                <p:cNvSpPr>
                  <a:spLocks noChangeArrowheads="1"/>
                </p:cNvSpPr>
                <p:nvPr/>
              </p:nvSpPr>
              <p:spPr bwMode="auto">
                <a:xfrm>
                  <a:off x="1987" y="3627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4600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53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44" y="3627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7149" name="Group 121"/>
              <p:cNvGrpSpPr>
                <a:grpSpLocks/>
              </p:cNvGrpSpPr>
              <p:nvPr/>
            </p:nvGrpSpPr>
            <p:grpSpPr bwMode="auto">
              <a:xfrm>
                <a:off x="2916" y="3627"/>
                <a:ext cx="972" cy="403"/>
                <a:chOff x="2916" y="3627"/>
                <a:chExt cx="972" cy="403"/>
              </a:xfrm>
            </p:grpSpPr>
            <p:sp>
              <p:nvSpPr>
                <p:cNvPr id="47150" name="Rectangle 41"/>
                <p:cNvSpPr>
                  <a:spLocks noChangeArrowheads="1"/>
                </p:cNvSpPr>
                <p:nvPr/>
              </p:nvSpPr>
              <p:spPr bwMode="auto">
                <a:xfrm>
                  <a:off x="2959" y="3627"/>
                  <a:ext cx="88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/>
                  <a:r>
                    <a:rPr lang="pt-BR">
                      <a:latin typeface="Arial" charset="0"/>
                      <a:cs typeface="Arial" charset="0"/>
                    </a:rPr>
                    <a:t>150</a:t>
                  </a:r>
                </a:p>
                <a:p>
                  <a:pPr algn="just" eaLnBrk="0" hangingPunct="0"/>
                  <a:endParaRPr lang="pt-BR" sz="4400"/>
                </a:p>
              </p:txBody>
            </p:sp>
            <p:sp>
              <p:nvSpPr>
                <p:cNvPr id="47151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16" y="3627"/>
                  <a:ext cx="97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7109" name="Rectangle 123"/>
            <p:cNvSpPr>
              <a:spLocks noChangeArrowheads="1"/>
            </p:cNvSpPr>
            <p:nvPr/>
          </p:nvSpPr>
          <p:spPr bwMode="auto">
            <a:xfrm>
              <a:off x="-3" y="-3"/>
              <a:ext cx="3894" cy="403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107" name="Text Box 125"/>
          <p:cNvSpPr txBox="1">
            <a:spLocks noChangeArrowheads="1"/>
          </p:cNvSpPr>
          <p:nvPr/>
        </p:nvSpPr>
        <p:spPr bwMode="auto">
          <a:xfrm>
            <a:off x="441325" y="41275"/>
            <a:ext cx="515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Temperatura ambiente e baixa dopagem: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09600"/>
          </a:xfrm>
        </p:spPr>
        <p:txBody>
          <a:bodyPr/>
          <a:lstStyle/>
          <a:p>
            <a:r>
              <a:rPr lang="pt-BR" sz="3200" smtClean="0"/>
              <a:t>Densidade de corrente de deriva e resistividade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600325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8132" name="Picture 4" descr="8_2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85875"/>
            <a:ext cx="39433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04800" y="609600"/>
          <a:ext cx="8743950" cy="628650"/>
        </p:xfrm>
        <a:graphic>
          <a:graphicData uri="http://schemas.openxmlformats.org/presentationml/2006/ole">
            <p:oleObj spid="_x0000_s48133" r:id="rId5" imgW="3314700" imgH="241300" progId="Equation.3">
              <p:embed/>
            </p:oleObj>
          </a:graphicData>
        </a:graphic>
      </p:graphicFrame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41100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533400" y="1524000"/>
          <a:ext cx="2286000" cy="966788"/>
        </p:xfrm>
        <a:graphic>
          <a:graphicData uri="http://schemas.openxmlformats.org/presentationml/2006/ole">
            <p:oleObj spid="_x0000_s48135" r:id="rId6" imgW="926698" imgH="393529" progId="Equation.3">
              <p:embed/>
            </p:oleObj>
          </a:graphicData>
        </a:graphic>
      </p:graphicFrame>
      <p:sp>
        <p:nvSpPr>
          <p:cNvPr id="48136" name="Rectangle 11"/>
          <p:cNvSpPr>
            <a:spLocks noChangeArrowheads="1"/>
          </p:cNvSpPr>
          <p:nvPr/>
        </p:nvSpPr>
        <p:spPr bwMode="auto">
          <a:xfrm>
            <a:off x="42719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3205163" y="1524000"/>
          <a:ext cx="1443037" cy="939800"/>
        </p:xfrm>
        <a:graphic>
          <a:graphicData uri="http://schemas.openxmlformats.org/presentationml/2006/ole">
            <p:oleObj spid="_x0000_s48137" r:id="rId7" imgW="596641" imgH="393529" progId="Equation.3">
              <p:embed/>
            </p:oleObj>
          </a:graphicData>
        </a:graphic>
      </p:graphicFrame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58140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228600" y="2743200"/>
          <a:ext cx="4572000" cy="1033463"/>
        </p:xfrm>
        <a:graphic>
          <a:graphicData uri="http://schemas.openxmlformats.org/presentationml/2006/ole">
            <p:oleObj spid="_x0000_s48139" r:id="rId8" imgW="1981200" imgH="444500" progId="Equation.3">
              <p:embed/>
            </p:oleObj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3048000" y="4419600"/>
          <a:ext cx="1752600" cy="1030288"/>
        </p:xfrm>
        <a:graphic>
          <a:graphicData uri="http://schemas.openxmlformats.org/presentationml/2006/ole">
            <p:oleObj spid="_x0000_s48140" r:id="rId9" imgW="761669" imgH="444307" progId="Equation.3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048000" y="5715000"/>
          <a:ext cx="1752600" cy="1038225"/>
        </p:xfrm>
        <a:graphic>
          <a:graphicData uri="http://schemas.openxmlformats.org/presentationml/2006/ole">
            <p:oleObj spid="_x0000_s48141" r:id="rId10" imgW="723586" imgH="431613" progId="Equation.3">
              <p:embed/>
            </p:oleObj>
          </a:graphicData>
        </a:graphic>
      </p:graphicFrame>
      <p:sp>
        <p:nvSpPr>
          <p:cNvPr id="48142" name="Text Box 20"/>
          <p:cNvSpPr txBox="1">
            <a:spLocks noChangeArrowheads="1"/>
          </p:cNvSpPr>
          <p:nvPr/>
        </p:nvSpPr>
        <p:spPr bwMode="auto">
          <a:xfrm>
            <a:off x="441325" y="4460875"/>
            <a:ext cx="2076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Material tipo p: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r>
              <a:rPr lang="pt-BR"/>
              <a:t>Material tipo 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081213" y="128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9155" name="Picture 2" descr="8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7788"/>
            <a:ext cx="7772400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t-BR" sz="2800" smtClean="0"/>
              <a:t>Medida da resistividade por método das 4 pontas: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610600" cy="2362200"/>
          </a:xfrm>
        </p:spPr>
        <p:txBody>
          <a:bodyPr/>
          <a:lstStyle/>
          <a:p>
            <a:pPr>
              <a:buFontTx/>
              <a:buNone/>
            </a:pPr>
            <a:r>
              <a:rPr lang="pt-BR" sz="2400" smtClean="0"/>
              <a:t>Smith (1958) demonstra:</a:t>
            </a:r>
          </a:p>
          <a:p>
            <a:pPr>
              <a:buFontTx/>
              <a:buNone/>
            </a:pPr>
            <a:endParaRPr lang="pt-BR" sz="2400" smtClean="0"/>
          </a:p>
          <a:p>
            <a:pPr>
              <a:buFontTx/>
              <a:buNone/>
            </a:pPr>
            <a:endParaRPr lang="pt-BR" sz="2400" smtClean="0"/>
          </a:p>
          <a:p>
            <a:pPr>
              <a:buFontTx/>
              <a:buNone/>
            </a:pPr>
            <a:r>
              <a:rPr lang="pt-BR" sz="2400" smtClean="0"/>
              <a:t>Onde F é um fator de correção tabelado, dependente da geometria.</a:t>
            </a:r>
          </a:p>
          <a:p>
            <a:pPr>
              <a:buFontTx/>
              <a:buNone/>
            </a:pPr>
            <a:r>
              <a:rPr lang="pt-BR" sz="2400" smtClean="0"/>
              <a:t>Para amostra fina e dimensões horizontais &gt;&gt; S: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84785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0181" name="Picture 4" descr="5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09600"/>
            <a:ext cx="6934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40909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609600" y="4114800"/>
          <a:ext cx="2386013" cy="968375"/>
        </p:xfrm>
        <a:graphic>
          <a:graphicData uri="http://schemas.openxmlformats.org/presentationml/2006/ole">
            <p:oleObj spid="_x0000_s50183" r:id="rId4" imgW="965200" imgH="393700" progId="Equation.3">
              <p:embed/>
            </p:oleObj>
          </a:graphicData>
        </a:graphic>
      </p:graphicFrame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71951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09600" y="5905500"/>
          <a:ext cx="3824288" cy="876300"/>
        </p:xfrm>
        <a:graphic>
          <a:graphicData uri="http://schemas.openxmlformats.org/presentationml/2006/ole">
            <p:oleObj spid="_x0000_s50185" r:id="rId5" imgW="1701800" imgH="393700" progId="Equation.3">
              <p:embed/>
            </p:oleObj>
          </a:graphicData>
        </a:graphic>
      </p:graphicFrame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40338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0187" name="Object 10"/>
          <p:cNvGraphicFramePr>
            <a:graphicFrameLocks noChangeAspect="1"/>
          </p:cNvGraphicFramePr>
          <p:nvPr/>
        </p:nvGraphicFramePr>
        <p:xfrm>
          <a:off x="6705600" y="5943600"/>
          <a:ext cx="2438400" cy="885825"/>
        </p:xfrm>
        <a:graphic>
          <a:graphicData uri="http://schemas.openxmlformats.org/presentationml/2006/ole">
            <p:oleObj spid="_x0000_s50187" r:id="rId6" imgW="1079032" imgH="393529" progId="Equation.3">
              <p:embed/>
            </p:oleObj>
          </a:graphicData>
        </a:graphic>
      </p:graphicFrame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176838" y="6137275"/>
            <a:ext cx="145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Define-se: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070350" y="2667000"/>
            <a:ext cx="4048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2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pt-BR" sz="3600" smtClean="0"/>
              <a:t>Ação de Difusão: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410200"/>
          </a:xfrm>
        </p:spPr>
        <p:txBody>
          <a:bodyPr/>
          <a:lstStyle/>
          <a:p>
            <a:r>
              <a:rPr lang="pt-BR" sz="2800" smtClean="0"/>
              <a:t>Ocorre para partículas com movimento térmico randômico. Tendem a espalhar-se.</a:t>
            </a:r>
          </a:p>
          <a:p>
            <a:r>
              <a:rPr lang="pt-BR" sz="2800" smtClean="0"/>
              <a:t>Transporte líquido da região com maior concentração.</a:t>
            </a:r>
          </a:p>
          <a:p>
            <a:r>
              <a:rPr lang="pt-BR" sz="2800" smtClean="0"/>
              <a:t>Exemplos:</a:t>
            </a:r>
          </a:p>
          <a:p>
            <a:pPr lvl="1"/>
            <a:r>
              <a:rPr lang="pt-BR" sz="2400" smtClean="0"/>
              <a:t>Fumaça de cigarro</a:t>
            </a:r>
          </a:p>
          <a:p>
            <a:pPr lvl="1"/>
            <a:r>
              <a:rPr lang="pt-BR" sz="2400" smtClean="0"/>
              <a:t>Perfume</a:t>
            </a:r>
          </a:p>
          <a:p>
            <a:pPr lvl="1"/>
            <a:r>
              <a:rPr lang="pt-BR" sz="2400" smtClean="0"/>
              <a:t>Sistema hipotético da figura:</a:t>
            </a:r>
          </a:p>
          <a:p>
            <a:pPr lvl="1"/>
            <a:r>
              <a:rPr lang="pt-BR" sz="2400" smtClean="0"/>
              <a:t>Elétrons e lacunas em sólidos.</a:t>
            </a:r>
          </a:p>
          <a:p>
            <a:r>
              <a:rPr lang="pt-BR" sz="2800" smtClean="0"/>
              <a:t>Força propulsora:</a:t>
            </a:r>
          </a:p>
          <a:p>
            <a:pPr lvl="1"/>
            <a:r>
              <a:rPr lang="pt-BR" sz="2400" smtClean="0"/>
              <a:t>Gradiente de concentração.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3048000" y="1566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2229" name="Picture 4" descr="8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33600"/>
            <a:ext cx="3867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676525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3251" name="Picture 2" descr="8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2388"/>
            <a:ext cx="494347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39290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1524000" y="3733800"/>
          <a:ext cx="3962400" cy="704850"/>
        </p:xfrm>
        <a:graphic>
          <a:graphicData uri="http://schemas.openxmlformats.org/presentationml/2006/ole">
            <p:oleObj spid="_x0000_s53253" r:id="rId4" imgW="1282700" imgH="228600" progId="Equation.3">
              <p:embed/>
            </p:oleObj>
          </a:graphicData>
        </a:graphic>
      </p:graphicFrame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41719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1524000" y="4724400"/>
          <a:ext cx="2057400" cy="1003300"/>
        </p:xfrm>
        <a:graphic>
          <a:graphicData uri="http://schemas.openxmlformats.org/presentationml/2006/ole">
            <p:oleObj spid="_x0000_s53255" r:id="rId5" imgW="799753" imgH="393529" progId="Equation.3">
              <p:embed/>
            </p:oleObj>
          </a:graphicData>
        </a:graphic>
      </p:graphicFrame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31925" y="5934075"/>
            <a:ext cx="5051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/>
              <a:t>D = coeficiente de difusão [cm</a:t>
            </a:r>
            <a:r>
              <a:rPr lang="pt-BR" sz="2800" baseline="30000"/>
              <a:t>2</a:t>
            </a:r>
            <a:r>
              <a:rPr lang="pt-BR" sz="2800"/>
              <a:t>/s]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93725" y="142875"/>
            <a:ext cx="3603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/>
              <a:t>Caso elétrons e lacunas:</a:t>
            </a:r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6629400" y="4089400"/>
          <a:ext cx="2514600" cy="858838"/>
        </p:xfrm>
        <a:graphic>
          <a:graphicData uri="http://schemas.openxmlformats.org/presentationml/2006/ole">
            <p:oleObj spid="_x0000_s54275" r:id="rId3" imgW="1143000" imgH="393700" progId="Equation.3">
              <p:embed/>
            </p:oleObj>
          </a:graphicData>
        </a:graphic>
      </p:graphicFrame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3105150" y="2914650"/>
            <a:ext cx="2978150" cy="639763"/>
            <a:chOff x="28" y="0"/>
            <a:chExt cx="1876" cy="403"/>
          </a:xfrm>
        </p:grpSpPr>
        <p:sp>
          <p:nvSpPr>
            <p:cNvPr id="54280" name="Rectangle 5"/>
            <p:cNvSpPr>
              <a:spLocks noChangeArrowheads="1" noTextEdit="1"/>
            </p:cNvSpPr>
            <p:nvPr/>
          </p:nvSpPr>
          <p:spPr bwMode="auto">
            <a:xfrm>
              <a:off x="28" y="0"/>
              <a:ext cx="187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54281" name="Rectangle 6"/>
            <p:cNvSpPr>
              <a:spLocks noChangeArrowheads="1"/>
            </p:cNvSpPr>
            <p:nvPr/>
          </p:nvSpPr>
          <p:spPr bwMode="auto">
            <a:xfrm>
              <a:off x="28" y="0"/>
              <a:ext cx="18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200">
                  <a:cs typeface="Arial" charset="0"/>
                </a:rPr>
                <a:t> </a:t>
              </a:r>
              <a:endParaRPr lang="pt-BR" sz="1200">
                <a:latin typeface="Arial" charset="0"/>
                <a:cs typeface="Arial" charset="0"/>
              </a:endParaRPr>
            </a:p>
            <a:p>
              <a:pPr algn="just" eaLnBrk="0" hangingPunct="0"/>
              <a:endParaRPr lang="pt-BR"/>
            </a:p>
          </p:txBody>
        </p:sp>
        <p:sp>
          <p:nvSpPr>
            <p:cNvPr id="54282" name="Rectangle 7"/>
            <p:cNvSpPr>
              <a:spLocks noChangeArrowheads="1" noTextEdit="1"/>
            </p:cNvSpPr>
            <p:nvPr/>
          </p:nvSpPr>
          <p:spPr bwMode="auto">
            <a:xfrm>
              <a:off x="28" y="403"/>
              <a:ext cx="187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54277" name="Object 3"/>
          <p:cNvGraphicFramePr>
            <a:graphicFrameLocks noChangeAspect="1"/>
          </p:cNvGraphicFramePr>
          <p:nvPr/>
        </p:nvGraphicFramePr>
        <p:xfrm>
          <a:off x="6642100" y="1927225"/>
          <a:ext cx="2501900" cy="892175"/>
        </p:xfrm>
        <a:graphic>
          <a:graphicData uri="http://schemas.openxmlformats.org/presentationml/2006/ole">
            <p:oleObj spid="_x0000_s54277" r:id="rId4" imgW="1091726" imgH="393529" progId="Equation.3">
              <p:embed/>
            </p:oleObj>
          </a:graphicData>
        </a:graphic>
      </p:graphicFrame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2014538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4279" name="Picture 9" descr="8_27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84275"/>
            <a:ext cx="644366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pt-BR" sz="3600" smtClean="0"/>
              <a:t>Superposição das Ações de Deriva e de Difusão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17195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124200" y="838200"/>
          <a:ext cx="2590800" cy="739775"/>
        </p:xfrm>
        <a:graphic>
          <a:graphicData uri="http://schemas.openxmlformats.org/presentationml/2006/ole">
            <p:oleObj spid="_x0000_s55300" r:id="rId3" imgW="800100" imgH="228600" progId="Equation.3">
              <p:embed/>
            </p:oleObj>
          </a:graphicData>
        </a:graphic>
      </p:graphicFrame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37671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81000" y="2238375"/>
          <a:ext cx="3962400" cy="962025"/>
        </p:xfrm>
        <a:graphic>
          <a:graphicData uri="http://schemas.openxmlformats.org/presentationml/2006/ole">
            <p:oleObj spid="_x0000_s55302" r:id="rId4" imgW="1612900" imgH="393700" progId="Equation.3">
              <p:embed/>
            </p:oleObj>
          </a:graphicData>
        </a:graphic>
      </p:graphicFrame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37528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876800" y="2255838"/>
          <a:ext cx="3962400" cy="944562"/>
        </p:xfrm>
        <a:graphic>
          <a:graphicData uri="http://schemas.openxmlformats.org/presentationml/2006/ole">
            <p:oleObj spid="_x0000_s55304" r:id="rId5" imgW="1637589" imgH="393529" progId="Equation.3">
              <p:embed/>
            </p:oleObj>
          </a:graphicData>
        </a:graphic>
      </p:graphicFrame>
      <p:graphicFrame>
        <p:nvGraphicFramePr>
          <p:cNvPr id="55305" name="Object 11"/>
          <p:cNvGraphicFramePr>
            <a:graphicFrameLocks noChangeAspect="1"/>
          </p:cNvGraphicFramePr>
          <p:nvPr/>
        </p:nvGraphicFramePr>
        <p:xfrm>
          <a:off x="381000" y="4343400"/>
          <a:ext cx="3886200" cy="533400"/>
        </p:xfrm>
        <a:graphic>
          <a:graphicData uri="http://schemas.openxmlformats.org/presentationml/2006/ole">
            <p:oleObj spid="_x0000_s55305" r:id="rId6" imgW="1600200" imgH="215900" progId="Equation.3">
              <p:embed/>
            </p:oleObj>
          </a:graphicData>
        </a:graphic>
      </p:graphicFrame>
      <p:grpSp>
        <p:nvGrpSpPr>
          <p:cNvPr id="55306" name="Group 15"/>
          <p:cNvGrpSpPr>
            <a:grpSpLocks/>
          </p:cNvGrpSpPr>
          <p:nvPr/>
        </p:nvGrpSpPr>
        <p:grpSpPr bwMode="auto">
          <a:xfrm>
            <a:off x="3105150" y="2995613"/>
            <a:ext cx="2978150" cy="639762"/>
            <a:chOff x="28" y="0"/>
            <a:chExt cx="1876" cy="403"/>
          </a:xfrm>
        </p:grpSpPr>
        <p:sp>
          <p:nvSpPr>
            <p:cNvPr id="55308" name="Rectangle 12"/>
            <p:cNvSpPr>
              <a:spLocks noChangeArrowheads="1" noTextEdit="1"/>
            </p:cNvSpPr>
            <p:nvPr/>
          </p:nvSpPr>
          <p:spPr bwMode="auto">
            <a:xfrm>
              <a:off x="28" y="0"/>
              <a:ext cx="187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28" y="0"/>
              <a:ext cx="18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200">
                  <a:cs typeface="Arial" charset="0"/>
                </a:rPr>
                <a:t> </a:t>
              </a:r>
              <a:endParaRPr lang="pt-BR" sz="1200">
                <a:latin typeface="Arial" charset="0"/>
                <a:cs typeface="Arial" charset="0"/>
              </a:endParaRPr>
            </a:p>
            <a:p>
              <a:pPr algn="just" eaLnBrk="0" hangingPunct="0"/>
              <a:endParaRPr lang="pt-BR"/>
            </a:p>
          </p:txBody>
        </p:sp>
        <p:sp>
          <p:nvSpPr>
            <p:cNvPr id="55310" name="Rectangle 14"/>
            <p:cNvSpPr>
              <a:spLocks noChangeArrowheads="1" noTextEdit="1"/>
            </p:cNvSpPr>
            <p:nvPr/>
          </p:nvSpPr>
          <p:spPr bwMode="auto">
            <a:xfrm>
              <a:off x="28" y="403"/>
              <a:ext cx="187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55307" name="Object 10"/>
          <p:cNvGraphicFramePr>
            <a:graphicFrameLocks noChangeAspect="1"/>
          </p:cNvGraphicFramePr>
          <p:nvPr/>
        </p:nvGraphicFramePr>
        <p:xfrm>
          <a:off x="4953000" y="4343400"/>
          <a:ext cx="3797300" cy="533400"/>
        </p:xfrm>
        <a:graphic>
          <a:graphicData uri="http://schemas.openxmlformats.org/presentationml/2006/ole">
            <p:oleObj spid="_x0000_s55307" r:id="rId7" imgW="16256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pt-BR" sz="3600" smtClean="0"/>
              <a:t>Relação de Einstein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6096000"/>
          </a:xfrm>
        </p:spPr>
        <p:txBody>
          <a:bodyPr/>
          <a:lstStyle/>
          <a:p>
            <a:r>
              <a:rPr lang="pt-BR" sz="2400" smtClean="0"/>
              <a:t>Como varia D com temperatura e dopagem?</a:t>
            </a:r>
          </a:p>
          <a:p>
            <a:r>
              <a:rPr lang="pt-BR" sz="2400" smtClean="0"/>
              <a:t>De forma similar a</a:t>
            </a:r>
            <a:r>
              <a:rPr lang="pt-BR" sz="2400" smtClean="0">
                <a:sym typeface="Symbol" pitchFamily="18" charset="2"/>
              </a:rPr>
              <a:t></a:t>
            </a:r>
            <a:r>
              <a:rPr lang="pt-BR" sz="2400" smtClean="0"/>
              <a:t>. Ambos dependem do movimento aleatório dos portadores, sua velocidade térmica.</a:t>
            </a:r>
          </a:p>
          <a:p>
            <a:r>
              <a:rPr lang="pt-BR" sz="2400" smtClean="0"/>
              <a:t>Consideremos um semicondutor em equilíbrio e com dopagem não uniforme:</a:t>
            </a:r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endParaRPr lang="pt-BR" sz="2400" smtClean="0"/>
          </a:p>
          <a:p>
            <a:r>
              <a:rPr lang="pt-BR" sz="2400" smtClean="0"/>
              <a:t>Em equilíbrio: E</a:t>
            </a:r>
            <a:r>
              <a:rPr lang="pt-BR" sz="2400" baseline="-25000" smtClean="0"/>
              <a:t>F</a:t>
            </a:r>
            <a:r>
              <a:rPr lang="pt-BR" sz="2400" smtClean="0"/>
              <a:t> = cte e J</a:t>
            </a:r>
            <a:r>
              <a:rPr lang="pt-BR" sz="2400" baseline="-25000" smtClean="0"/>
              <a:t>N</a:t>
            </a:r>
            <a:r>
              <a:rPr lang="pt-BR" sz="2400" smtClean="0"/>
              <a:t> = J</a:t>
            </a:r>
            <a:r>
              <a:rPr lang="pt-BR" sz="2400" baseline="-25000" smtClean="0"/>
              <a:t>P</a:t>
            </a:r>
            <a:r>
              <a:rPr lang="pt-BR" sz="2400" smtClean="0"/>
              <a:t> = 0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2481263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6325" name="Picture 4" descr="8_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16250"/>
            <a:ext cx="61722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3090863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8195" name="Picture 7" descr="4_1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45513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3090863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8197" name="Picture 9" descr="4_1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582863"/>
            <a:ext cx="4800600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457200" y="152400"/>
          <a:ext cx="5854700" cy="803275"/>
        </p:xfrm>
        <a:graphic>
          <a:graphicData uri="http://schemas.openxmlformats.org/presentationml/2006/ole">
            <p:oleObj spid="_x0000_s57346" r:id="rId3" imgW="2844800" imgH="393700" progId="Equation.3">
              <p:embed/>
            </p:oleObj>
          </a:graphicData>
        </a:graphic>
      </p:graphicFrame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457200" y="1219200"/>
          <a:ext cx="1282700" cy="842963"/>
        </p:xfrm>
        <a:graphic>
          <a:graphicData uri="http://schemas.openxmlformats.org/presentationml/2006/ole">
            <p:oleObj spid="_x0000_s57347" r:id="rId4" imgW="634725" imgH="418918" progId="Equation.3">
              <p:embed/>
            </p:oleObj>
          </a:graphicData>
        </a:graphic>
      </p:graphicFrame>
      <p:graphicFrame>
        <p:nvGraphicFramePr>
          <p:cNvPr id="57348" name="Object 3"/>
          <p:cNvGraphicFramePr>
            <a:graphicFrameLocks noChangeAspect="1"/>
          </p:cNvGraphicFramePr>
          <p:nvPr/>
        </p:nvGraphicFramePr>
        <p:xfrm>
          <a:off x="1905000" y="1219200"/>
          <a:ext cx="2667000" cy="879475"/>
        </p:xfrm>
        <a:graphic>
          <a:graphicData uri="http://schemas.openxmlformats.org/presentationml/2006/ole">
            <p:oleObj spid="_x0000_s57348" r:id="rId5" imgW="952087" imgH="317362" progId="Equation.3">
              <p:embed/>
            </p:oleObj>
          </a:graphicData>
        </a:graphic>
      </p:graphicFrame>
      <p:graphicFrame>
        <p:nvGraphicFramePr>
          <p:cNvPr id="57349" name="Object 2"/>
          <p:cNvGraphicFramePr>
            <a:graphicFrameLocks noChangeAspect="1"/>
          </p:cNvGraphicFramePr>
          <p:nvPr/>
        </p:nvGraphicFramePr>
        <p:xfrm>
          <a:off x="5029200" y="1219200"/>
          <a:ext cx="1358900" cy="928688"/>
        </p:xfrm>
        <a:graphic>
          <a:graphicData uri="http://schemas.openxmlformats.org/presentationml/2006/ole">
            <p:oleObj spid="_x0000_s57349" r:id="rId6" imgW="571252" imgH="393529" progId="Equation.3">
              <p:embed/>
            </p:oleObj>
          </a:graphicData>
        </a:graphic>
      </p:graphicFrame>
      <p:sp>
        <p:nvSpPr>
          <p:cNvPr id="57350" name="Rectangle 15"/>
          <p:cNvSpPr>
            <a:spLocks noChangeArrowheads="1"/>
          </p:cNvSpPr>
          <p:nvPr/>
        </p:nvSpPr>
        <p:spPr bwMode="auto">
          <a:xfrm>
            <a:off x="34242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7351" name="Object 14"/>
          <p:cNvGraphicFramePr>
            <a:graphicFrameLocks noChangeAspect="1"/>
          </p:cNvGraphicFramePr>
          <p:nvPr/>
        </p:nvGraphicFramePr>
        <p:xfrm>
          <a:off x="457200" y="2573338"/>
          <a:ext cx="5033963" cy="855662"/>
        </p:xfrm>
        <a:graphic>
          <a:graphicData uri="http://schemas.openxmlformats.org/presentationml/2006/ole">
            <p:oleObj spid="_x0000_s57351" r:id="rId7" imgW="2298700" imgH="393700" progId="Equation.3">
              <p:embed/>
            </p:oleObj>
          </a:graphicData>
        </a:graphic>
      </p:graphicFrame>
      <p:sp>
        <p:nvSpPr>
          <p:cNvPr id="57352" name="Rectangle 17"/>
          <p:cNvSpPr>
            <a:spLocks noChangeArrowheads="1"/>
          </p:cNvSpPr>
          <p:nvPr/>
        </p:nvSpPr>
        <p:spPr bwMode="auto">
          <a:xfrm>
            <a:off x="33670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7353" name="Object 16"/>
          <p:cNvGraphicFramePr>
            <a:graphicFrameLocks noChangeAspect="1"/>
          </p:cNvGraphicFramePr>
          <p:nvPr/>
        </p:nvGraphicFramePr>
        <p:xfrm>
          <a:off x="457200" y="3657600"/>
          <a:ext cx="5395913" cy="874713"/>
        </p:xfrm>
        <a:graphic>
          <a:graphicData uri="http://schemas.openxmlformats.org/presentationml/2006/ole">
            <p:oleObj spid="_x0000_s57353" r:id="rId8" imgW="2413000" imgH="393700" progId="Equation.3">
              <p:embed/>
            </p:oleObj>
          </a:graphicData>
        </a:graphic>
      </p:graphicFrame>
      <p:sp>
        <p:nvSpPr>
          <p:cNvPr id="57354" name="Rectangle 19"/>
          <p:cNvSpPr>
            <a:spLocks noChangeArrowheads="1"/>
          </p:cNvSpPr>
          <p:nvPr/>
        </p:nvSpPr>
        <p:spPr bwMode="auto">
          <a:xfrm>
            <a:off x="42481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7355" name="Object 18"/>
          <p:cNvGraphicFramePr>
            <a:graphicFrameLocks noChangeAspect="1"/>
          </p:cNvGraphicFramePr>
          <p:nvPr/>
        </p:nvGraphicFramePr>
        <p:xfrm>
          <a:off x="361950" y="4724400"/>
          <a:ext cx="1811338" cy="969963"/>
        </p:xfrm>
        <a:graphic>
          <a:graphicData uri="http://schemas.openxmlformats.org/presentationml/2006/ole">
            <p:oleObj spid="_x0000_s57355" name="Equation" r:id="rId9" imgW="799753" imgH="431613" progId="Equation.3">
              <p:embed/>
            </p:oleObj>
          </a:graphicData>
        </a:graphic>
      </p:graphicFrame>
      <p:sp>
        <p:nvSpPr>
          <p:cNvPr id="57356" name="Rectangle 21"/>
          <p:cNvSpPr>
            <a:spLocks noChangeArrowheads="1"/>
          </p:cNvSpPr>
          <p:nvPr/>
        </p:nvSpPr>
        <p:spPr bwMode="auto">
          <a:xfrm>
            <a:off x="42624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7357" name="Object 20"/>
          <p:cNvGraphicFramePr>
            <a:graphicFrameLocks noChangeAspect="1"/>
          </p:cNvGraphicFramePr>
          <p:nvPr/>
        </p:nvGraphicFramePr>
        <p:xfrm>
          <a:off x="5191125" y="4724400"/>
          <a:ext cx="1347788" cy="952500"/>
        </p:xfrm>
        <a:graphic>
          <a:graphicData uri="http://schemas.openxmlformats.org/presentationml/2006/ole">
            <p:oleObj spid="_x0000_s57357" name="Equation" r:id="rId10" imgW="609336" imgH="431613" progId="Equation.3">
              <p:embed/>
            </p:oleObj>
          </a:graphicData>
        </a:graphic>
      </p:graphicFrame>
      <p:sp>
        <p:nvSpPr>
          <p:cNvPr id="57358" name="Text Box 22"/>
          <p:cNvSpPr txBox="1">
            <a:spLocks noChangeArrowheads="1"/>
          </p:cNvSpPr>
          <p:nvPr/>
        </p:nvSpPr>
        <p:spPr bwMode="auto">
          <a:xfrm>
            <a:off x="2803525" y="4867275"/>
            <a:ext cx="244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/>
              <a:t>Analogamente: </a:t>
            </a:r>
          </a:p>
        </p:txBody>
      </p:sp>
      <p:sp>
        <p:nvSpPr>
          <p:cNvPr id="57359" name="Text Box 23"/>
          <p:cNvSpPr txBox="1">
            <a:spLocks noChangeArrowheads="1"/>
          </p:cNvSpPr>
          <p:nvPr/>
        </p:nvSpPr>
        <p:spPr bwMode="auto">
          <a:xfrm>
            <a:off x="517525" y="5934075"/>
            <a:ext cx="673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800"/>
              <a:t>Nota: vale também fora de equilíbrio térmico!</a:t>
            </a:r>
          </a:p>
        </p:txBody>
      </p:sp>
      <p:sp>
        <p:nvSpPr>
          <p:cNvPr id="57360" name="Text Box 24"/>
          <p:cNvSpPr txBox="1">
            <a:spLocks noChangeArrowheads="1"/>
          </p:cNvSpPr>
          <p:nvPr/>
        </p:nvSpPr>
        <p:spPr bwMode="auto">
          <a:xfrm>
            <a:off x="7150100" y="6477000"/>
            <a:ext cx="191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800"/>
              <a:t>(Ver exercício 3.1)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pt-BR" sz="3600" smtClean="0"/>
              <a:t>Processos de Geração e Recombinação: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800" smtClean="0"/>
              <a:t>Em equilíbrio: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R</a:t>
            </a:r>
            <a:r>
              <a:rPr lang="pt-BR" sz="2400" baseline="-25000" smtClean="0"/>
              <a:t>ter</a:t>
            </a:r>
            <a:r>
              <a:rPr lang="pt-BR" sz="2400" smtClean="0"/>
              <a:t> = G</a:t>
            </a:r>
            <a:r>
              <a:rPr lang="pt-BR" sz="2400" baseline="-25000" smtClean="0"/>
              <a:t>ter</a:t>
            </a:r>
            <a:endParaRPr lang="pt-BR" sz="2400" smtClean="0"/>
          </a:p>
          <a:p>
            <a:pPr lvl="1">
              <a:lnSpc>
                <a:spcPct val="120000"/>
              </a:lnSpc>
            </a:pPr>
            <a:r>
              <a:rPr lang="pt-BR" sz="2400" smtClean="0"/>
              <a:t>pn = n</a:t>
            </a:r>
            <a:r>
              <a:rPr lang="pt-BR" sz="2400" baseline="-25000" smtClean="0"/>
              <a:t>i</a:t>
            </a:r>
            <a:r>
              <a:rPr lang="pt-BR" sz="2400" baseline="30000" smtClean="0"/>
              <a:t>2</a:t>
            </a:r>
            <a:endParaRPr lang="pt-BR" sz="2400" smtClean="0"/>
          </a:p>
          <a:p>
            <a:pPr>
              <a:lnSpc>
                <a:spcPct val="120000"/>
              </a:lnSpc>
            </a:pPr>
            <a:r>
              <a:rPr lang="pt-BR" sz="2800" smtClean="0"/>
              <a:t>Fora de equilíbrio: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R</a:t>
            </a:r>
            <a:r>
              <a:rPr lang="pt-BR" sz="2400" baseline="-25000" smtClean="0"/>
              <a:t>ter</a:t>
            </a:r>
            <a:r>
              <a:rPr lang="pt-BR" sz="2400" smtClean="0"/>
              <a:t> </a:t>
            </a:r>
            <a:r>
              <a:rPr lang="pt-BR" sz="2400" smtClean="0">
                <a:sym typeface="Symbol" pitchFamily="18" charset="2"/>
              </a:rPr>
              <a:t></a:t>
            </a:r>
            <a:r>
              <a:rPr lang="pt-BR" sz="2400" smtClean="0"/>
              <a:t> G</a:t>
            </a:r>
            <a:r>
              <a:rPr lang="pt-BR" sz="2400" baseline="-25000" smtClean="0"/>
              <a:t>ter</a:t>
            </a:r>
            <a:endParaRPr lang="pt-BR" sz="2400" smtClean="0"/>
          </a:p>
          <a:p>
            <a:pPr lvl="1">
              <a:lnSpc>
                <a:spcPct val="120000"/>
              </a:lnSpc>
            </a:pPr>
            <a:r>
              <a:rPr lang="pt-BR" sz="2400" smtClean="0"/>
              <a:t>pn </a:t>
            </a:r>
            <a:r>
              <a:rPr lang="pt-BR" sz="2400" smtClean="0">
                <a:sym typeface="Symbol" pitchFamily="18" charset="2"/>
              </a:rPr>
              <a:t></a:t>
            </a:r>
            <a:r>
              <a:rPr lang="pt-BR" sz="2400" smtClean="0"/>
              <a:t> n</a:t>
            </a:r>
            <a:r>
              <a:rPr lang="pt-BR" sz="2400" baseline="-25000" smtClean="0"/>
              <a:t>i</a:t>
            </a:r>
            <a:r>
              <a:rPr lang="pt-BR" sz="2400" baseline="30000" smtClean="0"/>
              <a:t>2</a:t>
            </a:r>
            <a:endParaRPr lang="pt-BR" sz="2400" smtClean="0"/>
          </a:p>
          <a:p>
            <a:pPr>
              <a:lnSpc>
                <a:spcPct val="120000"/>
              </a:lnSpc>
            </a:pPr>
            <a:r>
              <a:rPr lang="pt-BR" sz="2800" smtClean="0"/>
              <a:t>A “reação” do material é no sentido de voltar ao equilíbrio:</a:t>
            </a:r>
          </a:p>
          <a:p>
            <a:pPr lvl="1">
              <a:lnSpc>
                <a:spcPct val="120000"/>
              </a:lnSpc>
            </a:pPr>
            <a:r>
              <a:rPr lang="pt-BR" sz="2400" smtClean="0"/>
              <a:t>Se falta de portadores: G</a:t>
            </a:r>
            <a:r>
              <a:rPr lang="pt-BR" sz="2400" baseline="-25000" smtClean="0"/>
              <a:t>ter</a:t>
            </a:r>
            <a:r>
              <a:rPr lang="pt-BR" sz="2400" smtClean="0"/>
              <a:t> &gt; R</a:t>
            </a:r>
            <a:r>
              <a:rPr lang="pt-BR" sz="2400" baseline="-25000" smtClean="0"/>
              <a:t>ter</a:t>
            </a:r>
            <a:r>
              <a:rPr lang="pt-BR" sz="2400" smtClean="0"/>
              <a:t>   (R</a:t>
            </a:r>
            <a:r>
              <a:rPr lang="pt-BR" sz="2400" baseline="-25000" smtClean="0"/>
              <a:t>ter</a:t>
            </a:r>
            <a:r>
              <a:rPr lang="pt-BR" sz="2400" smtClean="0"/>
              <a:t> = </a:t>
            </a:r>
            <a:r>
              <a:rPr lang="pt-BR" sz="2400" smtClean="0">
                <a:sym typeface="Symbol" pitchFamily="18" charset="2"/>
              </a:rPr>
              <a:t>pn, será menor).</a:t>
            </a:r>
          </a:p>
          <a:p>
            <a:pPr lvl="1">
              <a:lnSpc>
                <a:spcPct val="120000"/>
              </a:lnSpc>
            </a:pPr>
            <a:r>
              <a:rPr lang="pt-BR" sz="2400" smtClean="0">
                <a:sym typeface="Symbol" pitchFamily="18" charset="2"/>
              </a:rPr>
              <a:t>Se excesso de portadores: </a:t>
            </a:r>
            <a:r>
              <a:rPr lang="pt-BR" sz="2400" smtClean="0"/>
              <a:t>G</a:t>
            </a:r>
            <a:r>
              <a:rPr lang="pt-BR" sz="2400" baseline="-25000" smtClean="0"/>
              <a:t>ter</a:t>
            </a:r>
            <a:r>
              <a:rPr lang="pt-BR" sz="2400" smtClean="0"/>
              <a:t> &lt; R</a:t>
            </a:r>
            <a:r>
              <a:rPr lang="pt-BR" sz="2400" baseline="-25000" smtClean="0"/>
              <a:t>ter</a:t>
            </a:r>
            <a:r>
              <a:rPr lang="pt-BR" sz="2400" smtClean="0"/>
              <a:t>   (R</a:t>
            </a:r>
            <a:r>
              <a:rPr lang="pt-BR" sz="2400" baseline="-25000" smtClean="0"/>
              <a:t>ter</a:t>
            </a:r>
            <a:r>
              <a:rPr lang="pt-BR" sz="2400" smtClean="0"/>
              <a:t> = </a:t>
            </a:r>
            <a:r>
              <a:rPr lang="pt-BR" sz="2400" smtClean="0">
                <a:sym typeface="Symbol" pitchFamily="18" charset="2"/>
              </a:rPr>
              <a:t>pn, será maior).</a:t>
            </a:r>
          </a:p>
          <a:p>
            <a:pPr>
              <a:lnSpc>
                <a:spcPct val="120000"/>
              </a:lnSpc>
            </a:pPr>
            <a:r>
              <a:rPr lang="pt-BR" sz="2800" smtClean="0">
                <a:sym typeface="Symbol" pitchFamily="18" charset="2"/>
              </a:rPr>
              <a:t>Estudar G-R é fundamental, pois ela afeta as concentrações de n e p, no espaço e no tempo, afetando J</a:t>
            </a:r>
            <a:r>
              <a:rPr lang="pt-BR" sz="2800" baseline="-25000" smtClean="0">
                <a:sym typeface="Symbol" pitchFamily="18" charset="2"/>
              </a:rPr>
              <a:t>der</a:t>
            </a:r>
            <a:r>
              <a:rPr lang="pt-BR" sz="2800" smtClean="0">
                <a:sym typeface="Symbol" pitchFamily="18" charset="2"/>
              </a:rPr>
              <a:t> e J</a:t>
            </a:r>
            <a:r>
              <a:rPr lang="pt-BR" sz="2800" baseline="-25000" smtClean="0">
                <a:sym typeface="Symbol" pitchFamily="18" charset="2"/>
              </a:rPr>
              <a:t>dif</a:t>
            </a:r>
            <a:r>
              <a:rPr lang="pt-BR" sz="2800" smtClean="0"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533400"/>
          </a:xfrm>
        </p:spPr>
        <p:txBody>
          <a:bodyPr/>
          <a:lstStyle/>
          <a:p>
            <a:r>
              <a:rPr lang="pt-BR" sz="3600" smtClean="0"/>
              <a:t>Mecanismos de Geração e Recombinação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3429000"/>
          </a:xfrm>
        </p:spPr>
        <p:txBody>
          <a:bodyPr/>
          <a:lstStyle/>
          <a:p>
            <a:r>
              <a:rPr lang="pt-BR" smtClean="0"/>
              <a:t>a) Transição banda a banda:</a:t>
            </a: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190500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9397" name="Picture 4" descr="8_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78486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17525" y="4460875"/>
            <a:ext cx="7386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Em equilíbrio:</a:t>
            </a:r>
          </a:p>
          <a:p>
            <a:endParaRPr lang="pt-BR"/>
          </a:p>
          <a:p>
            <a:r>
              <a:rPr lang="pt-BR"/>
              <a:t>Definimos uma taxa líquida de recombinação, U = R - Gter 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40005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9400" name="Object 7"/>
          <p:cNvGraphicFramePr>
            <a:graphicFrameLocks noChangeAspect="1"/>
          </p:cNvGraphicFramePr>
          <p:nvPr/>
        </p:nvGraphicFramePr>
        <p:xfrm>
          <a:off x="2514600" y="4495800"/>
          <a:ext cx="2514600" cy="503238"/>
        </p:xfrm>
        <a:graphic>
          <a:graphicData uri="http://schemas.openxmlformats.org/presentationml/2006/ole">
            <p:oleObj spid="_x0000_s59400" r:id="rId4" imgW="1143000" imgH="228600" progId="Equation.3">
              <p:embed/>
            </p:oleObj>
          </a:graphicData>
        </a:graphic>
      </p:graphicFrame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348615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59402" name="Object 9"/>
          <p:cNvGraphicFramePr>
            <a:graphicFrameLocks noChangeAspect="1"/>
          </p:cNvGraphicFramePr>
          <p:nvPr/>
        </p:nvGraphicFramePr>
        <p:xfrm>
          <a:off x="1295400" y="5715000"/>
          <a:ext cx="5429250" cy="595313"/>
        </p:xfrm>
        <a:graphic>
          <a:graphicData uri="http://schemas.openxmlformats.org/presentationml/2006/ole">
            <p:oleObj spid="_x0000_s59402" r:id="rId5" imgW="21717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3352800"/>
          </a:xfrm>
        </p:spPr>
        <p:txBody>
          <a:bodyPr/>
          <a:lstStyle/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 </a:t>
            </a:r>
            <a:br>
              <a:rPr lang="pt-BR" smtClean="0"/>
            </a:br>
            <a:r>
              <a:rPr lang="pt-BR" sz="4800" smtClean="0"/>
              <a:t>Junções p-n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endParaRPr lang="pt-BR" smtClean="0"/>
          </a:p>
          <a:p>
            <a:pPr algn="just"/>
            <a:r>
              <a:rPr lang="pt-BR" smtClean="0">
                <a:latin typeface="Arial" charset="0"/>
                <a:cs typeface="Arial" charset="0"/>
              </a:rPr>
              <a:t>	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pt-BR" sz="3600" smtClean="0"/>
              <a:t>Característica I-V de Junção pn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7924800" cy="990600"/>
          </a:xfrm>
        </p:spPr>
        <p:txBody>
          <a:bodyPr/>
          <a:lstStyle/>
          <a:p>
            <a:r>
              <a:rPr lang="pt-BR" sz="2800" smtClean="0"/>
              <a:t>Objetivo: demonstrar o comportamento retificador, com as seguintes relações: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2428875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3493" name="Picture 4" descr="10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64008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005263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63495" name="Object 6"/>
          <p:cNvGraphicFramePr>
            <a:graphicFrameLocks noChangeAspect="1"/>
          </p:cNvGraphicFramePr>
          <p:nvPr/>
        </p:nvGraphicFramePr>
        <p:xfrm>
          <a:off x="685800" y="5257800"/>
          <a:ext cx="2743200" cy="1038225"/>
        </p:xfrm>
        <a:graphic>
          <a:graphicData uri="http://schemas.openxmlformats.org/presentationml/2006/ole">
            <p:oleObj spid="_x0000_s63495" r:id="rId4" imgW="1129810" imgH="431613" progId="Equation.3">
              <p:embed/>
            </p:oleObj>
          </a:graphicData>
        </a:graphic>
      </p:graphicFrame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624263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63497" name="Object 8"/>
          <p:cNvGraphicFramePr>
            <a:graphicFrameLocks noChangeAspect="1"/>
          </p:cNvGraphicFramePr>
          <p:nvPr/>
        </p:nvGraphicFramePr>
        <p:xfrm>
          <a:off x="4191000" y="5257800"/>
          <a:ext cx="3995738" cy="1063625"/>
        </p:xfrm>
        <a:graphic>
          <a:graphicData uri="http://schemas.openxmlformats.org/presentationml/2006/ole">
            <p:oleObj spid="_x0000_s63497" r:id="rId5" imgW="18923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2667000" cy="838200"/>
          </a:xfrm>
        </p:spPr>
        <p:txBody>
          <a:bodyPr/>
          <a:lstStyle/>
          <a:p>
            <a:r>
              <a:rPr lang="pt-BR" sz="3200" smtClean="0"/>
              <a:t>Análise Qualitativa: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2743200" cy="4876800"/>
          </a:xfrm>
        </p:spPr>
        <p:txBody>
          <a:bodyPr/>
          <a:lstStyle/>
          <a:p>
            <a:r>
              <a:rPr lang="pt-BR" sz="2800" smtClean="0"/>
              <a:t>Em equilíbrio:</a:t>
            </a:r>
          </a:p>
          <a:p>
            <a:endParaRPr lang="pt-BR" sz="2800" smtClean="0"/>
          </a:p>
          <a:p>
            <a:endParaRPr lang="pt-BR" sz="2800" smtClean="0"/>
          </a:p>
          <a:p>
            <a:endParaRPr lang="pt-BR" sz="2800" smtClean="0"/>
          </a:p>
          <a:p>
            <a:endParaRPr lang="pt-BR" sz="2800" smtClean="0"/>
          </a:p>
          <a:p>
            <a:endParaRPr lang="pt-BR" sz="2800" smtClean="0"/>
          </a:p>
          <a:p>
            <a:r>
              <a:rPr lang="pt-BR" sz="2800" smtClean="0"/>
              <a:t>Em qualquer ponto x: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2419350" y="1757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4517" name="Picture 4" descr="10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6324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8" name="Object 7"/>
          <p:cNvGraphicFramePr>
            <a:graphicFrameLocks noChangeAspect="1"/>
          </p:cNvGraphicFramePr>
          <p:nvPr/>
        </p:nvGraphicFramePr>
        <p:xfrm>
          <a:off x="381000" y="5257800"/>
          <a:ext cx="2819400" cy="476250"/>
        </p:xfrm>
        <a:graphic>
          <a:graphicData uri="http://schemas.openxmlformats.org/presentationml/2006/ole">
            <p:oleObj spid="_x0000_s64518" r:id="rId4" imgW="1409088" imgH="241195" progId="Equation.3">
              <p:embed/>
            </p:oleObj>
          </a:graphicData>
        </a:graphic>
      </p:graphicFrame>
      <p:grpSp>
        <p:nvGrpSpPr>
          <p:cNvPr id="64519" name="Group 11"/>
          <p:cNvGrpSpPr>
            <a:grpSpLocks/>
          </p:cNvGrpSpPr>
          <p:nvPr/>
        </p:nvGrpSpPr>
        <p:grpSpPr bwMode="auto">
          <a:xfrm>
            <a:off x="3168650" y="3005138"/>
            <a:ext cx="2851150" cy="609600"/>
            <a:chOff x="28" y="0"/>
            <a:chExt cx="1796" cy="384"/>
          </a:xfrm>
        </p:grpSpPr>
        <p:sp>
          <p:nvSpPr>
            <p:cNvPr id="64527" name="Rectangle 8"/>
            <p:cNvSpPr>
              <a:spLocks noChangeArrowheads="1" noTextEdit="1"/>
            </p:cNvSpPr>
            <p:nvPr/>
          </p:nvSpPr>
          <p:spPr bwMode="auto">
            <a:xfrm>
              <a:off x="28" y="0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4528" name="Rectangle 9"/>
            <p:cNvSpPr>
              <a:spLocks noChangeArrowheads="1"/>
            </p:cNvSpPr>
            <p:nvPr/>
          </p:nvSpPr>
          <p:spPr bwMode="auto">
            <a:xfrm>
              <a:off x="28" y="0"/>
              <a:ext cx="17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000"/>
                <a:t> </a:t>
              </a:r>
            </a:p>
            <a:p>
              <a:pPr algn="just" eaLnBrk="0" hangingPunct="0"/>
              <a:endParaRPr lang="pt-BR"/>
            </a:p>
          </p:txBody>
        </p:sp>
        <p:sp>
          <p:nvSpPr>
            <p:cNvPr id="64529" name="Rectangle 10"/>
            <p:cNvSpPr>
              <a:spLocks noChangeArrowheads="1" noTextEdit="1"/>
            </p:cNvSpPr>
            <p:nvPr/>
          </p:nvSpPr>
          <p:spPr bwMode="auto">
            <a:xfrm>
              <a:off x="28" y="384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64520" name="Object 6"/>
          <p:cNvGraphicFramePr>
            <a:graphicFrameLocks noChangeAspect="1"/>
          </p:cNvGraphicFramePr>
          <p:nvPr/>
        </p:nvGraphicFramePr>
        <p:xfrm>
          <a:off x="381000" y="5943600"/>
          <a:ext cx="2895600" cy="476250"/>
        </p:xfrm>
        <a:graphic>
          <a:graphicData uri="http://schemas.openxmlformats.org/presentationml/2006/ole">
            <p:oleObj spid="_x0000_s64520" r:id="rId5" imgW="1447800" imgH="241300" progId="Equation.3">
              <p:embed/>
            </p:oleObj>
          </a:graphicData>
        </a:graphic>
      </p:graphicFrame>
      <p:graphicFrame>
        <p:nvGraphicFramePr>
          <p:cNvPr id="64521" name="Object 13"/>
          <p:cNvGraphicFramePr>
            <a:graphicFrameLocks noChangeAspect="1"/>
          </p:cNvGraphicFramePr>
          <p:nvPr/>
        </p:nvGraphicFramePr>
        <p:xfrm>
          <a:off x="4114800" y="5029200"/>
          <a:ext cx="3355975" cy="819150"/>
        </p:xfrm>
        <a:graphic>
          <a:graphicData uri="http://schemas.openxmlformats.org/presentationml/2006/ole">
            <p:oleObj spid="_x0000_s64521" r:id="rId6" imgW="1600200" imgH="393700" progId="Equation.3">
              <p:embed/>
            </p:oleObj>
          </a:graphicData>
        </a:graphic>
      </p:graphicFrame>
      <p:grpSp>
        <p:nvGrpSpPr>
          <p:cNvPr id="64522" name="Group 17"/>
          <p:cNvGrpSpPr>
            <a:grpSpLocks/>
          </p:cNvGrpSpPr>
          <p:nvPr/>
        </p:nvGrpSpPr>
        <p:grpSpPr bwMode="auto">
          <a:xfrm>
            <a:off x="3168650" y="2928938"/>
            <a:ext cx="2851150" cy="609600"/>
            <a:chOff x="28" y="0"/>
            <a:chExt cx="1796" cy="384"/>
          </a:xfrm>
        </p:grpSpPr>
        <p:sp>
          <p:nvSpPr>
            <p:cNvPr id="64524" name="Rectangle 14"/>
            <p:cNvSpPr>
              <a:spLocks noChangeArrowheads="1" noTextEdit="1"/>
            </p:cNvSpPr>
            <p:nvPr/>
          </p:nvSpPr>
          <p:spPr bwMode="auto">
            <a:xfrm>
              <a:off x="28" y="0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64525" name="Rectangle 15"/>
            <p:cNvSpPr>
              <a:spLocks noChangeArrowheads="1"/>
            </p:cNvSpPr>
            <p:nvPr/>
          </p:nvSpPr>
          <p:spPr bwMode="auto">
            <a:xfrm>
              <a:off x="28" y="0"/>
              <a:ext cx="17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000"/>
                <a:t> </a:t>
              </a:r>
            </a:p>
            <a:p>
              <a:pPr algn="just" eaLnBrk="0" hangingPunct="0"/>
              <a:endParaRPr lang="pt-BR"/>
            </a:p>
          </p:txBody>
        </p:sp>
        <p:sp>
          <p:nvSpPr>
            <p:cNvPr id="64526" name="Rectangle 16"/>
            <p:cNvSpPr>
              <a:spLocks noChangeArrowheads="1" noTextEdit="1"/>
            </p:cNvSpPr>
            <p:nvPr/>
          </p:nvSpPr>
          <p:spPr bwMode="auto">
            <a:xfrm>
              <a:off x="28" y="384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64523" name="Object 12"/>
          <p:cNvGraphicFramePr>
            <a:graphicFrameLocks noChangeAspect="1"/>
          </p:cNvGraphicFramePr>
          <p:nvPr/>
        </p:nvGraphicFramePr>
        <p:xfrm>
          <a:off x="4114800" y="5943600"/>
          <a:ext cx="3276600" cy="819150"/>
        </p:xfrm>
        <a:graphic>
          <a:graphicData uri="http://schemas.openxmlformats.org/presentationml/2006/ole">
            <p:oleObj spid="_x0000_s64523" r:id="rId7" imgW="15621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3657600" cy="609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smtClean="0"/>
              <a:t>Com polarização direta, V</a:t>
            </a:r>
            <a:r>
              <a:rPr lang="pt-BR" sz="2800" baseline="-25000" smtClean="0"/>
              <a:t>a</a:t>
            </a:r>
            <a:r>
              <a:rPr lang="pt-BR" sz="2800" smtClean="0"/>
              <a:t> &gt; 0:</a:t>
            </a:r>
          </a:p>
          <a:p>
            <a:pPr lvl="1">
              <a:lnSpc>
                <a:spcPct val="150000"/>
              </a:lnSpc>
            </a:pPr>
            <a:r>
              <a:rPr lang="pt-BR" sz="2400" smtClean="0"/>
              <a:t>Barreira </a:t>
            </a:r>
            <a:r>
              <a:rPr lang="pt-BR" sz="2400" smtClean="0">
                <a:sym typeface="Symbol" pitchFamily="18" charset="2"/>
              </a:rPr>
              <a:t>; W ; </a:t>
            </a:r>
          </a:p>
          <a:p>
            <a:pPr lvl="1">
              <a:lnSpc>
                <a:spcPct val="150000"/>
              </a:lnSpc>
            </a:pPr>
            <a:r>
              <a:rPr lang="pt-BR" sz="2400" smtClean="0">
                <a:sym typeface="Symbol" pitchFamily="18" charset="2"/>
              </a:rPr>
              <a:t>J</a:t>
            </a:r>
            <a:r>
              <a:rPr lang="pt-BR" sz="2400" baseline="-25000" smtClean="0">
                <a:sym typeface="Symbol" pitchFamily="18" charset="2"/>
              </a:rPr>
              <a:t>der</a:t>
            </a:r>
            <a:r>
              <a:rPr lang="pt-BR" sz="2400" smtClean="0">
                <a:sym typeface="Symbol" pitchFamily="18" charset="2"/>
              </a:rPr>
              <a:t>  e J</a:t>
            </a:r>
            <a:r>
              <a:rPr lang="pt-BR" sz="2400" baseline="-25000" smtClean="0">
                <a:sym typeface="Symbol" pitchFamily="18" charset="2"/>
              </a:rPr>
              <a:t>dif</a:t>
            </a:r>
            <a:r>
              <a:rPr lang="pt-BR" sz="2400" smtClean="0">
                <a:sym typeface="Symbol" pitchFamily="18" charset="2"/>
              </a:rPr>
              <a:t> , ou      J</a:t>
            </a:r>
            <a:r>
              <a:rPr lang="pt-BR" sz="2400" baseline="-25000" smtClean="0">
                <a:sym typeface="Symbol" pitchFamily="18" charset="2"/>
              </a:rPr>
              <a:t>dif</a:t>
            </a:r>
            <a:r>
              <a:rPr lang="pt-BR" sz="2400" smtClean="0">
                <a:sym typeface="Symbol" pitchFamily="18" charset="2"/>
              </a:rPr>
              <a:t> &gt;&gt; J</a:t>
            </a:r>
            <a:r>
              <a:rPr lang="pt-BR" sz="2400" baseline="-25000" smtClean="0">
                <a:sym typeface="Symbol" pitchFamily="18" charset="2"/>
              </a:rPr>
              <a:t>der</a:t>
            </a:r>
            <a:r>
              <a:rPr lang="pt-BR" sz="2400" smtClean="0">
                <a:sym typeface="Symbol" pitchFamily="18" charset="2"/>
              </a:rPr>
              <a:t>  J &gt; 0</a:t>
            </a:r>
            <a:endParaRPr lang="pt-BR" sz="2400" smtClean="0"/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2719388" y="1928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5540" name="Picture 4" descr="10_19a"/>
          <p:cNvPicPr>
            <a:picLocks noChangeAspect="1" noChangeArrowheads="1"/>
          </p:cNvPicPr>
          <p:nvPr/>
        </p:nvPicPr>
        <p:blipFill>
          <a:blip r:embed="rId2"/>
          <a:srcRect t="-2704"/>
          <a:stretch>
            <a:fillRect/>
          </a:stretch>
        </p:blipFill>
        <p:spPr bwMode="auto">
          <a:xfrm>
            <a:off x="3810000" y="-52388"/>
            <a:ext cx="53340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2828925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5542" name="Picture 6" descr="10_1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95788"/>
            <a:ext cx="55626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5775325" y="4918075"/>
            <a:ext cx="3368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Pode-se intuir uma dependência exponencial da corrente com V</a:t>
            </a:r>
            <a:r>
              <a:rPr lang="pt-BR" baseline="-25000"/>
              <a:t>a</a:t>
            </a:r>
            <a:r>
              <a:rPr lang="pt-BR"/>
              <a:t> (redução da barreira).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2076450" y="1643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6563" name="Picture 2" descr="10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0013"/>
            <a:ext cx="7696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8925" y="46038"/>
            <a:ext cx="88550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Injeção de portadores </a:t>
            </a:r>
            <a:r>
              <a:rPr lang="pt-BR">
                <a:sym typeface="Symbol" pitchFamily="18" charset="2"/>
              </a:rPr>
              <a:t></a:t>
            </a:r>
            <a:r>
              <a:rPr lang="pt-BR"/>
              <a:t> armazenamento de carga de difusão nas regiões neutras, na borda da depleção.</a:t>
            </a:r>
          </a:p>
          <a:p>
            <a:r>
              <a:rPr lang="pt-BR"/>
              <a:t>Continuidade de corrente por difusão e recombinação (</a:t>
            </a:r>
            <a:r>
              <a:rPr lang="pt-BR" sz="2800">
                <a:sym typeface="Symbol" pitchFamily="18" charset="2"/>
              </a:rPr>
              <a:t> =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65125" y="269875"/>
            <a:ext cx="577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Continuidade da corrente no circuito fechado: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428875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7588" name="Picture 3" descr="10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7150"/>
            <a:ext cx="91440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3962400" cy="594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smtClean="0"/>
              <a:t>Com polarização reversa, V</a:t>
            </a:r>
            <a:r>
              <a:rPr lang="pt-BR" sz="2800" baseline="-25000" smtClean="0"/>
              <a:t>a</a:t>
            </a:r>
            <a:r>
              <a:rPr lang="pt-BR" sz="2800" smtClean="0"/>
              <a:t> &lt; 0:</a:t>
            </a:r>
          </a:p>
          <a:p>
            <a:pPr lvl="1">
              <a:lnSpc>
                <a:spcPct val="150000"/>
              </a:lnSpc>
            </a:pPr>
            <a:r>
              <a:rPr lang="pt-BR" sz="2400" smtClean="0"/>
              <a:t>Barreira </a:t>
            </a:r>
            <a:r>
              <a:rPr lang="pt-BR" sz="2400" smtClean="0">
                <a:sym typeface="Symbol" pitchFamily="18" charset="2"/>
              </a:rPr>
              <a:t></a:t>
            </a:r>
            <a:r>
              <a:rPr lang="pt-BR" sz="2400" smtClean="0"/>
              <a:t> </a:t>
            </a:r>
            <a:r>
              <a:rPr lang="pt-BR" sz="2400" smtClean="0">
                <a:sym typeface="Symbol" pitchFamily="18" charset="2"/>
              </a:rPr>
              <a:t>; W  ;  </a:t>
            </a:r>
          </a:p>
          <a:p>
            <a:pPr lvl="1">
              <a:lnSpc>
                <a:spcPct val="150000"/>
              </a:lnSpc>
            </a:pPr>
            <a:r>
              <a:rPr lang="pt-BR" sz="2400" smtClean="0">
                <a:sym typeface="Symbol" pitchFamily="18" charset="2"/>
              </a:rPr>
              <a:t>J</a:t>
            </a:r>
            <a:r>
              <a:rPr lang="pt-BR" sz="2400" baseline="-25000" smtClean="0">
                <a:sym typeface="Symbol" pitchFamily="18" charset="2"/>
              </a:rPr>
              <a:t>der</a:t>
            </a:r>
            <a:r>
              <a:rPr lang="pt-BR" sz="2400" smtClean="0">
                <a:sym typeface="Symbol" pitchFamily="18" charset="2"/>
              </a:rPr>
              <a:t> cte e J</a:t>
            </a:r>
            <a:r>
              <a:rPr lang="pt-BR" sz="2400" baseline="-25000" smtClean="0">
                <a:sym typeface="Symbol" pitchFamily="18" charset="2"/>
              </a:rPr>
              <a:t>dif</a:t>
            </a:r>
            <a:r>
              <a:rPr lang="pt-BR" sz="2400" smtClean="0">
                <a:sym typeface="Symbol" pitchFamily="18" charset="2"/>
              </a:rPr>
              <a:t> , ou       J</a:t>
            </a:r>
            <a:r>
              <a:rPr lang="pt-BR" sz="2400" baseline="-25000" smtClean="0">
                <a:sym typeface="Symbol" pitchFamily="18" charset="2"/>
              </a:rPr>
              <a:t>dif</a:t>
            </a:r>
            <a:r>
              <a:rPr lang="pt-BR" sz="2400" smtClean="0">
                <a:sym typeface="Symbol" pitchFamily="18" charset="2"/>
              </a:rPr>
              <a:t> &lt;&lt; J</a:t>
            </a:r>
            <a:r>
              <a:rPr lang="pt-BR" sz="2400" baseline="-25000" smtClean="0">
                <a:sym typeface="Symbol" pitchFamily="18" charset="2"/>
              </a:rPr>
              <a:t>der</a:t>
            </a:r>
            <a:r>
              <a:rPr lang="pt-BR" sz="2400" smtClean="0">
                <a:sym typeface="Symbol" pitchFamily="18" charset="2"/>
              </a:rPr>
              <a:t>  J &lt; 0 (pequena e cte)</a:t>
            </a:r>
            <a:endParaRPr lang="pt-BR" sz="2400" smtClean="0"/>
          </a:p>
          <a:p>
            <a:pPr>
              <a:lnSpc>
                <a:spcPct val="150000"/>
              </a:lnSpc>
            </a:pPr>
            <a:endParaRPr lang="pt-BR" sz="2800" smtClean="0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2452688" y="179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8612" name="Picture 5" descr="10_21a"/>
          <p:cNvPicPr>
            <a:picLocks noChangeAspect="1" noChangeArrowheads="1"/>
          </p:cNvPicPr>
          <p:nvPr/>
        </p:nvPicPr>
        <p:blipFill>
          <a:blip r:embed="rId2"/>
          <a:srcRect t="-845"/>
          <a:stretch>
            <a:fillRect/>
          </a:stretch>
        </p:blipFill>
        <p:spPr bwMode="auto">
          <a:xfrm>
            <a:off x="3962400" y="0"/>
            <a:ext cx="5181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2724150" y="264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8614" name="Picture 7" descr="10_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6553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752600"/>
          </a:xfrm>
        </p:spPr>
        <p:txBody>
          <a:bodyPr/>
          <a:lstStyle/>
          <a:p>
            <a:pPr eaLnBrk="1" hangingPunct="1"/>
            <a:r>
              <a:rPr lang="pt-BR" sz="4000" smtClean="0"/>
              <a:t>Qual a Estrutura dos </a:t>
            </a:r>
            <a:br>
              <a:rPr lang="pt-BR" sz="4000" smtClean="0"/>
            </a:br>
            <a:r>
              <a:rPr lang="pt-BR" sz="4000" smtClean="0"/>
              <a:t>Semicondutores,</a:t>
            </a:r>
            <a:r>
              <a:rPr lang="pt-BR" smtClean="0"/>
              <a:t> Isolantes e Metais?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495800"/>
          </a:xfrm>
        </p:spPr>
        <p:txBody>
          <a:bodyPr/>
          <a:lstStyle/>
          <a:p>
            <a:pPr eaLnBrk="1" hangingPunct="1"/>
            <a:r>
              <a:rPr lang="pt-BR" smtClean="0"/>
              <a:t>Pode ser monocristalina, policristalina ou amorfa.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Mais comum:</a:t>
            </a:r>
          </a:p>
          <a:p>
            <a:pPr lvl="1" eaLnBrk="1" hangingPunct="1"/>
            <a:r>
              <a:rPr lang="pt-BR" smtClean="0"/>
              <a:t>Semicondutores para dispositivos – monocristalinos.</a:t>
            </a:r>
          </a:p>
          <a:p>
            <a:pPr lvl="1" eaLnBrk="1" hangingPunct="1"/>
            <a:r>
              <a:rPr lang="pt-BR" smtClean="0"/>
              <a:t>Isolantes – amorfos</a:t>
            </a:r>
          </a:p>
          <a:p>
            <a:pPr lvl="1" eaLnBrk="1" hangingPunct="1"/>
            <a:r>
              <a:rPr lang="pt-BR" smtClean="0"/>
              <a:t>Metais – policristalinos.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1971675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9635" name="Picture 2" descr="10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65125" y="34925"/>
            <a:ext cx="8169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/>
              <a:t>Redução de minoritários na borda da depleção na região neutra </a:t>
            </a:r>
            <a:r>
              <a:rPr lang="pt-BR">
                <a:sym typeface="Symbol" pitchFamily="18" charset="2"/>
              </a:rPr>
              <a:t> geração e difusão até a borda da depleção.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65125" y="269875"/>
            <a:ext cx="577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Continuidade da corrente no circuito fechado: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2686050" y="2405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0660" name="Picture 3" descr="10_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0"/>
            <a:ext cx="9144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r>
              <a:rPr lang="pt-BR" sz="3200" smtClean="0"/>
              <a:t>Análise Quantitativa: desenvolvimento da relação I-V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6248400"/>
          </a:xfrm>
        </p:spPr>
        <p:txBody>
          <a:bodyPr/>
          <a:lstStyle/>
          <a:p>
            <a:r>
              <a:rPr lang="pt-BR" sz="2400" smtClean="0"/>
              <a:t>Devemos resolver as equações de estado:</a:t>
            </a:r>
          </a:p>
          <a:p>
            <a:pPr lvl="1"/>
            <a:r>
              <a:rPr lang="pt-BR" sz="2000" smtClean="0"/>
              <a:t>Continuidade</a:t>
            </a:r>
          </a:p>
          <a:p>
            <a:pPr lvl="1"/>
            <a:r>
              <a:rPr lang="pt-BR" sz="2000" smtClean="0"/>
              <a:t>Poisson</a:t>
            </a:r>
          </a:p>
          <a:p>
            <a:pPr lvl="1"/>
            <a:r>
              <a:rPr lang="pt-BR" sz="2000" smtClean="0"/>
              <a:t>Densidades de corrente</a:t>
            </a:r>
          </a:p>
          <a:p>
            <a:r>
              <a:rPr lang="pt-BR" sz="2400" smtClean="0"/>
              <a:t>Nas 3 regiões:</a:t>
            </a:r>
          </a:p>
          <a:p>
            <a:pPr lvl="1"/>
            <a:r>
              <a:rPr lang="pt-BR" sz="2000" smtClean="0"/>
              <a:t>De corpo p</a:t>
            </a:r>
          </a:p>
          <a:p>
            <a:pPr lvl="1"/>
            <a:r>
              <a:rPr lang="pt-BR" sz="2000" smtClean="0"/>
              <a:t>De depleção</a:t>
            </a:r>
          </a:p>
          <a:p>
            <a:pPr lvl="1"/>
            <a:r>
              <a:rPr lang="pt-BR" sz="2000" smtClean="0"/>
              <a:t>De corpo n</a:t>
            </a:r>
          </a:p>
          <a:p>
            <a:r>
              <a:rPr lang="pt-BR" sz="2400" smtClean="0"/>
              <a:t>Vamos assumir condições de simplificação:</a:t>
            </a:r>
          </a:p>
          <a:p>
            <a:pPr lvl="1"/>
            <a:r>
              <a:rPr lang="pt-BR" sz="2000" smtClean="0"/>
              <a:t>Não há fontes externas de geração (luz, etc)</a:t>
            </a:r>
          </a:p>
          <a:p>
            <a:pPr lvl="1"/>
            <a:r>
              <a:rPr lang="pt-BR" sz="2000" smtClean="0"/>
              <a:t>Aproximações de junção abrupta e de depleção</a:t>
            </a:r>
          </a:p>
          <a:p>
            <a:pPr lvl="1"/>
            <a:r>
              <a:rPr lang="pt-BR" sz="2000" smtClean="0"/>
              <a:t>Queremos solução estacionária, DC</a:t>
            </a:r>
          </a:p>
          <a:p>
            <a:pPr lvl="1"/>
            <a:r>
              <a:rPr lang="pt-BR" sz="2000" smtClean="0"/>
              <a:t>Não há G-R na região de depleção</a:t>
            </a:r>
          </a:p>
          <a:p>
            <a:pPr lvl="1"/>
            <a:r>
              <a:rPr lang="pt-BR" sz="2000" smtClean="0"/>
              <a:t>Valem condições de baixa injeção nas 2 regiões neutras</a:t>
            </a:r>
          </a:p>
          <a:p>
            <a:pPr lvl="1"/>
            <a:r>
              <a:rPr lang="pt-BR" sz="2000" smtClean="0"/>
              <a:t>Campo elétrico nulo nas 2 regiões neutras de corpo</a:t>
            </a:r>
          </a:p>
          <a:p>
            <a:pPr lvl="1"/>
            <a:r>
              <a:rPr lang="pt-BR" sz="2000" smtClean="0"/>
              <a:t>Regiões de corpo têm dopagem uniforme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1052513"/>
            <a:ext cx="478631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446463"/>
            <a:ext cx="4570412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779463"/>
            <a:ext cx="4591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CaixaDeTexto 1"/>
          <p:cNvSpPr txBox="1">
            <a:spLocks noChangeArrowheads="1"/>
          </p:cNvSpPr>
          <p:nvPr/>
        </p:nvSpPr>
        <p:spPr bwMode="auto">
          <a:xfrm>
            <a:off x="5094288" y="188913"/>
            <a:ext cx="2646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Equação de Poisson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sz="2800" smtClean="0"/>
              <a:t>Definição de novas Abscissas:</a:t>
            </a: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2947988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3732" name="Picture 3" descr="10_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4075"/>
            <a:ext cx="71628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pt-BR" sz="2800" smtClean="0"/>
              <a:t>Plano de derivação: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smtClean="0"/>
              <a:t>Resolver </a:t>
            </a:r>
            <a:r>
              <a:rPr lang="pt-BR" sz="2800" smtClean="0">
                <a:sym typeface="Symbol" pitchFamily="18" charset="2"/>
              </a:rPr>
              <a:t>p</a:t>
            </a:r>
            <a:r>
              <a:rPr lang="pt-BR" sz="2800" baseline="-25000" smtClean="0">
                <a:sym typeface="Symbol" pitchFamily="18" charset="2"/>
              </a:rPr>
              <a:t>n</a:t>
            </a:r>
            <a:r>
              <a:rPr lang="pt-BR" sz="2800" smtClean="0">
                <a:sym typeface="Symbol" pitchFamily="18" charset="2"/>
              </a:rPr>
              <a:t>(x’)	</a:t>
            </a:r>
            <a:r>
              <a:rPr lang="pt-BR" sz="2400" smtClean="0">
                <a:sym typeface="Symbol" pitchFamily="18" charset="2"/>
              </a:rPr>
              <a:t>(são necessárias 2 condições de contorno)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sym typeface="Symbol" pitchFamily="18" charset="2"/>
              </a:rPr>
              <a:t>Calcular J</a:t>
            </a:r>
            <a:r>
              <a:rPr lang="pt-BR" sz="2800" baseline="-25000" smtClean="0">
                <a:sym typeface="Symbol" pitchFamily="18" charset="2"/>
              </a:rPr>
              <a:t>p</a:t>
            </a:r>
            <a:r>
              <a:rPr lang="pt-BR" sz="2800" smtClean="0">
                <a:sym typeface="Symbol" pitchFamily="18" charset="2"/>
              </a:rPr>
              <a:t>(x’)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sym typeface="Symbol" pitchFamily="18" charset="2"/>
              </a:rPr>
              <a:t>J</a:t>
            </a:r>
            <a:r>
              <a:rPr lang="pt-BR" sz="2800" baseline="-25000" smtClean="0">
                <a:sym typeface="Symbol" pitchFamily="18" charset="2"/>
              </a:rPr>
              <a:t>n</a:t>
            </a:r>
            <a:r>
              <a:rPr lang="pt-BR" sz="2800" smtClean="0">
                <a:sym typeface="Symbol" pitchFamily="18" charset="2"/>
              </a:rPr>
              <a:t>(x’) = J – J</a:t>
            </a:r>
            <a:r>
              <a:rPr lang="pt-BR" sz="2800" baseline="-25000" smtClean="0">
                <a:sym typeface="Symbol" pitchFamily="18" charset="2"/>
              </a:rPr>
              <a:t>p</a:t>
            </a:r>
            <a:r>
              <a:rPr lang="pt-BR" sz="2800" smtClean="0">
                <a:sym typeface="Symbol" pitchFamily="18" charset="2"/>
              </a:rPr>
              <a:t>(x’)	onde J = cte 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sym typeface="Symbol" pitchFamily="18" charset="2"/>
              </a:rPr>
              <a:t>Resolver n</a:t>
            </a:r>
            <a:r>
              <a:rPr lang="pt-BR" sz="2800" baseline="-25000" smtClean="0">
                <a:sym typeface="Symbol" pitchFamily="18" charset="2"/>
              </a:rPr>
              <a:t>p</a:t>
            </a:r>
            <a:r>
              <a:rPr lang="pt-BR" sz="2800" smtClean="0">
                <a:sym typeface="Symbol" pitchFamily="18" charset="2"/>
              </a:rPr>
              <a:t>(x”)	</a:t>
            </a:r>
            <a:r>
              <a:rPr lang="pt-BR" sz="2400" smtClean="0">
                <a:sym typeface="Symbol" pitchFamily="18" charset="2"/>
              </a:rPr>
              <a:t>(são necessárias 2 condições de contorno)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sym typeface="Symbol" pitchFamily="18" charset="2"/>
              </a:rPr>
              <a:t>Calcular J</a:t>
            </a:r>
            <a:r>
              <a:rPr lang="pt-BR" sz="2800" baseline="-25000" smtClean="0">
                <a:sym typeface="Symbol" pitchFamily="18" charset="2"/>
              </a:rPr>
              <a:t>n</a:t>
            </a:r>
            <a:r>
              <a:rPr lang="pt-BR" sz="2800" smtClean="0">
                <a:sym typeface="Symbol" pitchFamily="18" charset="2"/>
              </a:rPr>
              <a:t>(x”)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sym typeface="Symbol" pitchFamily="18" charset="2"/>
              </a:rPr>
              <a:t>J</a:t>
            </a:r>
            <a:r>
              <a:rPr lang="pt-BR" sz="2800" baseline="-25000" smtClean="0">
                <a:sym typeface="Symbol" pitchFamily="18" charset="2"/>
              </a:rPr>
              <a:t>p</a:t>
            </a:r>
            <a:r>
              <a:rPr lang="pt-BR" sz="2800" smtClean="0">
                <a:sym typeface="Symbol" pitchFamily="18" charset="2"/>
              </a:rPr>
              <a:t>(x”) = J – J</a:t>
            </a:r>
            <a:r>
              <a:rPr lang="pt-BR" sz="2800" baseline="-25000" smtClean="0">
                <a:sym typeface="Symbol" pitchFamily="18" charset="2"/>
              </a:rPr>
              <a:t>n</a:t>
            </a:r>
            <a:r>
              <a:rPr lang="pt-BR" sz="2800" smtClean="0">
                <a:sym typeface="Symbol" pitchFamily="18" charset="2"/>
              </a:rPr>
              <a:t>(x”)</a:t>
            </a:r>
          </a:p>
          <a:p>
            <a:pPr>
              <a:lnSpc>
                <a:spcPct val="110000"/>
              </a:lnSpc>
            </a:pPr>
            <a:r>
              <a:rPr lang="pt-BR" sz="2800" smtClean="0">
                <a:sym typeface="Symbol" pitchFamily="18" charset="2"/>
              </a:rPr>
              <a:t>Desta forma obtemos:</a:t>
            </a:r>
          </a:p>
          <a:p>
            <a:pPr lvl="1">
              <a:lnSpc>
                <a:spcPct val="110000"/>
              </a:lnSpc>
            </a:pPr>
            <a:r>
              <a:rPr lang="pt-BR" sz="2400" smtClean="0"/>
              <a:t>J</a:t>
            </a:r>
            <a:r>
              <a:rPr lang="pt-BR" sz="2400" baseline="-25000" smtClean="0"/>
              <a:t>p</a:t>
            </a:r>
            <a:r>
              <a:rPr lang="pt-BR" sz="2400" smtClean="0"/>
              <a:t>(x’) e J</a:t>
            </a:r>
            <a:r>
              <a:rPr lang="pt-BR" sz="2400" baseline="-25000" smtClean="0"/>
              <a:t>n</a:t>
            </a:r>
            <a:r>
              <a:rPr lang="pt-BR" sz="2400" smtClean="0"/>
              <a:t>(x’) no lado n</a:t>
            </a:r>
          </a:p>
          <a:p>
            <a:pPr lvl="1">
              <a:lnSpc>
                <a:spcPct val="110000"/>
              </a:lnSpc>
            </a:pPr>
            <a:r>
              <a:rPr lang="pt-BR" sz="2400" smtClean="0"/>
              <a:t>J</a:t>
            </a:r>
            <a:r>
              <a:rPr lang="pt-BR" sz="2400" baseline="-25000" smtClean="0"/>
              <a:t>p</a:t>
            </a:r>
            <a:r>
              <a:rPr lang="pt-BR" sz="2400" smtClean="0"/>
              <a:t>(x”) e J</a:t>
            </a:r>
            <a:r>
              <a:rPr lang="pt-BR" sz="2400" baseline="-25000" smtClean="0"/>
              <a:t>n</a:t>
            </a:r>
            <a:r>
              <a:rPr lang="pt-BR" sz="2400" smtClean="0"/>
              <a:t>(x”) no lado p</a:t>
            </a:r>
          </a:p>
          <a:p>
            <a:pPr>
              <a:lnSpc>
                <a:spcPct val="110000"/>
              </a:lnSpc>
            </a:pPr>
            <a:r>
              <a:rPr lang="pt-BR" sz="2800" smtClean="0"/>
              <a:t>E dentro da região de depleção ??? </a:t>
            </a:r>
          </a:p>
          <a:p>
            <a:pPr lvl="1">
              <a:lnSpc>
                <a:spcPct val="110000"/>
              </a:lnSpc>
            </a:pPr>
            <a:r>
              <a:rPr lang="pt-BR" sz="2400" smtClean="0"/>
              <a:t>Foi assumido R e G nulos</a:t>
            </a:r>
          </a:p>
          <a:p>
            <a:pPr lvl="1">
              <a:lnSpc>
                <a:spcPct val="110000"/>
              </a:lnSpc>
            </a:pPr>
            <a:r>
              <a:rPr lang="pt-BR" sz="2400" smtClean="0"/>
              <a:t>O que entra deve sair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2676525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5779" name="Picture 2" descr="10_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46038"/>
            <a:ext cx="623887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95438" y="4814888"/>
            <a:ext cx="5551487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BR" sz="2800"/>
              <a:t>Note que podemos calcular J por:</a:t>
            </a:r>
          </a:p>
          <a:p>
            <a:pPr>
              <a:lnSpc>
                <a:spcPct val="140000"/>
              </a:lnSpc>
            </a:pPr>
            <a:r>
              <a:rPr lang="pt-BR" sz="2800"/>
              <a:t>J = J</a:t>
            </a:r>
            <a:r>
              <a:rPr lang="pt-BR" sz="2800" baseline="-25000"/>
              <a:t>p</a:t>
            </a:r>
            <a:r>
              <a:rPr lang="pt-BR" sz="2800"/>
              <a:t>(-x</a:t>
            </a:r>
            <a:r>
              <a:rPr lang="pt-BR" sz="2800" baseline="-25000"/>
              <a:t>n</a:t>
            </a:r>
            <a:r>
              <a:rPr lang="pt-BR" sz="2800"/>
              <a:t>) + J</a:t>
            </a:r>
            <a:r>
              <a:rPr lang="pt-BR" sz="2800" baseline="-25000"/>
              <a:t>n</a:t>
            </a:r>
            <a:r>
              <a:rPr lang="pt-BR" sz="2800"/>
              <a:t>(x</a:t>
            </a:r>
            <a:r>
              <a:rPr lang="pt-BR" sz="2800" baseline="-25000"/>
              <a:t>p</a:t>
            </a:r>
            <a:r>
              <a:rPr lang="pt-BR" sz="2800"/>
              <a:t>)</a:t>
            </a:r>
          </a:p>
          <a:p>
            <a:pPr>
              <a:lnSpc>
                <a:spcPct val="140000"/>
              </a:lnSpc>
            </a:pPr>
            <a:r>
              <a:rPr lang="pt-BR" sz="2800"/>
              <a:t>Portanto basta calcular J</a:t>
            </a:r>
            <a:r>
              <a:rPr lang="pt-BR" sz="2800" baseline="-25000"/>
              <a:t>p</a:t>
            </a:r>
            <a:r>
              <a:rPr lang="pt-BR" sz="2800"/>
              <a:t>(-x</a:t>
            </a:r>
            <a:r>
              <a:rPr lang="pt-BR" sz="2800" baseline="-25000"/>
              <a:t>n</a:t>
            </a:r>
            <a:r>
              <a:rPr lang="pt-BR" sz="2800"/>
              <a:t>) e J</a:t>
            </a:r>
            <a:r>
              <a:rPr lang="pt-BR" sz="2800" baseline="-25000"/>
              <a:t>n</a:t>
            </a:r>
            <a:r>
              <a:rPr lang="pt-BR" sz="2800"/>
              <a:t>(x</a:t>
            </a:r>
            <a:r>
              <a:rPr lang="pt-BR" sz="2800" baseline="-25000"/>
              <a:t>p</a:t>
            </a:r>
            <a:r>
              <a:rPr lang="pt-BR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pt-BR" sz="2800" smtClean="0"/>
              <a:t>Derivação da equação: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pt-BR" sz="2800" smtClean="0"/>
              <a:t>Condições de contorno das equações diferenciais de </a:t>
            </a:r>
            <a:r>
              <a:rPr lang="pt-BR" smtClean="0">
                <a:sym typeface="Symbol" pitchFamily="18" charset="2"/>
              </a:rPr>
              <a:t>p</a:t>
            </a:r>
            <a:r>
              <a:rPr lang="pt-BR" baseline="-25000" smtClean="0">
                <a:sym typeface="Symbol" pitchFamily="18" charset="2"/>
              </a:rPr>
              <a:t>n</a:t>
            </a:r>
            <a:r>
              <a:rPr lang="pt-BR" smtClean="0">
                <a:sym typeface="Symbol" pitchFamily="18" charset="2"/>
              </a:rPr>
              <a:t>(x’) e n</a:t>
            </a:r>
            <a:r>
              <a:rPr lang="pt-BR" baseline="-25000" smtClean="0">
                <a:sym typeface="Symbol" pitchFamily="18" charset="2"/>
              </a:rPr>
              <a:t>p</a:t>
            </a:r>
            <a:r>
              <a:rPr lang="pt-BR" smtClean="0">
                <a:sym typeface="Symbol" pitchFamily="18" charset="2"/>
              </a:rPr>
              <a:t>(x”):</a:t>
            </a:r>
          </a:p>
          <a:p>
            <a:pPr lvl="1"/>
            <a:r>
              <a:rPr lang="pt-BR" smtClean="0">
                <a:sym typeface="Symbol" pitchFamily="18" charset="2"/>
              </a:rPr>
              <a:t>Lei da junção:</a:t>
            </a:r>
          </a:p>
          <a:p>
            <a:pPr lvl="1"/>
            <a:endParaRPr lang="pt-BR" smtClean="0">
              <a:sym typeface="Symbol" pitchFamily="18" charset="2"/>
            </a:endParaRPr>
          </a:p>
          <a:p>
            <a:pPr lvl="1"/>
            <a:r>
              <a:rPr lang="pt-BR" smtClean="0">
                <a:sym typeface="Symbol" pitchFamily="18" charset="2"/>
              </a:rPr>
              <a:t>Assume-se que em condição de baixa injeção, o campo elétrico na junção não difere muito da condição de equilíbrio  calcula-se o campo para J</a:t>
            </a:r>
            <a:r>
              <a:rPr lang="pt-BR" baseline="-25000" smtClean="0">
                <a:sym typeface="Symbol" pitchFamily="18" charset="2"/>
              </a:rPr>
              <a:t>n</a:t>
            </a:r>
            <a:r>
              <a:rPr lang="pt-BR" smtClean="0">
                <a:sym typeface="Symbol" pitchFamily="18" charset="2"/>
              </a:rPr>
              <a:t> = 0 e depois obtém-se as mesmas relações.</a:t>
            </a:r>
          </a:p>
          <a:p>
            <a:pPr lvl="1"/>
            <a:r>
              <a:rPr lang="pt-BR" smtClean="0">
                <a:sym typeface="Symbol" pitchFamily="18" charset="2"/>
              </a:rPr>
              <a:t>Assume-se quase-equilíbrio na região de depleção, ou seja, pn = cte (&gt;n</a:t>
            </a:r>
            <a:r>
              <a:rPr lang="pt-BR" baseline="-25000" smtClean="0">
                <a:sym typeface="Symbol" pitchFamily="18" charset="2"/>
              </a:rPr>
              <a:t>i</a:t>
            </a:r>
            <a:r>
              <a:rPr lang="pt-BR" baseline="30000" smtClean="0">
                <a:sym typeface="Symbol" pitchFamily="18" charset="2"/>
              </a:rPr>
              <a:t>2</a:t>
            </a:r>
            <a:r>
              <a:rPr lang="pt-BR" smtClean="0">
                <a:sym typeface="Symbol" pitchFamily="18" charset="2"/>
              </a:rPr>
              <a:t>). Resultam níveis de quase-Femi constantes dentro da região de depleção (F</a:t>
            </a:r>
            <a:r>
              <a:rPr lang="pt-BR" baseline="-25000" smtClean="0">
                <a:sym typeface="Symbol" pitchFamily="18" charset="2"/>
              </a:rPr>
              <a:t>N</a:t>
            </a:r>
            <a:r>
              <a:rPr lang="pt-BR" smtClean="0">
                <a:sym typeface="Symbol" pitchFamily="18" charset="2"/>
              </a:rPr>
              <a:t>-F</a:t>
            </a:r>
            <a:r>
              <a:rPr lang="pt-BR" baseline="-25000" smtClean="0">
                <a:sym typeface="Symbol" pitchFamily="18" charset="2"/>
              </a:rPr>
              <a:t>P</a:t>
            </a:r>
            <a:r>
              <a:rPr lang="pt-BR" smtClean="0">
                <a:sym typeface="Symbol" pitchFamily="18" charset="2"/>
              </a:rPr>
              <a:t>=qV</a:t>
            </a:r>
            <a:r>
              <a:rPr lang="pt-BR" baseline="-25000" smtClean="0">
                <a:sym typeface="Symbol" pitchFamily="18" charset="2"/>
              </a:rPr>
              <a:t>a</a:t>
            </a:r>
            <a:r>
              <a:rPr lang="pt-BR" smtClean="0">
                <a:sym typeface="Symbol" pitchFamily="18" charset="2"/>
              </a:rPr>
              <a:t>).</a:t>
            </a:r>
          </a:p>
          <a:p>
            <a:r>
              <a:rPr lang="pt-BR" smtClean="0">
                <a:sym typeface="Symbol" pitchFamily="18" charset="2"/>
              </a:rPr>
              <a:t>Para condição de contorno em x =  temos:</a:t>
            </a:r>
          </a:p>
          <a:p>
            <a:pPr lvl="1"/>
            <a:r>
              <a:rPr lang="pt-BR" smtClean="0">
                <a:sym typeface="Symbol" pitchFamily="18" charset="2"/>
              </a:rPr>
              <a:t>p</a:t>
            </a:r>
            <a:r>
              <a:rPr lang="pt-BR" baseline="-25000" smtClean="0">
                <a:sym typeface="Symbol" pitchFamily="18" charset="2"/>
              </a:rPr>
              <a:t>n</a:t>
            </a:r>
            <a:r>
              <a:rPr lang="pt-BR" smtClean="0">
                <a:sym typeface="Symbol" pitchFamily="18" charset="2"/>
              </a:rPr>
              <a:t>(x’= ) = 0    e    n</a:t>
            </a:r>
            <a:r>
              <a:rPr lang="pt-BR" baseline="-25000" smtClean="0">
                <a:sym typeface="Symbol" pitchFamily="18" charset="2"/>
              </a:rPr>
              <a:t>p</a:t>
            </a:r>
            <a:r>
              <a:rPr lang="pt-BR" smtClean="0">
                <a:sym typeface="Symbol" pitchFamily="18" charset="2"/>
              </a:rPr>
              <a:t>(x”= ) = 0</a:t>
            </a: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/>
        </p:nvGraphicFramePr>
        <p:xfrm>
          <a:off x="1524000" y="1981200"/>
          <a:ext cx="2590800" cy="666750"/>
        </p:xfrm>
        <a:graphic>
          <a:graphicData uri="http://schemas.openxmlformats.org/presentationml/2006/ole">
            <p:oleObj spid="_x0000_s76804" r:id="rId3" imgW="1295400" imgH="330200" progId="Equation.3">
              <p:embed/>
            </p:oleObj>
          </a:graphicData>
        </a:graphic>
      </p:graphicFrame>
      <p:grpSp>
        <p:nvGrpSpPr>
          <p:cNvPr id="76805" name="Group 9"/>
          <p:cNvGrpSpPr>
            <a:grpSpLocks/>
          </p:cNvGrpSpPr>
          <p:nvPr/>
        </p:nvGrpSpPr>
        <p:grpSpPr bwMode="auto">
          <a:xfrm>
            <a:off x="3168650" y="2967038"/>
            <a:ext cx="2851150" cy="609600"/>
            <a:chOff x="28" y="0"/>
            <a:chExt cx="1796" cy="384"/>
          </a:xfrm>
        </p:grpSpPr>
        <p:sp>
          <p:nvSpPr>
            <p:cNvPr id="76807" name="Rectangle 6"/>
            <p:cNvSpPr>
              <a:spLocks noChangeArrowheads="1" noTextEdit="1"/>
            </p:cNvSpPr>
            <p:nvPr/>
          </p:nvSpPr>
          <p:spPr bwMode="auto">
            <a:xfrm>
              <a:off x="28" y="0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76808" name="Rectangle 7"/>
            <p:cNvSpPr>
              <a:spLocks noChangeArrowheads="1"/>
            </p:cNvSpPr>
            <p:nvPr/>
          </p:nvSpPr>
          <p:spPr bwMode="auto">
            <a:xfrm>
              <a:off x="28" y="0"/>
              <a:ext cx="17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000"/>
                <a:t> </a:t>
              </a:r>
            </a:p>
            <a:p>
              <a:pPr algn="just" eaLnBrk="0" hangingPunct="0"/>
              <a:endParaRPr lang="pt-BR"/>
            </a:p>
          </p:txBody>
        </p:sp>
        <p:sp>
          <p:nvSpPr>
            <p:cNvPr id="76809" name="Rectangle 8"/>
            <p:cNvSpPr>
              <a:spLocks noChangeArrowheads="1" noTextEdit="1"/>
            </p:cNvSpPr>
            <p:nvPr/>
          </p:nvSpPr>
          <p:spPr bwMode="auto">
            <a:xfrm>
              <a:off x="28" y="384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76806" name="Object 4"/>
          <p:cNvGraphicFramePr>
            <a:graphicFrameLocks noChangeAspect="1"/>
          </p:cNvGraphicFramePr>
          <p:nvPr/>
        </p:nvGraphicFramePr>
        <p:xfrm>
          <a:off x="4572000" y="1981200"/>
          <a:ext cx="2667000" cy="666750"/>
        </p:xfrm>
        <a:graphic>
          <a:graphicData uri="http://schemas.openxmlformats.org/presentationml/2006/ole">
            <p:oleObj spid="_x0000_s76806" r:id="rId4" imgW="1256755" imgH="31736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6" descr="10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03525"/>
            <a:ext cx="65532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91200"/>
          </a:xfrm>
        </p:spPr>
        <p:txBody>
          <a:bodyPr/>
          <a:lstStyle/>
          <a:p>
            <a:r>
              <a:rPr lang="pt-BR" sz="2800" smtClean="0"/>
              <a:t>Equações de difusão de portadores minoritários nas regiões neutras, com devidas simplificações (DC e G</a:t>
            </a:r>
            <a:r>
              <a:rPr lang="pt-BR" sz="2800" baseline="-25000" smtClean="0"/>
              <a:t>L</a:t>
            </a:r>
            <a:r>
              <a:rPr lang="pt-BR" sz="2800" smtClean="0"/>
              <a:t>=0):</a:t>
            </a:r>
          </a:p>
          <a:p>
            <a:endParaRPr lang="pt-BR" sz="2800" smtClean="0"/>
          </a:p>
          <a:p>
            <a:endParaRPr lang="pt-BR" sz="2800" smtClean="0"/>
          </a:p>
          <a:p>
            <a:pPr>
              <a:lnSpc>
                <a:spcPct val="40000"/>
              </a:lnSpc>
            </a:pPr>
            <a:r>
              <a:rPr lang="pt-BR" sz="2800" smtClean="0"/>
              <a:t>Soluções:</a:t>
            </a:r>
          </a:p>
        </p:txBody>
      </p:sp>
      <p:graphicFrame>
        <p:nvGraphicFramePr>
          <p:cNvPr id="77828" name="Object 5"/>
          <p:cNvGraphicFramePr>
            <a:graphicFrameLocks noChangeAspect="1"/>
          </p:cNvGraphicFramePr>
          <p:nvPr/>
        </p:nvGraphicFramePr>
        <p:xfrm>
          <a:off x="5791200" y="990600"/>
          <a:ext cx="3352800" cy="885825"/>
        </p:xfrm>
        <a:graphic>
          <a:graphicData uri="http://schemas.openxmlformats.org/presentationml/2006/ole">
            <p:oleObj spid="_x0000_s77828" r:id="rId4" imgW="1841500" imgH="482600" progId="Equation.3">
              <p:embed/>
            </p:oleObj>
          </a:graphicData>
        </a:graphic>
      </p:graphicFrame>
      <p:grpSp>
        <p:nvGrpSpPr>
          <p:cNvPr id="77829" name="Group 9"/>
          <p:cNvGrpSpPr>
            <a:grpSpLocks/>
          </p:cNvGrpSpPr>
          <p:nvPr/>
        </p:nvGrpSpPr>
        <p:grpSpPr bwMode="auto">
          <a:xfrm>
            <a:off x="3168650" y="2890838"/>
            <a:ext cx="2851150" cy="609600"/>
            <a:chOff x="28" y="0"/>
            <a:chExt cx="1796" cy="384"/>
          </a:xfrm>
        </p:grpSpPr>
        <p:sp>
          <p:nvSpPr>
            <p:cNvPr id="77838" name="Rectangle 6"/>
            <p:cNvSpPr>
              <a:spLocks noChangeArrowheads="1" noTextEdit="1"/>
            </p:cNvSpPr>
            <p:nvPr/>
          </p:nvSpPr>
          <p:spPr bwMode="auto">
            <a:xfrm>
              <a:off x="28" y="0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77839" name="Rectangle 7"/>
            <p:cNvSpPr>
              <a:spLocks noChangeArrowheads="1"/>
            </p:cNvSpPr>
            <p:nvPr/>
          </p:nvSpPr>
          <p:spPr bwMode="auto">
            <a:xfrm>
              <a:off x="28" y="0"/>
              <a:ext cx="17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000"/>
                <a:t> </a:t>
              </a:r>
            </a:p>
            <a:p>
              <a:pPr algn="just" eaLnBrk="0" hangingPunct="0"/>
              <a:endParaRPr lang="pt-BR"/>
            </a:p>
          </p:txBody>
        </p:sp>
        <p:sp>
          <p:nvSpPr>
            <p:cNvPr id="77840" name="Rectangle 8"/>
            <p:cNvSpPr>
              <a:spLocks noChangeArrowheads="1" noTextEdit="1"/>
            </p:cNvSpPr>
            <p:nvPr/>
          </p:nvSpPr>
          <p:spPr bwMode="auto">
            <a:xfrm>
              <a:off x="28" y="384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77830" name="Object 4"/>
          <p:cNvGraphicFramePr>
            <a:graphicFrameLocks noChangeAspect="1"/>
          </p:cNvGraphicFramePr>
          <p:nvPr/>
        </p:nvGraphicFramePr>
        <p:xfrm>
          <a:off x="457200" y="990600"/>
          <a:ext cx="3263900" cy="850900"/>
        </p:xfrm>
        <a:graphic>
          <a:graphicData uri="http://schemas.openxmlformats.org/presentationml/2006/ole">
            <p:oleObj spid="_x0000_s77830" r:id="rId5" imgW="1790700" imgH="469900" progId="Equation.3">
              <p:embed/>
            </p:oleObj>
          </a:graphicData>
        </a:graphic>
      </p:graphicFrame>
      <p:graphicFrame>
        <p:nvGraphicFramePr>
          <p:cNvPr id="77831" name="Object 11"/>
          <p:cNvGraphicFramePr>
            <a:graphicFrameLocks noChangeAspect="1"/>
          </p:cNvGraphicFramePr>
          <p:nvPr/>
        </p:nvGraphicFramePr>
        <p:xfrm>
          <a:off x="608013" y="2209800"/>
          <a:ext cx="4192587" cy="809625"/>
        </p:xfrm>
        <a:graphic>
          <a:graphicData uri="http://schemas.openxmlformats.org/presentationml/2006/ole">
            <p:oleObj spid="_x0000_s77831" r:id="rId6" imgW="2222500" imgH="431800" progId="Equation.3">
              <p:embed/>
            </p:oleObj>
          </a:graphicData>
        </a:graphic>
      </p:graphicFrame>
      <p:grpSp>
        <p:nvGrpSpPr>
          <p:cNvPr id="77832" name="Group 15"/>
          <p:cNvGrpSpPr>
            <a:grpSpLocks/>
          </p:cNvGrpSpPr>
          <p:nvPr/>
        </p:nvGrpSpPr>
        <p:grpSpPr bwMode="auto">
          <a:xfrm>
            <a:off x="3168650" y="2909888"/>
            <a:ext cx="2851150" cy="609600"/>
            <a:chOff x="28" y="0"/>
            <a:chExt cx="1796" cy="384"/>
          </a:xfrm>
        </p:grpSpPr>
        <p:sp>
          <p:nvSpPr>
            <p:cNvPr id="77835" name="Rectangle 12"/>
            <p:cNvSpPr>
              <a:spLocks noChangeArrowheads="1" noTextEdit="1"/>
            </p:cNvSpPr>
            <p:nvPr/>
          </p:nvSpPr>
          <p:spPr bwMode="auto">
            <a:xfrm>
              <a:off x="28" y="0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77836" name="Rectangle 13"/>
            <p:cNvSpPr>
              <a:spLocks noChangeArrowheads="1"/>
            </p:cNvSpPr>
            <p:nvPr/>
          </p:nvSpPr>
          <p:spPr bwMode="auto">
            <a:xfrm>
              <a:off x="28" y="0"/>
              <a:ext cx="179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000"/>
                <a:t> </a:t>
              </a:r>
            </a:p>
            <a:p>
              <a:pPr algn="just" eaLnBrk="0" hangingPunct="0"/>
              <a:endParaRPr lang="pt-BR"/>
            </a:p>
          </p:txBody>
        </p:sp>
        <p:sp>
          <p:nvSpPr>
            <p:cNvPr id="77837" name="Rectangle 14"/>
            <p:cNvSpPr>
              <a:spLocks noChangeArrowheads="1" noTextEdit="1"/>
            </p:cNvSpPr>
            <p:nvPr/>
          </p:nvSpPr>
          <p:spPr bwMode="auto">
            <a:xfrm>
              <a:off x="28" y="384"/>
              <a:ext cx="179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77833" name="Object 10"/>
          <p:cNvGraphicFramePr>
            <a:graphicFrameLocks noChangeAspect="1"/>
          </p:cNvGraphicFramePr>
          <p:nvPr/>
        </p:nvGraphicFramePr>
        <p:xfrm>
          <a:off x="4953000" y="1981200"/>
          <a:ext cx="4191000" cy="809625"/>
        </p:xfrm>
        <a:graphic>
          <a:graphicData uri="http://schemas.openxmlformats.org/presentationml/2006/ole">
            <p:oleObj spid="_x0000_s77833" r:id="rId7" imgW="2222500" imgH="431800" progId="Equation.3">
              <p:embed/>
            </p:oleObj>
          </a:graphicData>
        </a:graphic>
      </p:graphicFrame>
      <p:sp>
        <p:nvSpPr>
          <p:cNvPr id="77834" name="Rectangle 17"/>
          <p:cNvSpPr>
            <a:spLocks noChangeArrowheads="1"/>
          </p:cNvSpPr>
          <p:nvPr/>
        </p:nvSpPr>
        <p:spPr bwMode="auto">
          <a:xfrm>
            <a:off x="2371725" y="206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458200" cy="6096000"/>
          </a:xfrm>
        </p:spPr>
        <p:txBody>
          <a:bodyPr/>
          <a:lstStyle/>
          <a:p>
            <a:r>
              <a:rPr lang="pt-BR" sz="2800" smtClean="0"/>
              <a:t>Cálculo de J</a:t>
            </a:r>
            <a:r>
              <a:rPr lang="pt-BR" sz="2800" baseline="-25000" smtClean="0"/>
              <a:t>p</a:t>
            </a:r>
            <a:r>
              <a:rPr lang="pt-BR" sz="2800" smtClean="0"/>
              <a:t>(x</a:t>
            </a:r>
            <a:r>
              <a:rPr lang="pt-BR" sz="2800" baseline="-25000" smtClean="0"/>
              <a:t>n </a:t>
            </a:r>
            <a:r>
              <a:rPr lang="pt-BR" sz="2800" smtClean="0"/>
              <a:t>ou x”=0) e J</a:t>
            </a:r>
            <a:r>
              <a:rPr lang="pt-BR" sz="2800" baseline="-25000" smtClean="0"/>
              <a:t>n</a:t>
            </a:r>
            <a:r>
              <a:rPr lang="pt-BR" sz="2800" smtClean="0"/>
              <a:t>(x</a:t>
            </a:r>
            <a:r>
              <a:rPr lang="pt-BR" sz="2800" baseline="-25000" smtClean="0"/>
              <a:t>p</a:t>
            </a:r>
            <a:r>
              <a:rPr lang="pt-BR" sz="2800" smtClean="0"/>
              <a:t> ou x’=0): </a:t>
            </a:r>
          </a:p>
        </p:txBody>
      </p:sp>
      <p:graphicFrame>
        <p:nvGraphicFramePr>
          <p:cNvPr id="78851" name="Object 5"/>
          <p:cNvGraphicFramePr>
            <a:graphicFrameLocks noChangeAspect="1"/>
          </p:cNvGraphicFramePr>
          <p:nvPr/>
        </p:nvGraphicFramePr>
        <p:xfrm>
          <a:off x="3276600" y="533400"/>
          <a:ext cx="5892800" cy="854075"/>
        </p:xfrm>
        <a:graphic>
          <a:graphicData uri="http://schemas.openxmlformats.org/presentationml/2006/ole">
            <p:oleObj spid="_x0000_s78851" r:id="rId3" imgW="3149600" imgH="45720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0" y="1447800"/>
          <a:ext cx="5905500" cy="871538"/>
        </p:xfrm>
        <a:graphic>
          <a:graphicData uri="http://schemas.openxmlformats.org/presentationml/2006/ole">
            <p:oleObj spid="_x0000_s78852" r:id="rId4" imgW="3162300" imgH="469900" progId="Equation.3">
              <p:embed/>
            </p:oleObj>
          </a:graphicData>
        </a:graphic>
      </p:graphicFrame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2576513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78854" name="Picture 10" descr="10_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368550"/>
            <a:ext cx="604837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533400"/>
          </a:xfrm>
        </p:spPr>
        <p:txBody>
          <a:bodyPr/>
          <a:lstStyle/>
          <a:p>
            <a:pPr eaLnBrk="1" hangingPunct="1"/>
            <a:r>
              <a:rPr lang="pt-BR" sz="4000" smtClean="0"/>
              <a:t>Exemplos:</a:t>
            </a:r>
          </a:p>
        </p:txBody>
      </p:sp>
      <p:pic>
        <p:nvPicPr>
          <p:cNvPr id="10243" name="Picture 3" descr="C:\Meus documentos\papers\VEBM\po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1813"/>
            <a:ext cx="84582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914400" y="152400"/>
          <a:ext cx="5913438" cy="1001713"/>
        </p:xfrm>
        <a:graphic>
          <a:graphicData uri="http://schemas.openxmlformats.org/presentationml/2006/ole">
            <p:oleObj spid="_x0000_s79874" r:id="rId3" imgW="2921000" imgH="495300" progId="Equation.3">
              <p:embed/>
            </p:oleObj>
          </a:graphicData>
        </a:graphic>
      </p:graphicFrame>
      <p:grpSp>
        <p:nvGrpSpPr>
          <p:cNvPr id="79875" name="Group 7"/>
          <p:cNvGrpSpPr>
            <a:grpSpLocks/>
          </p:cNvGrpSpPr>
          <p:nvPr/>
        </p:nvGrpSpPr>
        <p:grpSpPr bwMode="auto">
          <a:xfrm>
            <a:off x="2411413" y="2890838"/>
            <a:ext cx="4365625" cy="609600"/>
            <a:chOff x="28" y="0"/>
            <a:chExt cx="2750" cy="384"/>
          </a:xfrm>
        </p:grpSpPr>
        <p:sp>
          <p:nvSpPr>
            <p:cNvPr id="79885" name="Rectangle 4"/>
            <p:cNvSpPr>
              <a:spLocks noChangeArrowheads="1" noTextEdit="1"/>
            </p:cNvSpPr>
            <p:nvPr/>
          </p:nvSpPr>
          <p:spPr bwMode="auto">
            <a:xfrm>
              <a:off x="28" y="0"/>
              <a:ext cx="275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79886" name="Rectangle 5"/>
            <p:cNvSpPr>
              <a:spLocks noChangeArrowheads="1"/>
            </p:cNvSpPr>
            <p:nvPr/>
          </p:nvSpPr>
          <p:spPr bwMode="auto">
            <a:xfrm>
              <a:off x="28" y="0"/>
              <a:ext cx="275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pt-BR" sz="1000"/>
                <a:t> </a:t>
              </a:r>
            </a:p>
            <a:p>
              <a:pPr algn="just" eaLnBrk="0" hangingPunct="0"/>
              <a:endParaRPr lang="pt-BR"/>
            </a:p>
          </p:txBody>
        </p:sp>
        <p:sp>
          <p:nvSpPr>
            <p:cNvPr id="79887" name="Rectangle 6"/>
            <p:cNvSpPr>
              <a:spLocks noChangeArrowheads="1" noTextEdit="1"/>
            </p:cNvSpPr>
            <p:nvPr/>
          </p:nvSpPr>
          <p:spPr bwMode="auto">
            <a:xfrm>
              <a:off x="28" y="384"/>
              <a:ext cx="275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914400" y="1295400"/>
          <a:ext cx="6319838" cy="944563"/>
        </p:xfrm>
        <a:graphic>
          <a:graphicData uri="http://schemas.openxmlformats.org/presentationml/2006/ole">
            <p:oleObj spid="_x0000_s79876" r:id="rId4" imgW="3124200" imgH="469900" progId="Equation.3">
              <p:embed/>
            </p:oleObj>
          </a:graphicData>
        </a:graphic>
      </p:graphicFrame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344805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79878" name="Object 8"/>
          <p:cNvGraphicFramePr>
            <a:graphicFrameLocks noChangeAspect="1"/>
          </p:cNvGraphicFramePr>
          <p:nvPr/>
        </p:nvGraphicFramePr>
        <p:xfrm>
          <a:off x="1828800" y="2347913"/>
          <a:ext cx="4476750" cy="1004887"/>
        </p:xfrm>
        <a:graphic>
          <a:graphicData uri="http://schemas.openxmlformats.org/presentationml/2006/ole">
            <p:oleObj spid="_x0000_s79878" r:id="rId5" imgW="2247900" imgH="508000" progId="Equation.3">
              <p:embed/>
            </p:oleObj>
          </a:graphicData>
        </a:graphic>
      </p:graphicFrame>
      <p:sp>
        <p:nvSpPr>
          <p:cNvPr id="79879" name="Rectangle 11"/>
          <p:cNvSpPr>
            <a:spLocks noChangeArrowheads="1"/>
          </p:cNvSpPr>
          <p:nvPr/>
        </p:nvSpPr>
        <p:spPr bwMode="auto">
          <a:xfrm>
            <a:off x="40195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79880" name="Object 10"/>
          <p:cNvGraphicFramePr>
            <a:graphicFrameLocks noChangeAspect="1"/>
          </p:cNvGraphicFramePr>
          <p:nvPr/>
        </p:nvGraphicFramePr>
        <p:xfrm>
          <a:off x="1828800" y="3657600"/>
          <a:ext cx="2305050" cy="893763"/>
        </p:xfrm>
        <a:graphic>
          <a:graphicData uri="http://schemas.openxmlformats.org/presentationml/2006/ole">
            <p:oleObj spid="_x0000_s79880" r:id="rId6" imgW="1104900" imgH="431800" progId="Equation.3">
              <p:embed/>
            </p:oleObj>
          </a:graphicData>
        </a:graphic>
      </p:graphicFrame>
      <p:sp>
        <p:nvSpPr>
          <p:cNvPr id="79881" name="Rectangle 13"/>
          <p:cNvSpPr>
            <a:spLocks noChangeArrowheads="1"/>
          </p:cNvSpPr>
          <p:nvPr/>
        </p:nvSpPr>
        <p:spPr bwMode="auto">
          <a:xfrm>
            <a:off x="3709988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79882" name="Object 12"/>
          <p:cNvGraphicFramePr>
            <a:graphicFrameLocks noChangeAspect="1"/>
          </p:cNvGraphicFramePr>
          <p:nvPr/>
        </p:nvGraphicFramePr>
        <p:xfrm>
          <a:off x="533400" y="5029200"/>
          <a:ext cx="3757613" cy="1100138"/>
        </p:xfrm>
        <a:graphic>
          <a:graphicData uri="http://schemas.openxmlformats.org/presentationml/2006/ole">
            <p:oleObj spid="_x0000_s79882" r:id="rId7" imgW="1727200" imgH="508000" progId="Equation.3">
              <p:embed/>
            </p:oleObj>
          </a:graphicData>
        </a:graphic>
      </p:graphicFrame>
      <p:sp>
        <p:nvSpPr>
          <p:cNvPr id="79883" name="Rectangle 15"/>
          <p:cNvSpPr>
            <a:spLocks noChangeArrowheads="1"/>
          </p:cNvSpPr>
          <p:nvPr/>
        </p:nvSpPr>
        <p:spPr bwMode="auto">
          <a:xfrm>
            <a:off x="367665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79884" name="Object 14"/>
          <p:cNvGraphicFramePr>
            <a:graphicFrameLocks noChangeAspect="1"/>
          </p:cNvGraphicFramePr>
          <p:nvPr/>
        </p:nvGraphicFramePr>
        <p:xfrm>
          <a:off x="4876800" y="5029200"/>
          <a:ext cx="3886200" cy="1095375"/>
        </p:xfrm>
        <a:graphic>
          <a:graphicData uri="http://schemas.openxmlformats.org/presentationml/2006/ole">
            <p:oleObj spid="_x0000_s79884" r:id="rId8" imgW="17907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2033588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80899" name="Picture 2" descr="10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93725" y="3775075"/>
            <a:ext cx="397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Para V</a:t>
            </a:r>
            <a:r>
              <a:rPr lang="pt-BR" baseline="-25000"/>
              <a:t>a</a:t>
            </a:r>
            <a:r>
              <a:rPr lang="pt-BR"/>
              <a:t> &gt; 3 ou 4 kT/q (~0.1V):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4572000" y="3581400"/>
          <a:ext cx="3497263" cy="893763"/>
        </p:xfrm>
        <a:graphic>
          <a:graphicData uri="http://schemas.openxmlformats.org/presentationml/2006/ole">
            <p:oleObj spid="_x0000_s80901" name="Equation" r:id="rId4" imgW="1676400" imgH="431800" progId="Equation.3">
              <p:embed/>
            </p:oleObj>
          </a:graphicData>
        </a:graphic>
      </p:graphicFrame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3890963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80903" name="Object 6"/>
          <p:cNvGraphicFramePr>
            <a:graphicFrameLocks noChangeAspect="1"/>
          </p:cNvGraphicFramePr>
          <p:nvPr/>
        </p:nvGraphicFramePr>
        <p:xfrm>
          <a:off x="838200" y="4724400"/>
          <a:ext cx="3119438" cy="893763"/>
        </p:xfrm>
        <a:graphic>
          <a:graphicData uri="http://schemas.openxmlformats.org/presentationml/2006/ole">
            <p:oleObj spid="_x0000_s80903" r:id="rId5" imgW="1358310" imgH="393529" progId="Equation.3">
              <p:embed/>
            </p:oleObj>
          </a:graphicData>
        </a:graphic>
      </p:graphicFrame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93725" y="5756275"/>
            <a:ext cx="788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Em realidade, I reverso = I</a:t>
            </a:r>
            <a:r>
              <a:rPr lang="pt-BR" baseline="-25000"/>
              <a:t>O</a:t>
            </a:r>
            <a:r>
              <a:rPr lang="pt-BR"/>
              <a:t> + I de G-R na região de depleção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sz="2800" smtClean="0"/>
              <a:t>I</a:t>
            </a:r>
            <a:r>
              <a:rPr lang="pt-BR" sz="2800" baseline="-25000" smtClean="0"/>
              <a:t>0</a:t>
            </a:r>
            <a:r>
              <a:rPr lang="pt-BR" sz="2800" smtClean="0"/>
              <a:t> pode variar muito entre diodos:</a:t>
            </a:r>
          </a:p>
          <a:p>
            <a:pPr lvl="1">
              <a:lnSpc>
                <a:spcPct val="140000"/>
              </a:lnSpc>
            </a:pPr>
            <a:r>
              <a:rPr lang="pt-BR" sz="2400" smtClean="0"/>
              <a:t>Área</a:t>
            </a:r>
          </a:p>
          <a:p>
            <a:pPr lvl="1">
              <a:lnSpc>
                <a:spcPct val="140000"/>
              </a:lnSpc>
            </a:pPr>
            <a:r>
              <a:rPr lang="pt-BR" sz="2400" smtClean="0"/>
              <a:t>n</a:t>
            </a:r>
            <a:r>
              <a:rPr lang="pt-BR" sz="2400" baseline="-25000" smtClean="0"/>
              <a:t>i</a:t>
            </a:r>
            <a:r>
              <a:rPr lang="pt-BR" sz="2400" smtClean="0"/>
              <a:t> : T, E</a:t>
            </a:r>
            <a:r>
              <a:rPr lang="pt-BR" sz="2400" baseline="-25000" smtClean="0"/>
              <a:t>G</a:t>
            </a:r>
            <a:endParaRPr lang="pt-BR" sz="2400" smtClean="0"/>
          </a:p>
          <a:p>
            <a:pPr lvl="1">
              <a:lnSpc>
                <a:spcPct val="140000"/>
              </a:lnSpc>
            </a:pPr>
            <a:r>
              <a:rPr lang="pt-BR" sz="2400" smtClean="0"/>
              <a:t>Dopagens N</a:t>
            </a:r>
            <a:r>
              <a:rPr lang="pt-BR" sz="2400" baseline="-25000" smtClean="0"/>
              <a:t>A</a:t>
            </a:r>
            <a:r>
              <a:rPr lang="pt-BR" sz="2400" smtClean="0"/>
              <a:t> e N</a:t>
            </a:r>
            <a:r>
              <a:rPr lang="pt-BR" sz="2400" baseline="-25000" smtClean="0"/>
              <a:t>D</a:t>
            </a:r>
            <a:endParaRPr lang="pt-BR" sz="2400" smtClean="0"/>
          </a:p>
          <a:p>
            <a:pPr lvl="1">
              <a:lnSpc>
                <a:spcPct val="140000"/>
              </a:lnSpc>
            </a:pPr>
            <a:r>
              <a:rPr lang="pt-BR" sz="2400" smtClean="0"/>
              <a:t>D</a:t>
            </a:r>
            <a:r>
              <a:rPr lang="pt-BR" sz="2400" baseline="-25000" smtClean="0"/>
              <a:t>n</a:t>
            </a:r>
            <a:r>
              <a:rPr lang="pt-BR" sz="2400" smtClean="0"/>
              <a:t> e D</a:t>
            </a:r>
            <a:r>
              <a:rPr lang="pt-BR" sz="2400" baseline="-25000" smtClean="0"/>
              <a:t>P </a:t>
            </a:r>
            <a:r>
              <a:rPr lang="pt-BR" sz="2400" smtClean="0"/>
              <a:t>: T, dopagens</a:t>
            </a:r>
            <a:endParaRPr lang="pt-BR" sz="2400" baseline="-25000" smtClean="0"/>
          </a:p>
          <a:p>
            <a:pPr lvl="1">
              <a:lnSpc>
                <a:spcPct val="140000"/>
              </a:lnSpc>
            </a:pPr>
            <a:r>
              <a:rPr lang="pt-BR" sz="2400" smtClean="0">
                <a:sym typeface="Symbol" pitchFamily="18" charset="2"/>
              </a:rPr>
              <a:t></a:t>
            </a:r>
            <a:r>
              <a:rPr lang="pt-BR" sz="2400" baseline="-25000" smtClean="0">
                <a:sym typeface="Symbol" pitchFamily="18" charset="2"/>
              </a:rPr>
              <a:t>n</a:t>
            </a:r>
            <a:r>
              <a:rPr lang="pt-BR" sz="2400" smtClean="0">
                <a:sym typeface="Symbol" pitchFamily="18" charset="2"/>
              </a:rPr>
              <a:t> </a:t>
            </a:r>
            <a:r>
              <a:rPr lang="pt-BR" sz="2400" baseline="-25000" smtClean="0">
                <a:sym typeface="Symbol" pitchFamily="18" charset="2"/>
              </a:rPr>
              <a:t>p</a:t>
            </a:r>
            <a:r>
              <a:rPr lang="pt-BR" sz="2400" smtClean="0">
                <a:sym typeface="Symbol" pitchFamily="18" charset="2"/>
              </a:rPr>
              <a:t> : defeitos e contaminantes.</a:t>
            </a:r>
          </a:p>
          <a:p>
            <a:pPr lvl="1">
              <a:lnSpc>
                <a:spcPct val="140000"/>
              </a:lnSpc>
            </a:pPr>
            <a:r>
              <a:rPr lang="pt-BR" sz="2400" smtClean="0">
                <a:sym typeface="Symbol" pitchFamily="18" charset="2"/>
              </a:rPr>
              <a:t>Junção p</a:t>
            </a:r>
            <a:r>
              <a:rPr lang="pt-BR" sz="2400" baseline="30000" smtClean="0">
                <a:sym typeface="Symbol" pitchFamily="18" charset="2"/>
              </a:rPr>
              <a:t>+</a:t>
            </a:r>
            <a:r>
              <a:rPr lang="pt-BR" sz="2400" smtClean="0">
                <a:sym typeface="Symbol" pitchFamily="18" charset="2"/>
              </a:rPr>
              <a:t>n (N</a:t>
            </a:r>
            <a:r>
              <a:rPr lang="pt-BR" sz="2400" baseline="-25000" smtClean="0">
                <a:sym typeface="Symbol" pitchFamily="18" charset="2"/>
              </a:rPr>
              <a:t>A</a:t>
            </a:r>
            <a:r>
              <a:rPr lang="pt-BR" sz="2400" smtClean="0">
                <a:sym typeface="Symbol" pitchFamily="18" charset="2"/>
              </a:rPr>
              <a:t>&gt;&gt;N</a:t>
            </a:r>
            <a:r>
              <a:rPr lang="pt-BR" sz="2400" baseline="-25000" smtClean="0">
                <a:sym typeface="Symbol" pitchFamily="18" charset="2"/>
              </a:rPr>
              <a:t>D</a:t>
            </a:r>
            <a:r>
              <a:rPr lang="pt-BR" sz="2400" smtClean="0">
                <a:sym typeface="Symbol" pitchFamily="18" charset="2"/>
              </a:rPr>
              <a:t>)  J</a:t>
            </a:r>
            <a:r>
              <a:rPr lang="pt-BR" sz="2400" baseline="-25000" smtClean="0">
                <a:sym typeface="Symbol" pitchFamily="18" charset="2"/>
              </a:rPr>
              <a:t>p</a:t>
            </a:r>
            <a:r>
              <a:rPr lang="pt-BR" sz="2400" smtClean="0">
                <a:sym typeface="Symbol" pitchFamily="18" charset="2"/>
              </a:rPr>
              <a:t> &gt;&gt; J</a:t>
            </a:r>
            <a:r>
              <a:rPr lang="pt-BR" sz="2400" baseline="-25000" smtClean="0">
                <a:sym typeface="Symbol" pitchFamily="18" charset="2"/>
              </a:rPr>
              <a:t>n</a:t>
            </a:r>
          </a:p>
          <a:p>
            <a:pPr lvl="1">
              <a:lnSpc>
                <a:spcPct val="140000"/>
              </a:lnSpc>
            </a:pPr>
            <a:r>
              <a:rPr lang="pt-BR" sz="2400" smtClean="0">
                <a:sym typeface="Symbol" pitchFamily="18" charset="2"/>
              </a:rPr>
              <a:t>Junção n</a:t>
            </a:r>
            <a:r>
              <a:rPr lang="pt-BR" sz="2400" baseline="30000" smtClean="0">
                <a:sym typeface="Symbol" pitchFamily="18" charset="2"/>
              </a:rPr>
              <a:t>+</a:t>
            </a:r>
            <a:r>
              <a:rPr lang="pt-BR" sz="2400" smtClean="0">
                <a:sym typeface="Symbol" pitchFamily="18" charset="2"/>
              </a:rPr>
              <a:t>p (N</a:t>
            </a:r>
            <a:r>
              <a:rPr lang="pt-BR" sz="2400" baseline="-25000" smtClean="0">
                <a:sym typeface="Symbol" pitchFamily="18" charset="2"/>
              </a:rPr>
              <a:t>D</a:t>
            </a:r>
            <a:r>
              <a:rPr lang="pt-BR" sz="2400" smtClean="0">
                <a:sym typeface="Symbol" pitchFamily="18" charset="2"/>
              </a:rPr>
              <a:t>&gt;&gt;N</a:t>
            </a:r>
            <a:r>
              <a:rPr lang="pt-BR" sz="2400" baseline="-25000" smtClean="0">
                <a:sym typeface="Symbol" pitchFamily="18" charset="2"/>
              </a:rPr>
              <a:t>A</a:t>
            </a:r>
            <a:r>
              <a:rPr lang="pt-BR" sz="2400" smtClean="0">
                <a:sym typeface="Symbol" pitchFamily="18" charset="2"/>
              </a:rPr>
              <a:t>)  J</a:t>
            </a:r>
            <a:r>
              <a:rPr lang="pt-BR" sz="2400" baseline="-25000" smtClean="0">
                <a:sym typeface="Symbol" pitchFamily="18" charset="2"/>
              </a:rPr>
              <a:t>n</a:t>
            </a:r>
            <a:r>
              <a:rPr lang="pt-BR" sz="2400" smtClean="0">
                <a:sym typeface="Symbol" pitchFamily="18" charset="2"/>
              </a:rPr>
              <a:t> &gt;&gt; J</a:t>
            </a:r>
            <a:r>
              <a:rPr lang="pt-BR" sz="2400" baseline="-25000" smtClean="0">
                <a:sym typeface="Symbol" pitchFamily="18" charset="2"/>
              </a:rPr>
              <a:t>p</a:t>
            </a:r>
            <a:endParaRPr lang="pt-BR" sz="2400" smtClean="0">
              <a:sym typeface="Symbol" pitchFamily="18" charset="2"/>
            </a:endParaRPr>
          </a:p>
          <a:p>
            <a:pPr>
              <a:lnSpc>
                <a:spcPct val="140000"/>
              </a:lnSpc>
            </a:pPr>
            <a:r>
              <a:rPr lang="pt-BR" sz="2800" smtClean="0">
                <a:sym typeface="Symbol" pitchFamily="18" charset="2"/>
              </a:rPr>
              <a:t>Os portadores minoritários armazenados também afetam as características ac (capacitância de difusão) e de chaveamento.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pt-BR" sz="3600" smtClean="0"/>
              <a:t>Cargas e Capacitância da Junção: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6172200" y="5334000"/>
          <a:ext cx="2667000" cy="746125"/>
        </p:xfrm>
        <a:graphic>
          <a:graphicData uri="http://schemas.openxmlformats.org/presentationml/2006/ole">
            <p:oleObj spid="_x0000_s86019" name="Equation" r:id="rId3" imgW="863225" imgH="241195" progId="Equation.3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6096000" y="914400"/>
          <a:ext cx="2819400" cy="639763"/>
        </p:xfrm>
        <a:graphic>
          <a:graphicData uri="http://schemas.openxmlformats.org/presentationml/2006/ole">
            <p:oleObj spid="_x0000_s86020" name="Equation" r:id="rId4" imgW="952087" imgH="215806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6172200" y="1828800"/>
          <a:ext cx="2971800" cy="600075"/>
        </p:xfrm>
        <a:graphic>
          <a:graphicData uri="http://schemas.openxmlformats.org/presentationml/2006/ole">
            <p:oleObj spid="_x0000_s86021" name="Equation" r:id="rId5" imgW="1066337" imgH="215806" progId="Equation.3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172200" y="2743200"/>
          <a:ext cx="1828800" cy="676275"/>
        </p:xfrm>
        <a:graphic>
          <a:graphicData uri="http://schemas.openxmlformats.org/presentationml/2006/ole">
            <p:oleObj spid="_x0000_s86022" name="Equation" r:id="rId6" imgW="583693" imgH="215713" progId="Equation.3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6172200" y="3886200"/>
          <a:ext cx="1600200" cy="944563"/>
        </p:xfrm>
        <a:graphic>
          <a:graphicData uri="http://schemas.openxmlformats.org/presentationml/2006/ole">
            <p:oleObj spid="_x0000_s86023" name="Equation" r:id="rId7" imgW="558800" imgH="330200" progId="Equation.3">
              <p:embed/>
            </p:oleObj>
          </a:graphicData>
        </a:graphic>
      </p:graphicFrame>
      <p:pic>
        <p:nvPicPr>
          <p:cNvPr id="86024" name="Picture 8" descr="T:\Jacobus\figuras_escaneadas\fig1_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742950"/>
            <a:ext cx="43148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pt-BR" sz="3600" smtClean="0"/>
              <a:t>Junção abrupta de “um lado”, ou seja,</a:t>
            </a:r>
            <a:br>
              <a:rPr lang="pt-BR" sz="3600" smtClean="0"/>
            </a:br>
            <a:r>
              <a:rPr lang="pt-BR" sz="3600" smtClean="0"/>
              <a:t>onde, por exemplo, N</a:t>
            </a:r>
            <a:r>
              <a:rPr lang="pt-BR" sz="3600" baseline="-25000" smtClean="0"/>
              <a:t>D</a:t>
            </a:r>
            <a:r>
              <a:rPr lang="pt-BR" sz="3600" smtClean="0"/>
              <a:t>&gt;&gt;N</a:t>
            </a:r>
            <a:r>
              <a:rPr lang="pt-BR" sz="3600" baseline="-25000" smtClean="0"/>
              <a:t>A</a:t>
            </a:r>
            <a:r>
              <a:rPr lang="pt-BR" sz="3600" smtClean="0"/>
              <a:t>:</a:t>
            </a: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68263" y="1600200"/>
          <a:ext cx="3541712" cy="3505200"/>
        </p:xfrm>
        <a:graphic>
          <a:graphicData uri="http://schemas.openxmlformats.org/presentationml/2006/ole">
            <p:oleObj spid="_x0000_s87043" name="Equation" r:id="rId3" imgW="1231366" imgH="1218671" progId="Equation.3">
              <p:embed/>
            </p:oleObj>
          </a:graphicData>
        </a:graphic>
      </p:graphicFrame>
      <p:pic>
        <p:nvPicPr>
          <p:cNvPr id="87044" name="Picture 4" descr="T:\Jacobus\figuras_escaneadas\fig1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219200"/>
            <a:ext cx="3352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0" y="5048250"/>
            <a:ext cx="4419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3200"/>
              <a:t>Com polarização reversa,</a:t>
            </a:r>
          </a:p>
          <a:p>
            <a:r>
              <a:rPr lang="pt-BR" sz="3200"/>
              <a:t>substituir </a:t>
            </a:r>
            <a:r>
              <a:rPr lang="pt-BR" sz="3200">
                <a:sym typeface="Symbol" pitchFamily="18" charset="2"/>
              </a:rPr>
              <a:t></a:t>
            </a:r>
            <a:r>
              <a:rPr lang="pt-BR" sz="3200" baseline="-25000">
                <a:sym typeface="Symbol" pitchFamily="18" charset="2"/>
              </a:rPr>
              <a:t>bi</a:t>
            </a:r>
            <a:r>
              <a:rPr lang="pt-BR" sz="3200">
                <a:sym typeface="Symbol" pitchFamily="18" charset="2"/>
              </a:rPr>
              <a:t> por:</a:t>
            </a:r>
          </a:p>
          <a:p>
            <a:r>
              <a:rPr lang="pt-BR" sz="3200">
                <a:sym typeface="Symbol" pitchFamily="18" charset="2"/>
              </a:rPr>
              <a:t></a:t>
            </a:r>
            <a:r>
              <a:rPr lang="pt-BR" sz="3200" baseline="-25000">
                <a:sym typeface="Symbol" pitchFamily="18" charset="2"/>
              </a:rPr>
              <a:t>c</a:t>
            </a:r>
            <a:r>
              <a:rPr lang="pt-BR" sz="3200">
                <a:sym typeface="Symbol" pitchFamily="18" charset="2"/>
              </a:rPr>
              <a:t> = </a:t>
            </a:r>
            <a:r>
              <a:rPr lang="pt-BR" sz="3200" baseline="-25000">
                <a:sym typeface="Symbol" pitchFamily="18" charset="2"/>
              </a:rPr>
              <a:t>bi</a:t>
            </a:r>
            <a:r>
              <a:rPr lang="pt-BR" sz="3200">
                <a:sym typeface="Symbol" pitchFamily="18" charset="2"/>
              </a:rPr>
              <a:t>+V</a:t>
            </a:r>
            <a:r>
              <a:rPr lang="pt-BR" sz="3200" baseline="-25000">
                <a:sym typeface="Symbol" pitchFamily="18" charset="2"/>
              </a:rPr>
              <a:t>R</a:t>
            </a:r>
            <a:endParaRPr lang="pt-BR" sz="3200"/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7239000" y="914400"/>
          <a:ext cx="1584325" cy="2895600"/>
        </p:xfrm>
        <a:graphic>
          <a:graphicData uri="http://schemas.openxmlformats.org/presentationml/2006/ole">
            <p:oleObj spid="_x0000_s87046" name="Equation" r:id="rId5" imgW="736600" imgH="1346200" progId="Equation.3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5029200" y="3886200"/>
          <a:ext cx="2697163" cy="2971800"/>
        </p:xfrm>
        <a:graphic>
          <a:graphicData uri="http://schemas.openxmlformats.org/presentationml/2006/ole">
            <p:oleObj spid="_x0000_s87047" name="Equation" r:id="rId6" imgW="1371600" imgH="151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:\Jacobus\figuras_escaneadas\fig1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pt-BR" sz="4000" smtClean="0"/>
              <a:t>Capacitância de Junções -</a:t>
            </a:r>
            <a:br>
              <a:rPr lang="pt-BR" sz="4000" smtClean="0"/>
            </a:br>
            <a:r>
              <a:rPr lang="pt-BR" sz="3200" smtClean="0"/>
              <a:t>de fundo e de perímetro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838200" y="3810000"/>
          <a:ext cx="6934200" cy="1155700"/>
        </p:xfrm>
        <a:graphic>
          <a:graphicData uri="http://schemas.openxmlformats.org/presentationml/2006/ole">
            <p:oleObj spid="_x0000_s89091" name="Equation" r:id="rId3" imgW="4026960" imgH="635040" progId="Equation.3">
              <p:embed/>
            </p:oleObj>
          </a:graphicData>
        </a:graphic>
      </p:graphicFrame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029200" y="5029200"/>
            <a:ext cx="3552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/>
              <a:t>A = área da junção</a:t>
            </a:r>
          </a:p>
          <a:p>
            <a:r>
              <a:rPr lang="pt-BR" sz="3200"/>
              <a:t>C = cap./unid.área</a:t>
            </a:r>
          </a:p>
          <a:p>
            <a:r>
              <a:rPr lang="pt-BR" sz="3200"/>
              <a:t>M = coef. graduação</a:t>
            </a:r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838200" y="5181600"/>
          <a:ext cx="2514600" cy="1225550"/>
        </p:xfrm>
        <a:graphic>
          <a:graphicData uri="http://schemas.openxmlformats.org/presentationml/2006/ole">
            <p:oleObj spid="_x0000_s89093" name="Equation" r:id="rId4" imgW="1283040" imgH="609840" progId="Equation.3">
              <p:embed/>
            </p:oleObj>
          </a:graphicData>
        </a:graphic>
      </p:graphicFrame>
      <p:pic>
        <p:nvPicPr>
          <p:cNvPr id="89094" name="Picture 6" descr="\\Silicio\c\Meus documentos\Jacobus\MOSFET\transp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19200"/>
            <a:ext cx="6096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Meus documentos\livro_atualizado\cap10\28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00025" y="4038600"/>
            <a:ext cx="88677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“The essence of engineering of knowing what </a:t>
            </a:r>
          </a:p>
          <a:p>
            <a:r>
              <a:rPr lang="en-US" sz="3200"/>
              <a:t>variables one can afford to ignore.</a:t>
            </a:r>
          </a:p>
          <a:p>
            <a:r>
              <a:rPr lang="en-US" sz="3200"/>
              <a:t>Shockley was a master of the simplifying assumption</a:t>
            </a:r>
          </a:p>
          <a:p>
            <a:r>
              <a:rPr lang="en-US" sz="3200"/>
              <a:t>that got him to an </a:t>
            </a:r>
            <a:r>
              <a:rPr lang="en-US" sz="3600"/>
              <a:t>analytical result”.</a:t>
            </a:r>
          </a:p>
          <a:p>
            <a:r>
              <a:rPr lang="pt-BR" sz="2800">
                <a:solidFill>
                  <a:schemeClr val="hlink"/>
                </a:solidFill>
              </a:rPr>
              <a:t>(R. Warner, IEEE TED, Nov.2001, p.2458)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228600" y="838200"/>
          <a:ext cx="4838700" cy="982663"/>
        </p:xfrm>
        <a:graphic>
          <a:graphicData uri="http://schemas.openxmlformats.org/presentationml/2006/ole">
            <p:oleObj spid="_x0000_s90116" r:id="rId4" imgW="2489200" imgH="508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/>
              <a:t>Uso de diagramas de bandas no estudo de semicondutores e dispositivos: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822325" y="2228850"/>
            <a:ext cx="7510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3200"/>
              <a:t>Frase de Herbert Kroemer (prêmio Nobel de </a:t>
            </a:r>
          </a:p>
          <a:p>
            <a:pPr eaLnBrk="0" hangingPunct="0"/>
            <a:r>
              <a:rPr lang="pt-BR" sz="3200"/>
              <a:t>Física, 2000):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9600" y="3856038"/>
            <a:ext cx="80232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t-BR" sz="3200" i="1">
                <a:solidFill>
                  <a:schemeClr val="accent1"/>
                </a:solidFill>
              </a:rPr>
              <a:t>“If in discussing a semiconductor problem, you </a:t>
            </a:r>
          </a:p>
          <a:p>
            <a:pPr eaLnBrk="0" hangingPunct="0"/>
            <a:r>
              <a:rPr lang="pt-BR" sz="3200" i="1">
                <a:solidFill>
                  <a:schemeClr val="accent1"/>
                </a:solidFill>
              </a:rPr>
              <a:t>cannot draw an energy band diagram, then you</a:t>
            </a:r>
          </a:p>
          <a:p>
            <a:pPr eaLnBrk="0" hangingPunct="0"/>
            <a:r>
              <a:rPr lang="pt-BR" sz="3200" i="1">
                <a:solidFill>
                  <a:schemeClr val="accent1"/>
                </a:solidFill>
              </a:rPr>
              <a:t>don’t know what you are talking about”.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0"/>
            <a:ext cx="7543800" cy="683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Mecânica Quântica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Elétron tem comportamento de partícula e/ou de onda, dependendo do caso.</a:t>
            </a:r>
          </a:p>
          <a:p>
            <a:pPr eaLnBrk="1" hangingPunct="1"/>
            <a:r>
              <a:rPr lang="en-US" smtClean="0"/>
              <a:t>Solução da equação de Schrödinger resulta em estados quânticos para os elétrons:</a:t>
            </a:r>
          </a:p>
          <a:p>
            <a:pPr lvl="1" eaLnBrk="1" hangingPunct="1"/>
            <a:r>
              <a:rPr lang="en-US" smtClean="0"/>
              <a:t>discretos em átomos isolados</a:t>
            </a:r>
          </a:p>
          <a:p>
            <a:pPr lvl="1" eaLnBrk="1" hangingPunct="1"/>
            <a:r>
              <a:rPr lang="en-US" smtClean="0"/>
              <a:t>bandas de estados em sólidos.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2005</Words>
  <Application>Microsoft Office PowerPoint</Application>
  <PresentationFormat>Apresentação na tela (4:3)</PresentationFormat>
  <Paragraphs>338</Paragraphs>
  <Slides>78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78</vt:i4>
      </vt:variant>
    </vt:vector>
  </HeadingPairs>
  <TitlesOfParts>
    <vt:vector size="82" baseType="lpstr">
      <vt:lpstr>Estrutura padrão</vt:lpstr>
      <vt:lpstr>Equação</vt:lpstr>
      <vt:lpstr>Equation</vt:lpstr>
      <vt:lpstr>Microsoft Equation 3.0</vt:lpstr>
      <vt:lpstr>Semicondutores, Isolantes e Metais; Bandas de Energia e Distribuições de Portadores</vt:lpstr>
      <vt:lpstr>1. Introdução</vt:lpstr>
      <vt:lpstr>Slide 3</vt:lpstr>
      <vt:lpstr>2. Estrutura dos Materiais</vt:lpstr>
      <vt:lpstr>Slide 5</vt:lpstr>
      <vt:lpstr>Qual a Estrutura dos  Semicondutores, Isolantes e Metais?</vt:lpstr>
      <vt:lpstr>Exemplos:</vt:lpstr>
      <vt:lpstr>Slide 8</vt:lpstr>
      <vt:lpstr>Mecânica Quântica</vt:lpstr>
      <vt:lpstr>3. Bandas de Energia dos Materiais e Densidade de Estados.</vt:lpstr>
      <vt:lpstr>Modelo de elétron livre em metais:</vt:lpstr>
      <vt:lpstr>Modelo de Kronig e Penny</vt:lpstr>
      <vt:lpstr>Slide 13</vt:lpstr>
      <vt:lpstr>Slide 14</vt:lpstr>
      <vt:lpstr>Slide 15</vt:lpstr>
      <vt:lpstr>Modelo de Feynmann</vt:lpstr>
      <vt:lpstr>Diagrama de bandas simplificada de semicondutores e isolantes:</vt:lpstr>
      <vt:lpstr>Diagrama de bandas de metais:</vt:lpstr>
      <vt:lpstr>Resumo:  metais, semicondutores e isolantes</vt:lpstr>
      <vt:lpstr>Lacuna</vt:lpstr>
      <vt:lpstr>Geração do Par Elétron-Lacuna</vt:lpstr>
      <vt:lpstr>Slide 22</vt:lpstr>
      <vt:lpstr>Slide 23</vt:lpstr>
      <vt:lpstr>Densidade de Estados nas Bandas de Valência e de Condução em Semicondutores.</vt:lpstr>
      <vt:lpstr>4. Funções de Probabilidades de Ocupação dos Estados</vt:lpstr>
      <vt:lpstr>Solução da física estatística:  função de Fermi-Dirac.</vt:lpstr>
      <vt:lpstr>Aproximação de Fermi-Dirac</vt:lpstr>
      <vt:lpstr>Slide 28</vt:lpstr>
      <vt:lpstr>Slide 29</vt:lpstr>
      <vt:lpstr>Slide 30</vt:lpstr>
      <vt:lpstr>Slide 31</vt:lpstr>
      <vt:lpstr>Semicondutor Extrínseco</vt:lpstr>
      <vt:lpstr>Slide 33</vt:lpstr>
      <vt:lpstr>Ações de Portadores</vt:lpstr>
      <vt:lpstr>Cálculo de corrente em barra de Si tipo n  com dopagem uniforme:</vt:lpstr>
      <vt:lpstr>Ação de Deriva  (resposta à aplicação de campo elétrico):</vt:lpstr>
      <vt:lpstr>Slide 37</vt:lpstr>
      <vt:lpstr>Tipos de colisões:</vt:lpstr>
      <vt:lpstr>Variação de  com T e dopagem:</vt:lpstr>
      <vt:lpstr>Valores de  para diferentes materiais e dopagens à temperatura ambiente:</vt:lpstr>
      <vt:lpstr>Slide 41</vt:lpstr>
      <vt:lpstr>Densidade de corrente de deriva e resistividade</vt:lpstr>
      <vt:lpstr>Slide 43</vt:lpstr>
      <vt:lpstr>Medida da resistividade por método das 4 pontas:</vt:lpstr>
      <vt:lpstr>Ação de Difusão:</vt:lpstr>
      <vt:lpstr>Slide 46</vt:lpstr>
      <vt:lpstr>Slide 47</vt:lpstr>
      <vt:lpstr>Superposição das Ações de Deriva e de Difusão</vt:lpstr>
      <vt:lpstr>Relação de Einstein</vt:lpstr>
      <vt:lpstr>Slide 50</vt:lpstr>
      <vt:lpstr>Processos de Geração e Recombinação:</vt:lpstr>
      <vt:lpstr>Mecanismos de Geração e Recombinação</vt:lpstr>
      <vt:lpstr>    Junções p-n </vt:lpstr>
      <vt:lpstr>Característica I-V de Junção pn</vt:lpstr>
      <vt:lpstr>Análise Qualitativa:</vt:lpstr>
      <vt:lpstr>Slide 56</vt:lpstr>
      <vt:lpstr>Slide 57</vt:lpstr>
      <vt:lpstr>Slide 58</vt:lpstr>
      <vt:lpstr>Slide 59</vt:lpstr>
      <vt:lpstr>Slide 60</vt:lpstr>
      <vt:lpstr>Slide 61</vt:lpstr>
      <vt:lpstr>Análise Quantitativa: desenvolvimento da relação I-V</vt:lpstr>
      <vt:lpstr>Slide 63</vt:lpstr>
      <vt:lpstr>Definição de novas Abscissas:</vt:lpstr>
      <vt:lpstr>Plano de derivação:</vt:lpstr>
      <vt:lpstr>Slide 66</vt:lpstr>
      <vt:lpstr>Derivação da equação:</vt:lpstr>
      <vt:lpstr>Slide 68</vt:lpstr>
      <vt:lpstr>Slide 69</vt:lpstr>
      <vt:lpstr>Slide 70</vt:lpstr>
      <vt:lpstr>Slide 71</vt:lpstr>
      <vt:lpstr>Slide 72</vt:lpstr>
      <vt:lpstr>Cargas e Capacitância da Junção:</vt:lpstr>
      <vt:lpstr>Junção abrupta de “um lado”, ou seja, onde, por exemplo, ND&gt;&gt;NA:</vt:lpstr>
      <vt:lpstr>Slide 75</vt:lpstr>
      <vt:lpstr>Capacitância de Junções - de fundo e de perímetro</vt:lpstr>
      <vt:lpstr>Slide 77</vt:lpstr>
      <vt:lpstr>Uso de diagramas de bandas no estudo de semicondutores e dispositivos:</vt:lpstr>
    </vt:vector>
  </TitlesOfParts>
  <Company>CCS - UNICAMP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Cristalina dos  Semicondutores, Isolantes e Metais; Bandas de Energia; e Distribuições de Portadores</dc:title>
  <dc:creator>Jacobus W Swart</dc:creator>
  <cp:lastModifiedBy>diniz</cp:lastModifiedBy>
  <cp:revision>39</cp:revision>
  <dcterms:created xsi:type="dcterms:W3CDTF">2003-02-10T15:35:54Z</dcterms:created>
  <dcterms:modified xsi:type="dcterms:W3CDTF">2017-09-14T12:42:33Z</dcterms:modified>
</cp:coreProperties>
</file>