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22"/>
  </p:notesMasterIdLst>
  <p:handoutMasterIdLst>
    <p:handoutMasterId r:id="rId23"/>
  </p:handoutMasterIdLst>
  <p:sldIdLst>
    <p:sldId id="572" r:id="rId4"/>
    <p:sldId id="701" r:id="rId5"/>
    <p:sldId id="705" r:id="rId6"/>
    <p:sldId id="706" r:id="rId7"/>
    <p:sldId id="707" r:id="rId8"/>
    <p:sldId id="704" r:id="rId9"/>
    <p:sldId id="647" r:id="rId10"/>
    <p:sldId id="688" r:id="rId11"/>
    <p:sldId id="693" r:id="rId12"/>
    <p:sldId id="691" r:id="rId13"/>
    <p:sldId id="698" r:id="rId14"/>
    <p:sldId id="699" r:id="rId15"/>
    <p:sldId id="700" r:id="rId16"/>
    <p:sldId id="692" r:id="rId17"/>
    <p:sldId id="694" r:id="rId18"/>
    <p:sldId id="697" r:id="rId19"/>
    <p:sldId id="695" r:id="rId20"/>
    <p:sldId id="610" r:id="rId21"/>
  </p:sldIdLst>
  <p:sldSz cx="9144000" cy="6858000" type="screen4x3"/>
  <p:notesSz cx="6400800" cy="8686800"/>
  <p:embeddedFontLst>
    <p:embeddedFont>
      <p:font typeface="BankGothic Md BT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66"/>
    <a:srgbClr val="DEEB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09" autoAdjust="0"/>
    <p:restoredTop sz="86307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15.09.2017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686965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66524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981933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499131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53269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680527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362848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82368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857589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159519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25356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98913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78141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1009144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909576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346545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65456" y="44624"/>
            <a:ext cx="131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530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7968251" y="441047"/>
            <a:ext cx="892255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938472"/>
            <a:ext cx="8715375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Semicondutores e Junção </a:t>
            </a:r>
            <a:r>
              <a:rPr lang="pt-BR" sz="3600" dirty="0" err="1" smtClean="0"/>
              <a:t>pn</a:t>
            </a:r>
            <a:endParaRPr lang="pt-BR" sz="3600" dirty="0" smtClean="0"/>
          </a:p>
          <a:p>
            <a:pPr>
              <a:lnSpc>
                <a:spcPct val="100000"/>
              </a:lnSpc>
            </a:pPr>
            <a:r>
              <a:rPr lang="pt-BR" sz="3600" dirty="0" smtClean="0"/>
              <a:t>Diodo: Operação Física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864261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3405426" y="4099095"/>
            <a:ext cx="2333149" cy="972979"/>
            <a:chOff x="2200" y="2886"/>
            <a:chExt cx="1633" cy="681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5400000" flipH="1">
              <a:off x="2676" y="2818"/>
              <a:ext cx="681" cy="817"/>
            </a:xfrm>
            <a:prstGeom prst="flowChartExtract">
              <a:avLst/>
            </a:prstGeom>
            <a:gradFill rotWithShape="1">
              <a:gsLst>
                <a:gs pos="0">
                  <a:srgbClr val="05F3F9">
                    <a:gamma/>
                    <a:shade val="46275"/>
                    <a:invGamma/>
                  </a:srgbClr>
                </a:gs>
                <a:gs pos="50000">
                  <a:srgbClr val="05F3F9"/>
                </a:gs>
                <a:gs pos="100000">
                  <a:srgbClr val="05F3F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2200" y="322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424" y="3226"/>
              <a:ext cx="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424" y="2976"/>
              <a:ext cx="0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Junção pn em Polarização Direta</a:t>
            </a:r>
            <a:endParaRPr lang="pt-B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Injeção de portadores minoritários</a:t>
            </a:r>
            <a:endParaRPr lang="pt-BR" dirty="0"/>
          </a:p>
        </p:txBody>
      </p:sp>
      <p:pic>
        <p:nvPicPr>
          <p:cNvPr id="7" name="Picture 2" descr="c:\ch03_conv\sedr42021_0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653" y="1474321"/>
            <a:ext cx="6622694" cy="363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95" y="5517352"/>
            <a:ext cx="2173009" cy="1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Junção pn em Polarização Reversa</a:t>
            </a:r>
            <a:endParaRPr lang="pt-BR" dirty="0"/>
          </a:p>
        </p:txBody>
      </p:sp>
      <p:pic>
        <p:nvPicPr>
          <p:cNvPr id="13" name="Picture 2" descr="c:\ch03_conv\sedr42021_03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4588" y="1007219"/>
            <a:ext cx="431482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584" y="5301208"/>
            <a:ext cx="549483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07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Capacitância de Depleção</a:t>
            </a:r>
            <a:endParaRPr lang="pt-BR" dirty="0"/>
          </a:p>
        </p:txBody>
      </p:sp>
      <p:pic>
        <p:nvPicPr>
          <p:cNvPr id="9" name="Picture 1026" descr="c:\ch03_conv\sedr42021_0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62740"/>
            <a:ext cx="4922055" cy="349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050" y="5229200"/>
            <a:ext cx="5371900" cy="1260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450" y="2097937"/>
            <a:ext cx="2810999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2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Capacitância de depleção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21681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Capacitância de depleção (</a:t>
            </a:r>
            <a:r>
              <a:rPr lang="pt-BR" i="1" dirty="0" smtClean="0"/>
              <a:t>C</a:t>
            </a:r>
            <a:r>
              <a:rPr lang="pt-BR" i="1" baseline="-25000" dirty="0" smtClean="0"/>
              <a:t>J</a:t>
            </a:r>
            <a:r>
              <a:rPr lang="pt-BR" dirty="0" smtClean="0"/>
              <a:t> ou </a:t>
            </a:r>
            <a:r>
              <a:rPr lang="pt-BR" i="1" dirty="0" smtClean="0"/>
              <a:t>C</a:t>
            </a:r>
            <a:r>
              <a:rPr lang="pt-BR" i="1" baseline="-25000" dirty="0" smtClean="0"/>
              <a:t>T</a:t>
            </a:r>
            <a:r>
              <a:rPr lang="pt-BR" dirty="0" smtClean="0"/>
              <a:t>) predomina em polarização reversa e a capacitância de difusão em polarização direta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0" y="837152"/>
            <a:ext cx="7622781" cy="396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36331" y="6525344"/>
            <a:ext cx="2271339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Boylestad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11ª ed.</a:t>
            </a:r>
          </a:p>
        </p:txBody>
      </p:sp>
    </p:spTree>
    <p:extLst>
      <p:ext uri="{BB962C8B-B14F-4D97-AF65-F5344CB8AC3E}">
        <p14:creationId xmlns:p14="http://schemas.microsoft.com/office/powerpoint/2010/main" xmlns="" val="21394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SPICE do Diodo</a:t>
            </a:r>
            <a:endParaRPr lang="pt-BR" dirty="0"/>
          </a:p>
        </p:txBody>
      </p:sp>
      <p:pic>
        <p:nvPicPr>
          <p:cNvPr id="5" name="Picture 2" descr="c:\ch03_conv\sedr42021_03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892" y="2080562"/>
            <a:ext cx="6300216" cy="28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86" y="620688"/>
            <a:ext cx="7491428" cy="622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1" y="730032"/>
            <a:ext cx="8295238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0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063"/>
            <a:ext cx="9144000" cy="525462"/>
          </a:xfrm>
        </p:spPr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14" y="2"/>
            <a:ext cx="6228572" cy="683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err="1" smtClean="0"/>
              <a:t>Sedra</a:t>
            </a:r>
            <a:r>
              <a:rPr lang="pt-BR" dirty="0" smtClean="0"/>
              <a:t> (7ª ed.) – Capítulo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Metais, semicondutores e isolantes</a:t>
            </a:r>
            <a:endParaRPr lang="pt-B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4714876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Condutividade elétrica</a:t>
            </a:r>
          </a:p>
        </p:txBody>
      </p:sp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14346"/>
            <a:ext cx="3304960" cy="582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515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 Intrínseco</a:t>
            </a:r>
            <a:endParaRPr lang="pt-BR" dirty="0"/>
          </a:p>
        </p:txBody>
      </p:sp>
      <p:pic>
        <p:nvPicPr>
          <p:cNvPr id="8" name="Picture 2" descr="c:\ch03_conv\sedr42021_03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484784"/>
            <a:ext cx="5544616" cy="40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89" y="2204912"/>
            <a:ext cx="1933004" cy="432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870" y="3141040"/>
            <a:ext cx="2978042" cy="64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8748" y="4185152"/>
            <a:ext cx="148628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47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 Tipo n</a:t>
            </a:r>
            <a:endParaRPr lang="pt-BR" dirty="0"/>
          </a:p>
        </p:txBody>
      </p:sp>
      <p:pic>
        <p:nvPicPr>
          <p:cNvPr id="9" name="Picture 2" descr="c:\ch03_conv\sedr42021_0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84784"/>
            <a:ext cx="5713413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852" y="2564904"/>
            <a:ext cx="1483606" cy="504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986" y="3501008"/>
            <a:ext cx="155933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9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Semicondutor Tipo p</a:t>
            </a:r>
            <a:endParaRPr lang="pt-BR" dirty="0"/>
          </a:p>
        </p:txBody>
      </p:sp>
      <p:pic>
        <p:nvPicPr>
          <p:cNvPr id="10" name="Picture 2" descr="c:\ch03_conv\sedr42021_03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07" y="1457225"/>
            <a:ext cx="54943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658" y="2600968"/>
            <a:ext cx="1359758" cy="54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538" y="3573016"/>
            <a:ext cx="154799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99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Transporte de Carga: Deriva e Difusão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592009"/>
          </a:xfrm>
        </p:spPr>
        <p:txBody>
          <a:bodyPr/>
          <a:lstStyle/>
          <a:p>
            <a:r>
              <a:rPr lang="pt-BR" dirty="0" smtClean="0"/>
              <a:t>Deriva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Difusão</a:t>
            </a:r>
            <a:endParaRPr lang="pt-B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8578021"/>
              </p:ext>
            </p:extLst>
          </p:nvPr>
        </p:nvGraphicFramePr>
        <p:xfrm>
          <a:off x="5888255" y="1583472"/>
          <a:ext cx="1320800" cy="1219200"/>
        </p:xfrm>
        <a:graphic>
          <a:graphicData uri="http://schemas.openxmlformats.org/presentationml/2006/ole">
            <p:oleObj spid="_x0000_s1044" name="Equation" r:id="rId3" imgW="1320227" imgH="1218671" progId="Equation.3">
              <p:embed/>
            </p:oleObj>
          </a:graphicData>
        </a:graphic>
      </p:graphicFrame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219" y="1556792"/>
            <a:ext cx="3828571" cy="20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45950836"/>
              </p:ext>
            </p:extLst>
          </p:nvPr>
        </p:nvGraphicFramePr>
        <p:xfrm>
          <a:off x="5883736" y="3068960"/>
          <a:ext cx="2640960" cy="482400"/>
        </p:xfrm>
        <a:graphic>
          <a:graphicData uri="http://schemas.openxmlformats.org/presentationml/2006/ole">
            <p:oleObj spid="_x0000_s1045" name="Equation" r:id="rId5" imgW="1320480" imgH="241200" progId="">
              <p:embed/>
            </p:oleObj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40557"/>
            <a:ext cx="53340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9366024"/>
              </p:ext>
            </p:extLst>
          </p:nvPr>
        </p:nvGraphicFramePr>
        <p:xfrm>
          <a:off x="5868144" y="5273371"/>
          <a:ext cx="2946240" cy="786960"/>
        </p:xfrm>
        <a:graphic>
          <a:graphicData uri="http://schemas.openxmlformats.org/presentationml/2006/ole">
            <p:oleObj spid="_x0000_s1046" name="Equation" r:id="rId7" imgW="1473120" imgH="3934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461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de Junção</a:t>
            </a:r>
            <a:endParaRPr lang="pt-B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Junção pn</a:t>
            </a:r>
            <a:endParaRPr lang="pt-BR" dirty="0"/>
          </a:p>
        </p:txBody>
      </p:sp>
      <p:pic>
        <p:nvPicPr>
          <p:cNvPr id="5" name="Picture 2" descr="c:\ch03_conv\sedr42021_03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9600" y="2428875"/>
            <a:ext cx="5384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Junção pn em Circuito Aberto</a:t>
            </a:r>
            <a:endParaRPr lang="pt-BR" dirty="0"/>
          </a:p>
        </p:txBody>
      </p:sp>
      <p:grpSp>
        <p:nvGrpSpPr>
          <p:cNvPr id="13" name="Group 5"/>
          <p:cNvGrpSpPr>
            <a:grpSpLocks noChangeAspect="1"/>
          </p:cNvGrpSpPr>
          <p:nvPr/>
        </p:nvGrpSpPr>
        <p:grpSpPr bwMode="auto">
          <a:xfrm>
            <a:off x="179512" y="1071546"/>
            <a:ext cx="4781550" cy="5410200"/>
            <a:chOff x="501" y="144"/>
            <a:chExt cx="3012" cy="3408"/>
          </a:xfrm>
        </p:grpSpPr>
        <p:pic>
          <p:nvPicPr>
            <p:cNvPr id="18" name="Picture 2" descr="c:\ch03_conv\sedr42021_0345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1" y="144"/>
              <a:ext cx="3012" cy="1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4" descr="c:\ch03_conv\sedr42021_0345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4" y="2274"/>
              <a:ext cx="2286" cy="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084" y="1916832"/>
            <a:ext cx="3049412" cy="108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833" y="1124744"/>
            <a:ext cx="1101913" cy="432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7197" y="3465144"/>
            <a:ext cx="5739299" cy="126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6156" y="5229200"/>
            <a:ext cx="4450340" cy="12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Junção pn em Polarização Direta</a:t>
            </a:r>
            <a:endParaRPr lang="pt-BR" dirty="0"/>
          </a:p>
        </p:txBody>
      </p:sp>
      <p:pic>
        <p:nvPicPr>
          <p:cNvPr id="7" name="Picture 2" descr="c:\ch03_conv\sedr42021_0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65" y="1128253"/>
            <a:ext cx="4079443" cy="2952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718" y="4581200"/>
            <a:ext cx="3016559" cy="64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612" y="5462149"/>
            <a:ext cx="4944769" cy="126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6279" y="764704"/>
            <a:ext cx="4670476" cy="36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4419</TotalTime>
  <Words>120</Words>
  <Application>Microsoft Office PowerPoint</Application>
  <PresentationFormat>Apresentação na tela (4:3)</PresentationFormat>
  <Paragraphs>46</Paragraphs>
  <Slides>18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BankGothic Md BT</vt:lpstr>
      <vt:lpstr>Wingdings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Metais, semicondutores e isolantes</vt:lpstr>
      <vt:lpstr>Semicondutor Intrínseco</vt:lpstr>
      <vt:lpstr>Semicondutor Tipo n</vt:lpstr>
      <vt:lpstr>Semicondutor Tipo p</vt:lpstr>
      <vt:lpstr>Transporte de Carga: Deriva e Difusão</vt:lpstr>
      <vt:lpstr>Diodo de Junção</vt:lpstr>
      <vt:lpstr>Junção pn em Circuito Aberto</vt:lpstr>
      <vt:lpstr>Junção pn em Polarização Direta</vt:lpstr>
      <vt:lpstr>Junção pn em Polarização Direta</vt:lpstr>
      <vt:lpstr>Junção pn em Polarização Reversa</vt:lpstr>
      <vt:lpstr>Capacitância de Depleção</vt:lpstr>
      <vt:lpstr>Capacitância de depleção</vt:lpstr>
      <vt:lpstr>Modelo SPICE do Diodo</vt:lpstr>
      <vt:lpstr>Resumo</vt:lpstr>
      <vt:lpstr>Resumo</vt:lpstr>
      <vt:lpstr>Resumo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EE530 – Eletrônica Básica I</dc:title>
  <dc:creator>Beto</dc:creator>
  <cp:lastModifiedBy>diniz</cp:lastModifiedBy>
  <cp:revision>1989</cp:revision>
  <cp:lastPrinted>2016-07-23T23:26:26Z</cp:lastPrinted>
  <dcterms:modified xsi:type="dcterms:W3CDTF">2017-09-15T11:37:13Z</dcterms:modified>
</cp:coreProperties>
</file>