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46"/>
  </p:notesMasterIdLst>
  <p:handoutMasterIdLst>
    <p:handoutMasterId r:id="rId47"/>
  </p:handoutMasterIdLst>
  <p:sldIdLst>
    <p:sldId id="572" r:id="rId4"/>
    <p:sldId id="765" r:id="rId5"/>
    <p:sldId id="766" r:id="rId6"/>
    <p:sldId id="647" r:id="rId7"/>
    <p:sldId id="721" r:id="rId8"/>
    <p:sldId id="720" r:id="rId9"/>
    <p:sldId id="759" r:id="rId10"/>
    <p:sldId id="722" r:id="rId11"/>
    <p:sldId id="758" r:id="rId12"/>
    <p:sldId id="727" r:id="rId13"/>
    <p:sldId id="728" r:id="rId14"/>
    <p:sldId id="725" r:id="rId15"/>
    <p:sldId id="767" r:id="rId16"/>
    <p:sldId id="749" r:id="rId17"/>
    <p:sldId id="719" r:id="rId18"/>
    <p:sldId id="768" r:id="rId19"/>
    <p:sldId id="769" r:id="rId20"/>
    <p:sldId id="770" r:id="rId21"/>
    <p:sldId id="771" r:id="rId22"/>
    <p:sldId id="723" r:id="rId23"/>
    <p:sldId id="761" r:id="rId24"/>
    <p:sldId id="772" r:id="rId25"/>
    <p:sldId id="773" r:id="rId26"/>
    <p:sldId id="774" r:id="rId27"/>
    <p:sldId id="775" r:id="rId28"/>
    <p:sldId id="776" r:id="rId29"/>
    <p:sldId id="777" r:id="rId30"/>
    <p:sldId id="778" r:id="rId31"/>
    <p:sldId id="785" r:id="rId32"/>
    <p:sldId id="786" r:id="rId33"/>
    <p:sldId id="787" r:id="rId34"/>
    <p:sldId id="788" r:id="rId35"/>
    <p:sldId id="789" r:id="rId36"/>
    <p:sldId id="790" r:id="rId37"/>
    <p:sldId id="779" r:id="rId38"/>
    <p:sldId id="780" r:id="rId39"/>
    <p:sldId id="784" r:id="rId40"/>
    <p:sldId id="782" r:id="rId41"/>
    <p:sldId id="791" r:id="rId42"/>
    <p:sldId id="783" r:id="rId43"/>
    <p:sldId id="781" r:id="rId44"/>
    <p:sldId id="610" r:id="rId45"/>
  </p:sldIdLst>
  <p:sldSz cx="9144000" cy="6858000" type="screen4x3"/>
  <p:notesSz cx="6400800" cy="8686800"/>
  <p:embeddedFontLst>
    <p:embeddedFont>
      <p:font typeface="BankGothic Md BT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DE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508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8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16.10.2017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622794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12120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2922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4024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5576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643365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743485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03210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53715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452396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70628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47814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5277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24078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72582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03327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0752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840396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612738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0819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720586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21979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63462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4738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026653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85685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770442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34868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517770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222143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35422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21422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40223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5917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5882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6576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06266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6786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284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Microelectronic Circuits - Fifth Edition    Sedra/Smith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C542-59B8-4BF6-B6CF-A6A54CA5060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  <p:sldLayoutId id="214748395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612272"/>
            <a:ext cx="8715375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Transistor Bipolar: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Operação e Curvas Características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913469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/>
          <a:srcRect r="26251"/>
          <a:stretch>
            <a:fillRect/>
          </a:stretch>
        </p:blipFill>
        <p:spPr bwMode="auto">
          <a:xfrm>
            <a:off x="2411505" y="3182625"/>
            <a:ext cx="4320990" cy="246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Ativo: Corrente de Coletor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844824"/>
            <a:ext cx="9144000" cy="5022657"/>
          </a:xfrm>
        </p:spPr>
        <p:txBody>
          <a:bodyPr/>
          <a:lstStyle/>
          <a:p>
            <a:r>
              <a:rPr lang="pt-BR" dirty="0" smtClean="0"/>
              <a:t>Nomenclatura Sedra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i="1" dirty="0" smtClean="0"/>
          </a:p>
          <a:p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≈ 10</a:t>
            </a:r>
            <a:r>
              <a:rPr lang="pt-BR" baseline="30000" dirty="0" smtClean="0"/>
              <a:t>-12</a:t>
            </a:r>
            <a:r>
              <a:rPr lang="pt-BR" dirty="0" smtClean="0"/>
              <a:t> a 10</a:t>
            </a:r>
            <a:r>
              <a:rPr lang="pt-BR" baseline="30000" dirty="0" smtClean="0"/>
              <a:t>-15</a:t>
            </a:r>
            <a:r>
              <a:rPr lang="pt-BR" dirty="0" smtClean="0"/>
              <a:t> A</a:t>
            </a:r>
          </a:p>
          <a:p>
            <a:endParaRPr lang="pt-BR" dirty="0" smtClean="0"/>
          </a:p>
          <a:p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</a:t>
            </a:r>
            <a:r>
              <a:rPr lang="pt-BR" dirty="0" smtClean="0">
                <a:latin typeface="Symbol" pitchFamily="18" charset="2"/>
              </a:rPr>
              <a:t>a</a:t>
            </a:r>
            <a:r>
              <a:rPr lang="pt-BR" dirty="0" smtClean="0"/>
              <a:t> </a:t>
            </a:r>
            <a:r>
              <a:rPr lang="pt-BR" i="1" dirty="0" smtClean="0"/>
              <a:t>T</a:t>
            </a:r>
            <a:r>
              <a:rPr lang="pt-BR" dirty="0" smtClean="0"/>
              <a:t> (n</a:t>
            </a:r>
            <a:r>
              <a:rPr lang="pt-BR" baseline="-25000" dirty="0" smtClean="0"/>
              <a:t>i</a:t>
            </a:r>
            <a:r>
              <a:rPr lang="pt-BR" baseline="30000" dirty="0" smtClean="0"/>
              <a:t>2</a:t>
            </a:r>
            <a:r>
              <a:rPr lang="pt-BR" dirty="0" smtClean="0"/>
              <a:t>): </a:t>
            </a:r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dobra a cada 5 </a:t>
            </a:r>
            <a:r>
              <a:rPr lang="pt-BR" dirty="0" err="1" smtClean="0"/>
              <a:t>ºC</a:t>
            </a:r>
            <a:endParaRPr lang="pt-BR" dirty="0" smtClean="0"/>
          </a:p>
          <a:p>
            <a:endParaRPr lang="pt-BR" dirty="0" smtClean="0"/>
          </a:p>
          <a:p>
            <a:r>
              <a:rPr lang="pt-BR" i="1" dirty="0" smtClean="0"/>
              <a:t>A</a:t>
            </a:r>
            <a:r>
              <a:rPr lang="pt-BR" i="1" baseline="-25000" dirty="0" smtClean="0"/>
              <a:t>E</a:t>
            </a:r>
            <a:r>
              <a:rPr lang="pt-BR" dirty="0" smtClean="0"/>
              <a:t> : área da seção da JBE </a:t>
            </a:r>
          </a:p>
          <a:p>
            <a:endParaRPr lang="pt-BR" dirty="0" smtClean="0"/>
          </a:p>
          <a:p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não depende de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CE</a:t>
            </a:r>
            <a:r>
              <a:rPr lang="pt-BR" dirty="0" smtClean="0"/>
              <a:t>!!</a:t>
            </a:r>
          </a:p>
        </p:txBody>
      </p:sp>
      <p:graphicFrame>
        <p:nvGraphicFramePr>
          <p:cNvPr id="1175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7154063"/>
              </p:ext>
            </p:extLst>
          </p:nvPr>
        </p:nvGraphicFramePr>
        <p:xfrm>
          <a:off x="2993231" y="908720"/>
          <a:ext cx="3157538" cy="736600"/>
        </p:xfrm>
        <a:graphic>
          <a:graphicData uri="http://schemas.openxmlformats.org/presentationml/2006/ole">
            <p:oleObj spid="_x0000_s1175674" name="Equation" r:id="rId4" imgW="3035300" imgH="736600" progId="">
              <p:embed/>
            </p:oleObj>
          </a:graphicData>
        </a:graphic>
      </p:graphicFrame>
      <p:graphicFrame>
        <p:nvGraphicFramePr>
          <p:cNvPr id="1175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5037546"/>
              </p:ext>
            </p:extLst>
          </p:nvPr>
        </p:nvGraphicFramePr>
        <p:xfrm>
          <a:off x="3805238" y="2420888"/>
          <a:ext cx="1533525" cy="419100"/>
        </p:xfrm>
        <a:graphic>
          <a:graphicData uri="http://schemas.openxmlformats.org/presentationml/2006/ole">
            <p:oleObj spid="_x0000_s1175675" name="Equation" r:id="rId5" imgW="1473200" imgH="419100" progId="">
              <p:embed/>
            </p:oleObj>
          </a:graphicData>
        </a:graphic>
      </p:graphicFrame>
      <p:graphicFrame>
        <p:nvGraphicFramePr>
          <p:cNvPr id="11755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4224355"/>
              </p:ext>
            </p:extLst>
          </p:nvPr>
        </p:nvGraphicFramePr>
        <p:xfrm>
          <a:off x="2807494" y="2992392"/>
          <a:ext cx="3529012" cy="838200"/>
        </p:xfrm>
        <a:graphic>
          <a:graphicData uri="http://schemas.openxmlformats.org/presentationml/2006/ole">
            <p:oleObj spid="_x0000_s1175676" name="Equation" r:id="rId6" imgW="33909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Ativo: Corrente de Base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757422"/>
          </a:xfrm>
        </p:spPr>
        <p:txBody>
          <a:bodyPr/>
          <a:lstStyle/>
          <a:p>
            <a:r>
              <a:rPr lang="pt-BR" dirty="0" smtClean="0"/>
              <a:t>BJT Ideal: somente difusão de lacunas da base para o emissor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Nomenclatura Sedra</a:t>
            </a:r>
          </a:p>
          <a:p>
            <a:pPr lvl="1"/>
            <a:r>
              <a:rPr lang="pt-BR" i="1" dirty="0" smtClean="0"/>
              <a:t>i</a:t>
            </a:r>
            <a:r>
              <a:rPr lang="pt-BR" i="1" baseline="-25000" dirty="0" smtClean="0"/>
              <a:t>b1</a:t>
            </a:r>
            <a:r>
              <a:rPr lang="pt-BR" dirty="0" smtClean="0"/>
              <a:t>: corrente de difusão de lacunas da base para o emissor</a:t>
            </a:r>
          </a:p>
          <a:p>
            <a:pPr lvl="1"/>
            <a:r>
              <a:rPr lang="pt-BR" i="1" dirty="0" smtClean="0"/>
              <a:t>i</a:t>
            </a:r>
            <a:r>
              <a:rPr lang="pt-BR" i="1" baseline="-25000" dirty="0" smtClean="0"/>
              <a:t>b2</a:t>
            </a:r>
            <a:r>
              <a:rPr lang="pt-BR" dirty="0" smtClean="0"/>
              <a:t>: corrente devido à recombinação na base</a:t>
            </a:r>
          </a:p>
          <a:p>
            <a:endParaRPr lang="pt-BR" dirty="0" smtClean="0"/>
          </a:p>
        </p:txBody>
      </p:sp>
      <p:graphicFrame>
        <p:nvGraphicFramePr>
          <p:cNvPr id="1175557" name="Object 5"/>
          <p:cNvGraphicFramePr>
            <a:graphicFrameLocks noChangeAspect="1"/>
          </p:cNvGraphicFramePr>
          <p:nvPr/>
        </p:nvGraphicFramePr>
        <p:xfrm>
          <a:off x="928662" y="3468689"/>
          <a:ext cx="2684462" cy="914400"/>
        </p:xfrm>
        <a:graphic>
          <a:graphicData uri="http://schemas.openxmlformats.org/presentationml/2006/ole">
            <p:oleObj spid="_x0000_s1177798" name="Equation" r:id="rId4" imgW="2578100" imgH="914400" progId="">
              <p:embed/>
            </p:oleObj>
          </a:graphicData>
        </a:graphic>
      </p:graphicFrame>
      <p:graphicFrame>
        <p:nvGraphicFramePr>
          <p:cNvPr id="1175559" name="Object 2"/>
          <p:cNvGraphicFramePr>
            <a:graphicFrameLocks noChangeAspect="1"/>
          </p:cNvGraphicFramePr>
          <p:nvPr/>
        </p:nvGraphicFramePr>
        <p:xfrm>
          <a:off x="928662" y="4437063"/>
          <a:ext cx="5695950" cy="965200"/>
        </p:xfrm>
        <a:graphic>
          <a:graphicData uri="http://schemas.openxmlformats.org/presentationml/2006/ole">
            <p:oleObj spid="_x0000_s1177799" name="Equation" r:id="rId5" imgW="5473700" imgH="965200" progId="">
              <p:embed/>
            </p:oleObj>
          </a:graphicData>
        </a:graphic>
      </p:graphicFrame>
      <p:graphicFrame>
        <p:nvGraphicFramePr>
          <p:cNvPr id="1177605" name="Object 2"/>
          <p:cNvGraphicFramePr>
            <a:graphicFrameLocks noChangeAspect="1"/>
          </p:cNvGraphicFramePr>
          <p:nvPr/>
        </p:nvGraphicFramePr>
        <p:xfrm>
          <a:off x="2966244" y="1485892"/>
          <a:ext cx="3211512" cy="800100"/>
        </p:xfrm>
        <a:graphic>
          <a:graphicData uri="http://schemas.openxmlformats.org/presentationml/2006/ole">
            <p:oleObj spid="_x0000_s1177800" name="Equation" r:id="rId6" imgW="3086100" imgH="800100" progId="">
              <p:embed/>
            </p:oleObj>
          </a:graphicData>
        </a:graphic>
      </p:graphicFrame>
      <p:graphicFrame>
        <p:nvGraphicFramePr>
          <p:cNvPr id="1177606" name="Object 5"/>
          <p:cNvGraphicFramePr>
            <a:graphicFrameLocks noChangeAspect="1"/>
          </p:cNvGraphicFramePr>
          <p:nvPr/>
        </p:nvGraphicFramePr>
        <p:xfrm>
          <a:off x="4918098" y="3429000"/>
          <a:ext cx="2868612" cy="850900"/>
        </p:xfrm>
        <a:graphic>
          <a:graphicData uri="http://schemas.openxmlformats.org/presentationml/2006/ole">
            <p:oleObj spid="_x0000_s1177801" name="Equation" r:id="rId7" imgW="2755900" imgH="850900" progId="">
              <p:embed/>
            </p:oleObj>
          </a:graphicData>
        </a:graphic>
      </p:graphicFrame>
      <p:graphicFrame>
        <p:nvGraphicFramePr>
          <p:cNvPr id="1177607" name="Object 5"/>
          <p:cNvGraphicFramePr>
            <a:graphicFrameLocks noChangeAspect="1"/>
          </p:cNvGraphicFramePr>
          <p:nvPr/>
        </p:nvGraphicFramePr>
        <p:xfrm>
          <a:off x="928662" y="5643578"/>
          <a:ext cx="2233613" cy="787400"/>
        </p:xfrm>
        <a:graphic>
          <a:graphicData uri="http://schemas.openxmlformats.org/presentationml/2006/ole">
            <p:oleObj spid="_x0000_s1177802" name="Equation" r:id="rId8" imgW="2146300" imgH="78740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643274" y="5837223"/>
            <a:ext cx="5000692" cy="40011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  <a:sym typeface="Symbol"/>
              </a:rPr>
              <a:t>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= ganho de corrente em emissor comum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Ativo: Corrente de Emissor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Nomenclatura Sedra</a:t>
            </a:r>
            <a:endParaRPr lang="pt-BR" dirty="0"/>
          </a:p>
        </p:txBody>
      </p:sp>
      <p:graphicFrame>
        <p:nvGraphicFramePr>
          <p:cNvPr id="1173508" name="Object 2"/>
          <p:cNvGraphicFramePr>
            <a:graphicFrameLocks noChangeAspect="1"/>
          </p:cNvGraphicFramePr>
          <p:nvPr/>
        </p:nvGraphicFramePr>
        <p:xfrm>
          <a:off x="2724944" y="2894010"/>
          <a:ext cx="3694112" cy="736600"/>
        </p:xfrm>
        <a:graphic>
          <a:graphicData uri="http://schemas.openxmlformats.org/presentationml/2006/ole">
            <p:oleObj spid="_x0000_s1173625" name="Equation" r:id="rId4" imgW="3543300" imgH="736600" progId="">
              <p:embed/>
            </p:oleObj>
          </a:graphicData>
        </a:graphic>
      </p:graphicFrame>
      <p:graphicFrame>
        <p:nvGraphicFramePr>
          <p:cNvPr id="1173509" name="Object 5"/>
          <p:cNvGraphicFramePr>
            <a:graphicFrameLocks noChangeAspect="1"/>
          </p:cNvGraphicFramePr>
          <p:nvPr/>
        </p:nvGraphicFramePr>
        <p:xfrm>
          <a:off x="3917156" y="1928802"/>
          <a:ext cx="1309688" cy="381000"/>
        </p:xfrm>
        <a:graphic>
          <a:graphicData uri="http://schemas.openxmlformats.org/presentationml/2006/ole">
            <p:oleObj spid="_x0000_s1173626" name="Equation" r:id="rId5" imgW="1257300" imgH="381000" progId="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639219" y="4214818"/>
          <a:ext cx="3865562" cy="787400"/>
        </p:xfrm>
        <a:graphic>
          <a:graphicData uri="http://schemas.openxmlformats.org/presentationml/2006/ole">
            <p:oleObj spid="_x0000_s1173627" name="Equation" r:id="rId6" imgW="3708400" imgH="787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Modelos: Modo Ativo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234347"/>
          </a:xfrm>
        </p:spPr>
        <p:txBody>
          <a:bodyPr/>
          <a:lstStyle/>
          <a:p>
            <a:r>
              <a:rPr lang="pt-BR" dirty="0" smtClean="0"/>
              <a:t>Modo ativo direto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Modo ativo reverso</a:t>
            </a:r>
            <a:endParaRPr lang="pt-BR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3199710" y="980728"/>
            <a:ext cx="5332730" cy="2860675"/>
            <a:chOff x="904" y="1100"/>
            <a:chExt cx="3952" cy="2120"/>
          </a:xfrm>
        </p:grpSpPr>
        <p:pic>
          <p:nvPicPr>
            <p:cNvPr id="8" name="Picture 3" descr="c:\ch05_conv\sedr42021_050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" y="1101"/>
              <a:ext cx="1520" cy="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c:\ch05_conv\sedr42021_0505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1100"/>
              <a:ext cx="1526" cy="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 descr="c:\ch05_conv\sedr42021_05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80464"/>
            <a:ext cx="2084832" cy="266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588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Grandes Sinais no Modo Ativo</a:t>
            </a:r>
            <a:endParaRPr lang="pt-BR" dirty="0"/>
          </a:p>
        </p:txBody>
      </p:sp>
      <p:grpSp>
        <p:nvGrpSpPr>
          <p:cNvPr id="10" name="Group 6"/>
          <p:cNvGrpSpPr>
            <a:grpSpLocks noChangeAspect="1"/>
          </p:cNvGrpSpPr>
          <p:nvPr/>
        </p:nvGrpSpPr>
        <p:grpSpPr bwMode="auto">
          <a:xfrm>
            <a:off x="1435098" y="802139"/>
            <a:ext cx="5750569" cy="3330274"/>
            <a:chOff x="904" y="1078"/>
            <a:chExt cx="3659" cy="2119"/>
          </a:xfrm>
        </p:grpSpPr>
        <p:pic>
          <p:nvPicPr>
            <p:cNvPr id="11" name="Picture 3" descr="c:\ch05_conv\sedr42021_0505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" y="1078"/>
              <a:ext cx="1520" cy="2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 descr="c:\ch05_conv\sedr42021_0505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7" y="1078"/>
              <a:ext cx="1526" cy="2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 descr="a16-fig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4958" y="3933056"/>
            <a:ext cx="6434084" cy="232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Real</a:t>
            </a:r>
            <a:endParaRPr lang="pt-BR" dirty="0"/>
          </a:p>
        </p:txBody>
      </p:sp>
      <p:pic>
        <p:nvPicPr>
          <p:cNvPr id="5" name="Picture 2" descr="sedr42021_0506"/>
          <p:cNvPicPr>
            <a:picLocks noChangeAspect="1" noChangeArrowheads="1"/>
          </p:cNvPicPr>
          <p:nvPr/>
        </p:nvPicPr>
        <p:blipFill>
          <a:blip r:embed="rId3" cstate="print"/>
          <a:srcRect l="-3081" t="-11185" r="-3168" b="1226"/>
          <a:stretch>
            <a:fillRect/>
          </a:stretch>
        </p:blipFill>
        <p:spPr bwMode="auto">
          <a:xfrm>
            <a:off x="2231740" y="1397513"/>
            <a:ext cx="4680520" cy="1873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DSC01604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539552" y="1349603"/>
            <a:ext cx="836112" cy="196882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7531" y="4000504"/>
            <a:ext cx="5408938" cy="22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Operação em Saturação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088375"/>
          </a:xfrm>
        </p:spPr>
        <p:txBody>
          <a:bodyPr/>
          <a:lstStyle/>
          <a:p>
            <a:r>
              <a:rPr lang="pt-BR" dirty="0" smtClean="0"/>
              <a:t>JBC diretamente polarizada </a:t>
            </a:r>
            <a:r>
              <a:rPr lang="pt-BR" dirty="0">
                <a:sym typeface="Symbol" panose="05050102010706020507" pitchFamily="18" charset="2"/>
              </a:rPr>
              <a:t>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CB</a:t>
            </a:r>
            <a:r>
              <a:rPr lang="pt-BR" dirty="0" smtClean="0"/>
              <a:t> </a:t>
            </a:r>
            <a:r>
              <a:rPr lang="pt-BR" dirty="0"/>
              <a:t>&lt; </a:t>
            </a:r>
            <a:r>
              <a:rPr lang="pt-BR" dirty="0" smtClean="0"/>
              <a:t>0</a:t>
            </a:r>
          </a:p>
          <a:p>
            <a:endParaRPr lang="pt-BR" dirty="0"/>
          </a:p>
          <a:p>
            <a:r>
              <a:rPr lang="pt-BR" dirty="0" smtClean="0">
                <a:sym typeface="Symbol" panose="05050102010706020507" pitchFamily="18" charset="2"/>
              </a:rPr>
              <a:t>Na prática: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CB</a:t>
            </a:r>
            <a:r>
              <a:rPr lang="pt-BR" dirty="0" smtClean="0"/>
              <a:t> &lt; -0,4 V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10" y="2132856"/>
            <a:ext cx="5552381" cy="4609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1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Operação em Saturação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026841"/>
            <a:ext cx="9144000" cy="2876557"/>
          </a:xfrm>
        </p:spPr>
        <p:txBody>
          <a:bodyPr/>
          <a:lstStyle/>
          <a:p>
            <a:r>
              <a:rPr lang="pt-BR" dirty="0" smtClean="0"/>
              <a:t>Diodo D</a:t>
            </a:r>
            <a:r>
              <a:rPr lang="pt-BR" baseline="-25000" dirty="0" smtClean="0"/>
              <a:t>C</a:t>
            </a:r>
            <a:r>
              <a:rPr lang="pt-BR" dirty="0" smtClean="0"/>
              <a:t> conduz</a:t>
            </a:r>
            <a:endParaRPr lang="pt-BR" dirty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Note que </a:t>
            </a:r>
            <a:r>
              <a:rPr lang="pt-BR" i="1" dirty="0" err="1" smtClean="0"/>
              <a:t>i</a:t>
            </a:r>
            <a:r>
              <a:rPr lang="pt-BR" i="1" baseline="-25000" dirty="0" err="1" smtClean="0"/>
              <a:t>C</a:t>
            </a:r>
            <a:r>
              <a:rPr lang="pt-BR" dirty="0" smtClean="0"/>
              <a:t>/</a:t>
            </a:r>
            <a:r>
              <a:rPr lang="pt-BR" i="1" dirty="0" err="1" smtClean="0"/>
              <a:t>i</a:t>
            </a:r>
            <a:r>
              <a:rPr lang="pt-BR" i="1" baseline="-25000" dirty="0" err="1" smtClean="0"/>
              <a:t>B</a:t>
            </a:r>
            <a:r>
              <a:rPr lang="pt-BR" i="1" baseline="-25000" dirty="0" smtClean="0"/>
              <a:t> </a:t>
            </a:r>
            <a:r>
              <a:rPr lang="pt-BR" dirty="0" smtClean="0"/>
              <a:t>&lt; </a:t>
            </a:r>
            <a:r>
              <a:rPr lang="pt-BR" dirty="0" smtClean="0">
                <a:sym typeface="Symbol" panose="05050102010706020507" pitchFamily="18" charset="2"/>
              </a:rPr>
              <a:t></a:t>
            </a:r>
            <a:endParaRPr lang="pt-BR" dirty="0" smtClean="0"/>
          </a:p>
        </p:txBody>
      </p:sp>
      <p:graphicFrame>
        <p:nvGraphicFramePr>
          <p:cNvPr id="131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79137432"/>
              </p:ext>
            </p:extLst>
          </p:nvPr>
        </p:nvGraphicFramePr>
        <p:xfrm>
          <a:off x="428596" y="5543128"/>
          <a:ext cx="2314575" cy="838200"/>
        </p:xfrm>
        <a:graphic>
          <a:graphicData uri="http://schemas.openxmlformats.org/presentationml/2006/ole">
            <p:oleObj spid="_x0000_s1231948" name="Equation" r:id="rId4" imgW="2222280" imgH="838080" progId="">
              <p:embed/>
            </p:oleObj>
          </a:graphicData>
        </a:graphic>
      </p:graphicFrame>
      <p:graphicFrame>
        <p:nvGraphicFramePr>
          <p:cNvPr id="1318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4159635"/>
              </p:ext>
            </p:extLst>
          </p:nvPr>
        </p:nvGraphicFramePr>
        <p:xfrm>
          <a:off x="428596" y="4098776"/>
          <a:ext cx="2260600" cy="914400"/>
        </p:xfrm>
        <a:graphic>
          <a:graphicData uri="http://schemas.openxmlformats.org/presentationml/2006/ole">
            <p:oleObj spid="_x0000_s1231949" name="Equation" r:id="rId5" imgW="2171520" imgH="91440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14931591"/>
              </p:ext>
            </p:extLst>
          </p:nvPr>
        </p:nvGraphicFramePr>
        <p:xfrm>
          <a:off x="428596" y="2032640"/>
          <a:ext cx="3013075" cy="787400"/>
        </p:xfrm>
        <a:graphic>
          <a:graphicData uri="http://schemas.openxmlformats.org/presentationml/2006/ole">
            <p:oleObj spid="_x0000_s1231950" name="Equation" r:id="rId6" imgW="2895480" imgH="787320" progId="">
              <p:embed/>
            </p:oleObj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217" y="2311919"/>
            <a:ext cx="4669237" cy="2234162"/>
          </a:xfrm>
          <a:prstGeom prst="rect">
            <a:avLst/>
          </a:prstGeom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0417999"/>
              </p:ext>
            </p:extLst>
          </p:nvPr>
        </p:nvGraphicFramePr>
        <p:xfrm>
          <a:off x="428596" y="1507620"/>
          <a:ext cx="2906713" cy="419100"/>
        </p:xfrm>
        <a:graphic>
          <a:graphicData uri="http://schemas.openxmlformats.org/presentationml/2006/ole">
            <p:oleObj spid="_x0000_s1231951" name="Equation" r:id="rId8" imgW="2793960" imgH="4190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67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Transistor </a:t>
            </a:r>
            <a:r>
              <a:rPr lang="pt-BR" dirty="0" err="1" smtClean="0"/>
              <a:t>pnp</a:t>
            </a:r>
            <a:endParaRPr lang="pt-BR" dirty="0"/>
          </a:p>
        </p:txBody>
      </p:sp>
      <p:pic>
        <p:nvPicPr>
          <p:cNvPr id="4" name="Picture 3" descr="c:\ch05_conv\sedr42021_0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17" y="1295400"/>
            <a:ext cx="6817766" cy="392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86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Transistor </a:t>
            </a:r>
            <a:r>
              <a:rPr lang="pt-BR" dirty="0" err="1" smtClean="0"/>
              <a:t>pnp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52" y="1662333"/>
            <a:ext cx="8038095" cy="3533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83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Transistor Bipolar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Dez</a:t>
            </a:r>
            <a:r>
              <a:rPr lang="en-US" dirty="0" smtClean="0"/>
              <a:t>./1947: J</a:t>
            </a:r>
            <a:r>
              <a:rPr lang="en-US" dirty="0"/>
              <a:t>. Bardeen, W. Brattain, W. Shockley</a:t>
            </a:r>
            <a:endParaRPr lang="pt-BR" dirty="0"/>
          </a:p>
        </p:txBody>
      </p:sp>
      <p:pic>
        <p:nvPicPr>
          <p:cNvPr id="7" name="Picture 5" descr="C:\Meus documentos\papers\VEBM\Figc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5283860" cy="4564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WINDOWS\ﾃﾞｽｸﾄｯﾌﾟ\presen\phot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95402"/>
            <a:ext cx="3573172" cy="3719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4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Fluxos de Corrente no Modo Ativo</a:t>
            </a:r>
            <a:endParaRPr lang="pt-BR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090738" y="1988840"/>
            <a:ext cx="4962525" cy="2484437"/>
            <a:chOff x="1872" y="1713"/>
            <a:chExt cx="3126" cy="1565"/>
          </a:xfrm>
        </p:grpSpPr>
        <p:pic>
          <p:nvPicPr>
            <p:cNvPr id="6" name="Picture 3" descr="c:\ch05_conv\sedr42021_0514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1726"/>
              <a:ext cx="1370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 descr="c:\ch05_conv\sedr42021_0514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1713"/>
              <a:ext cx="1350" cy="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CaixaDeTexto 9"/>
          <p:cNvSpPr txBox="1"/>
          <p:nvPr/>
        </p:nvSpPr>
        <p:spPr>
          <a:xfrm>
            <a:off x="5796136" y="4672012"/>
            <a:ext cx="720080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tx1"/>
                </a:solidFill>
                <a:latin typeface="+mn-lt"/>
              </a:rPr>
              <a:t>pnp</a:t>
            </a:r>
            <a:endParaRPr lang="pt-BR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10"/>
          <p:cNvSpPr txBox="1"/>
          <p:nvPr/>
        </p:nvSpPr>
        <p:spPr>
          <a:xfrm>
            <a:off x="2987824" y="4672012"/>
            <a:ext cx="720080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tx1"/>
                </a:solidFill>
                <a:latin typeface="+mn-lt"/>
              </a:rPr>
              <a:t>npn</a:t>
            </a:r>
            <a:endParaRPr lang="pt-BR" sz="2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Resumo: Modo Ativo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7" y="1400428"/>
            <a:ext cx="8314286" cy="40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0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BJT: Curvas Características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4866371"/>
            <a:ext cx="9144000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</a:t>
            </a:r>
            <a:r>
              <a:rPr lang="pt-BR" dirty="0" smtClean="0">
                <a:latin typeface="Symbol" pitchFamily="18" charset="2"/>
              </a:rPr>
              <a:t>a</a:t>
            </a:r>
            <a:r>
              <a:rPr lang="pt-BR" dirty="0" smtClean="0"/>
              <a:t> </a:t>
            </a:r>
            <a:r>
              <a:rPr lang="pt-BR" i="1" dirty="0" smtClean="0"/>
              <a:t>T</a:t>
            </a:r>
            <a:r>
              <a:rPr lang="pt-BR" dirty="0" smtClean="0"/>
              <a:t> (n</a:t>
            </a:r>
            <a:r>
              <a:rPr lang="pt-BR" baseline="-25000" dirty="0" smtClean="0"/>
              <a:t>i</a:t>
            </a:r>
            <a:r>
              <a:rPr lang="pt-BR" baseline="30000" dirty="0" smtClean="0"/>
              <a:t>2</a:t>
            </a:r>
            <a:r>
              <a:rPr lang="pt-BR" dirty="0" smtClean="0"/>
              <a:t>): </a:t>
            </a:r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dobra a cada 5 ºC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BE</a:t>
            </a:r>
            <a:r>
              <a:rPr lang="pt-BR" dirty="0" smtClean="0"/>
              <a:t> reduz de 2 mV para cada 1ºC de aumento da temperatura (para uma corrente constante através da junção)</a:t>
            </a:r>
          </a:p>
        </p:txBody>
      </p:sp>
      <p:pic>
        <p:nvPicPr>
          <p:cNvPr id="5" name="Picture 3" descr="c:\ch05_conv\sedr42021_0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458" y="2093624"/>
            <a:ext cx="2545690" cy="19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78626" name="Object 2"/>
          <p:cNvGraphicFramePr>
            <a:graphicFrameLocks noChangeAspect="1"/>
          </p:cNvGraphicFramePr>
          <p:nvPr/>
        </p:nvGraphicFramePr>
        <p:xfrm>
          <a:off x="3805238" y="1214422"/>
          <a:ext cx="1533525" cy="419100"/>
        </p:xfrm>
        <a:graphic>
          <a:graphicData uri="http://schemas.openxmlformats.org/presentationml/2006/ole">
            <p:oleObj spid="_x0000_s1232904" name="Equation" r:id="rId5" imgW="1473200" imgH="419100" progId="">
              <p:embed/>
            </p:oleObj>
          </a:graphicData>
        </a:graphic>
      </p:graphicFrame>
      <p:pic>
        <p:nvPicPr>
          <p:cNvPr id="10" name="Picture 3" descr="c:\ch05_conv\sedr42021_0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071678"/>
            <a:ext cx="2538374" cy="1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84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em Base-Comum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Terminal da base comum à entrada e à saída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x </a:t>
            </a:r>
            <a:r>
              <a:rPr lang="pt-BR" i="1" dirty="0" smtClean="0"/>
              <a:t>v</a:t>
            </a:r>
            <a:r>
              <a:rPr lang="pt-BR" i="1" baseline="-25000" dirty="0" smtClean="0"/>
              <a:t>CB</a:t>
            </a:r>
            <a:r>
              <a:rPr lang="pt-BR" dirty="0" smtClean="0"/>
              <a:t> para diversos valores de </a:t>
            </a:r>
            <a:r>
              <a:rPr lang="pt-BR" i="1" dirty="0" smtClean="0"/>
              <a:t>i</a:t>
            </a:r>
            <a:r>
              <a:rPr lang="pt-BR" i="1" baseline="-25000" dirty="0" smtClean="0"/>
              <a:t>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4069" y="2071678"/>
            <a:ext cx="7535863" cy="3941763"/>
            <a:chOff x="240" y="1056"/>
            <a:chExt cx="4747" cy="2483"/>
          </a:xfrm>
        </p:grpSpPr>
        <p:pic>
          <p:nvPicPr>
            <p:cNvPr id="7" name="Picture 3" descr="c:\ch05_conv\sedr42021_0518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002"/>
              <a:ext cx="941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 descr="c:\ch05_conv\sedr42021_0518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1056"/>
              <a:ext cx="3499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144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em Base-Comum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5132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Região ativa: </a:t>
            </a:r>
            <a:r>
              <a:rPr lang="pt-BR" i="1" dirty="0" smtClean="0"/>
              <a:t>v</a:t>
            </a:r>
            <a:r>
              <a:rPr lang="pt-BR" i="1" baseline="-25000" dirty="0" smtClean="0"/>
              <a:t>CB</a:t>
            </a:r>
            <a:r>
              <a:rPr lang="pt-BR" dirty="0" smtClean="0"/>
              <a:t> &gt; -0,4 V, as curvas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x </a:t>
            </a:r>
            <a:r>
              <a:rPr lang="pt-BR" i="1" dirty="0" smtClean="0"/>
              <a:t>v</a:t>
            </a:r>
            <a:r>
              <a:rPr lang="pt-BR" i="1" baseline="-25000" dirty="0" smtClean="0"/>
              <a:t>CB</a:t>
            </a:r>
            <a:r>
              <a:rPr lang="pt-BR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Não são linhas retas horizontais: possuem inclinação positiva, indicando que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depende levemente de </a:t>
            </a:r>
            <a:r>
              <a:rPr lang="pt-BR" i="1" dirty="0" smtClean="0"/>
              <a:t>v</a:t>
            </a:r>
            <a:r>
              <a:rPr lang="pt-BR" i="1" baseline="-25000" dirty="0" smtClean="0"/>
              <a:t>CB</a:t>
            </a:r>
            <a:r>
              <a:rPr lang="pt-BR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Grande valor de </a:t>
            </a:r>
            <a:r>
              <a:rPr lang="pt-BR" i="1" dirty="0" smtClean="0"/>
              <a:t>v</a:t>
            </a:r>
            <a:r>
              <a:rPr lang="pt-BR" i="1" baseline="-25000" dirty="0" smtClean="0"/>
              <a:t>CB</a:t>
            </a:r>
            <a:r>
              <a:rPr lang="pt-BR" dirty="0" smtClean="0"/>
              <a:t>: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cresce rapidamente </a:t>
            </a:r>
            <a:r>
              <a:rPr lang="pt-BR" dirty="0" smtClean="0">
                <a:sym typeface="Symbol"/>
              </a:rPr>
              <a:t></a:t>
            </a:r>
            <a:r>
              <a:rPr lang="pt-BR" dirty="0" smtClean="0"/>
              <a:t> ruptura de JBC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557655" y="3000372"/>
            <a:ext cx="6028690" cy="3153410"/>
            <a:chOff x="240" y="1056"/>
            <a:chExt cx="4747" cy="2483"/>
          </a:xfrm>
        </p:grpSpPr>
        <p:pic>
          <p:nvPicPr>
            <p:cNvPr id="7" name="Picture 3" descr="c:\ch05_conv\sedr42021_0518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002"/>
              <a:ext cx="941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 descr="c:\ch05_conv\sedr42021_0518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1056"/>
              <a:ext cx="3499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736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Early: Modulação da Largura de Base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354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Dependência de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com </a:t>
            </a:r>
            <a:r>
              <a:rPr lang="pt-BR" i="1" dirty="0" smtClean="0"/>
              <a:t>v</a:t>
            </a:r>
            <a:r>
              <a:rPr lang="pt-BR" i="1" baseline="-25000" dirty="0" smtClean="0"/>
              <a:t>C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Curva característica em emissor comum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Na região ativa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x </a:t>
            </a: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  <a:r>
              <a:rPr lang="pt-BR" dirty="0" smtClean="0"/>
              <a:t> não são retas horizontais</a:t>
            </a:r>
          </a:p>
        </p:txBody>
      </p:sp>
      <p:pic>
        <p:nvPicPr>
          <p:cNvPr id="4" name="Picture 3" descr="c:\ch05_conv\sedr42021_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244" y="2714620"/>
            <a:ext cx="600551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794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Early: Modulação da Largura de Base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354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Extrapolação das linhas características se encontram em</a:t>
            </a:r>
          </a:p>
          <a:p>
            <a:pPr>
              <a:lnSpc>
                <a:spcPct val="100000"/>
              </a:lnSpc>
              <a:buNone/>
            </a:pPr>
            <a:r>
              <a:rPr lang="pt-BR" i="1" dirty="0" smtClean="0"/>
              <a:t>	v</a:t>
            </a:r>
            <a:r>
              <a:rPr lang="pt-BR" i="1" baseline="-25000" dirty="0" smtClean="0"/>
              <a:t>CE</a:t>
            </a:r>
            <a:r>
              <a:rPr lang="pt-BR" dirty="0" smtClean="0"/>
              <a:t> = -</a:t>
            </a:r>
            <a:r>
              <a:rPr lang="pt-BR" i="1" dirty="0" smtClean="0"/>
              <a:t>V</a:t>
            </a:r>
            <a:r>
              <a:rPr lang="pt-BR" i="1" baseline="-25000" dirty="0" smtClean="0"/>
              <a:t>A</a:t>
            </a:r>
            <a:r>
              <a:rPr lang="pt-B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Tensão Early: </a:t>
            </a:r>
            <a:r>
              <a:rPr lang="pt-BR" i="1" dirty="0" smtClean="0"/>
              <a:t>V</a:t>
            </a:r>
            <a:r>
              <a:rPr lang="pt-BR" i="1" baseline="-25000" dirty="0" smtClean="0"/>
              <a:t>A</a:t>
            </a:r>
            <a:r>
              <a:rPr lang="pt-BR" dirty="0" smtClean="0"/>
              <a:t> = 50 V à 100 V, tipicamente</a:t>
            </a:r>
          </a:p>
        </p:txBody>
      </p:sp>
      <p:pic>
        <p:nvPicPr>
          <p:cNvPr id="4" name="Picture 3" descr="c:\ch05_conv\sedr42021_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244" y="2714620"/>
            <a:ext cx="600551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312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Early: Modulação da Largura de Base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354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>
                <a:sym typeface="Symbol"/>
              </a:rPr>
              <a:t></a:t>
            </a: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  <a:r>
              <a:rPr lang="pt-BR" dirty="0" smtClean="0"/>
              <a:t> com </a:t>
            </a:r>
            <a:r>
              <a:rPr lang="pt-BR" i="1" dirty="0" smtClean="0"/>
              <a:t>v</a:t>
            </a:r>
            <a:r>
              <a:rPr lang="pt-BR" i="1" baseline="-25000" dirty="0" smtClean="0"/>
              <a:t>BE</a:t>
            </a:r>
            <a:r>
              <a:rPr lang="pt-BR" dirty="0" smtClean="0"/>
              <a:t> = cte </a:t>
            </a:r>
            <a:r>
              <a:rPr lang="pt-BR" dirty="0" smtClean="0">
                <a:sym typeface="Symbol"/>
              </a:rPr>
              <a:t>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</a:t>
            </a:r>
            <a:r>
              <a:rPr lang="pt-BR" i="1" dirty="0" smtClean="0"/>
              <a:t>v</a:t>
            </a:r>
            <a:r>
              <a:rPr lang="pt-BR" i="1" baseline="-25000" dirty="0" smtClean="0"/>
              <a:t>CB</a:t>
            </a:r>
            <a:r>
              <a:rPr lang="pt-BR" dirty="0" smtClean="0"/>
              <a:t> (polarização reversa de JCB)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</a:t>
            </a:r>
            <a:r>
              <a:rPr lang="pt-BR" dirty="0" smtClean="0"/>
              <a:t>Largura da região de depleção aumenta </a:t>
            </a:r>
            <a:r>
              <a:rPr lang="pt-BR" dirty="0" smtClean="0">
                <a:sym typeface="Symbol"/>
              </a:rPr>
              <a:t></a:t>
            </a:r>
            <a:r>
              <a:rPr lang="pt-BR" dirty="0" smtClean="0"/>
              <a:t> </a:t>
            </a:r>
            <a:r>
              <a:rPr lang="pt-BR" i="1" dirty="0" smtClean="0"/>
              <a:t>W</a:t>
            </a:r>
            <a:r>
              <a:rPr lang="pt-BR" dirty="0" smtClean="0"/>
              <a:t> diminui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</a:t>
            </a:r>
            <a:r>
              <a:rPr lang="pt-BR" dirty="0" smtClean="0">
                <a:sym typeface="Symbol"/>
              </a:rPr>
              <a:t> </a:t>
            </a:r>
            <a:r>
              <a:rPr lang="pt-BR" i="1" dirty="0" smtClean="0">
                <a:sym typeface="Symbol"/>
              </a:rPr>
              <a:t>I</a:t>
            </a:r>
            <a:r>
              <a:rPr lang="pt-BR" i="1" baseline="-25000" dirty="0" smtClean="0">
                <a:sym typeface="Symbol"/>
              </a:rPr>
              <a:t>S</a:t>
            </a:r>
            <a:r>
              <a:rPr lang="pt-BR" dirty="0" smtClean="0">
                <a:sym typeface="Symbol"/>
              </a:rPr>
              <a:t>  (1/</a:t>
            </a:r>
            <a:r>
              <a:rPr lang="pt-BR" i="1" dirty="0" smtClean="0">
                <a:sym typeface="Symbol"/>
              </a:rPr>
              <a:t>W</a:t>
            </a:r>
            <a:r>
              <a:rPr lang="pt-BR" dirty="0" smtClean="0">
                <a:sym typeface="Symbol"/>
              </a:rPr>
              <a:t>)  </a:t>
            </a:r>
            <a:r>
              <a:rPr lang="pt-BR" i="1" dirty="0" smtClean="0">
                <a:sym typeface="Symbol"/>
              </a:rPr>
              <a:t>i</a:t>
            </a:r>
            <a:r>
              <a:rPr lang="pt-BR" i="1" baseline="-25000" dirty="0" smtClean="0">
                <a:sym typeface="Symbol"/>
              </a:rPr>
              <a:t>C</a:t>
            </a:r>
            <a:r>
              <a:rPr lang="pt-BR" dirty="0" smtClean="0">
                <a:sym typeface="Symbol"/>
              </a:rPr>
              <a:t> aumenta com </a:t>
            </a:r>
            <a:r>
              <a:rPr lang="pt-BR" i="1" dirty="0" smtClean="0">
                <a:sym typeface="Symbol"/>
              </a:rPr>
              <a:t>v</a:t>
            </a:r>
            <a:r>
              <a:rPr lang="pt-BR" i="1" baseline="-25000" dirty="0" smtClean="0">
                <a:sym typeface="Symbol"/>
              </a:rPr>
              <a:t>CE</a:t>
            </a:r>
            <a:endParaRPr lang="pt-BR" i="1" baseline="-25000" dirty="0" smtClean="0"/>
          </a:p>
        </p:txBody>
      </p:sp>
      <p:pic>
        <p:nvPicPr>
          <p:cNvPr id="4" name="Picture 3" descr="c:\ch05_conv\sedr42021_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244" y="2714620"/>
            <a:ext cx="600551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86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Early: Modulação da Largura de Base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5610541"/>
            <a:ext cx="4857752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I’</a:t>
            </a:r>
            <a:r>
              <a:rPr lang="pt-BR" i="1" baseline="-25000" dirty="0" smtClean="0"/>
              <a:t>C</a:t>
            </a:r>
            <a:r>
              <a:rPr lang="pt-BR" i="1" dirty="0" smtClean="0"/>
              <a:t>  </a:t>
            </a:r>
            <a:r>
              <a:rPr lang="pt-BR" dirty="0" smtClean="0"/>
              <a:t>é a corrente de coletor</a:t>
            </a:r>
            <a:r>
              <a:rPr lang="pt-BR" i="1" dirty="0" smtClean="0"/>
              <a:t> </a:t>
            </a:r>
            <a:r>
              <a:rPr lang="pt-BR" dirty="0" smtClean="0"/>
              <a:t>sem o efeito Early</a:t>
            </a:r>
          </a:p>
        </p:txBody>
      </p:sp>
      <p:graphicFrame>
        <p:nvGraphicFramePr>
          <p:cNvPr id="1181698" name="Object 2"/>
          <p:cNvGraphicFramePr>
            <a:graphicFrameLocks noChangeAspect="1"/>
          </p:cNvGraphicFramePr>
          <p:nvPr/>
        </p:nvGraphicFramePr>
        <p:xfrm>
          <a:off x="393690" y="1142984"/>
          <a:ext cx="2749550" cy="889000"/>
        </p:xfrm>
        <a:graphic>
          <a:graphicData uri="http://schemas.openxmlformats.org/presentationml/2006/ole">
            <p:oleObj spid="_x0000_s1233940" name="Equation" r:id="rId4" imgW="2641600" imgH="889000" progId="">
              <p:embed/>
            </p:oleObj>
          </a:graphicData>
        </a:graphic>
      </p:graphicFrame>
      <p:graphicFrame>
        <p:nvGraphicFramePr>
          <p:cNvPr id="1181699" name="Object 3"/>
          <p:cNvGraphicFramePr>
            <a:graphicFrameLocks noChangeAspect="1"/>
          </p:cNvGraphicFramePr>
          <p:nvPr/>
        </p:nvGraphicFramePr>
        <p:xfrm>
          <a:off x="459572" y="2513014"/>
          <a:ext cx="2617787" cy="1130300"/>
        </p:xfrm>
        <a:graphic>
          <a:graphicData uri="http://schemas.openxmlformats.org/presentationml/2006/ole">
            <p:oleObj spid="_x0000_s1233941" name="Equation" r:id="rId5" imgW="2514600" imgH="1130300" progId="">
              <p:embed/>
            </p:oleObj>
          </a:graphicData>
        </a:graphic>
      </p:graphicFrame>
      <p:graphicFrame>
        <p:nvGraphicFramePr>
          <p:cNvPr id="1181700" name="Object 4"/>
          <p:cNvGraphicFramePr>
            <a:graphicFrameLocks noChangeAspect="1"/>
          </p:cNvGraphicFramePr>
          <p:nvPr/>
        </p:nvGraphicFramePr>
        <p:xfrm>
          <a:off x="1298565" y="4116398"/>
          <a:ext cx="939800" cy="812800"/>
        </p:xfrm>
        <a:graphic>
          <a:graphicData uri="http://schemas.openxmlformats.org/presentationml/2006/ole">
            <p:oleObj spid="_x0000_s1233942" name="Equation" r:id="rId6" imgW="901309" imgH="812447" progId="">
              <p:embed/>
            </p:oleObj>
          </a:graphicData>
        </a:graphic>
      </p:graphicFrame>
      <p:pic>
        <p:nvPicPr>
          <p:cNvPr id="9" name="Picture 3" descr="c:\ch05_conv\sedr42021_052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7097" y="921141"/>
            <a:ext cx="3116275" cy="21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c:\ch05_conv\sedr42021_0520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3906" y="3278595"/>
            <a:ext cx="2962656" cy="21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7"/>
          <p:cNvSpPr txBox="1"/>
          <p:nvPr/>
        </p:nvSpPr>
        <p:spPr>
          <a:xfrm>
            <a:off x="5397874" y="5572140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Modelo de grandes sinais para o BJT </a:t>
            </a:r>
            <a:r>
              <a:rPr lang="pt-BR" sz="1800" b="0" i="1" dirty="0" err="1" smtClean="0">
                <a:solidFill>
                  <a:schemeClr val="tx1"/>
                </a:solidFill>
                <a:latin typeface="+mn-lt"/>
              </a:rPr>
              <a:t>npn</a:t>
            </a: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 operando no modo ativo na configuração emissor comum</a:t>
            </a:r>
            <a:endParaRPr lang="pt-BR" sz="1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6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i="1" dirty="0" smtClean="0">
                <a:sym typeface="Symbol"/>
              </a:rPr>
              <a:t></a:t>
            </a:r>
            <a:r>
              <a:rPr lang="de-AT" dirty="0" smtClean="0">
                <a:sym typeface="Symbol"/>
              </a:rPr>
              <a:t> = 100, </a:t>
            </a:r>
            <a:r>
              <a:rPr lang="de-AT" i="1" dirty="0" smtClean="0">
                <a:sym typeface="Symbol"/>
              </a:rPr>
              <a:t>v</a:t>
            </a:r>
            <a:r>
              <a:rPr lang="de-AT" i="1" baseline="-25000" dirty="0" smtClean="0">
                <a:sym typeface="Symbol"/>
              </a:rPr>
              <a:t>BE</a:t>
            </a:r>
            <a:r>
              <a:rPr lang="de-AT" dirty="0" smtClean="0">
                <a:sym typeface="Symbol"/>
              </a:rPr>
              <a:t> = 0,7 V, </a:t>
            </a:r>
            <a:r>
              <a:rPr lang="de-AT" i="1" dirty="0" smtClean="0">
                <a:sym typeface="Symbol"/>
              </a:rPr>
              <a:t>i</a:t>
            </a:r>
            <a:r>
              <a:rPr lang="de-AT" i="1" baseline="-25000" dirty="0" smtClean="0">
                <a:sym typeface="Symbol"/>
              </a:rPr>
              <a:t>C</a:t>
            </a:r>
            <a:r>
              <a:rPr lang="de-AT" dirty="0" smtClean="0">
                <a:sym typeface="Symbol"/>
              </a:rPr>
              <a:t> = 1 mA. Projete o circuito para que </a:t>
            </a:r>
            <a:r>
              <a:rPr lang="de-AT" i="1" dirty="0" smtClean="0">
                <a:sym typeface="Symbol"/>
              </a:rPr>
              <a:t>I</a:t>
            </a:r>
            <a:r>
              <a:rPr lang="de-AT" i="1" baseline="-25000" dirty="0" smtClean="0">
                <a:sym typeface="Symbol"/>
              </a:rPr>
              <a:t>C</a:t>
            </a:r>
            <a:r>
              <a:rPr lang="de-AT" dirty="0" smtClean="0">
                <a:sym typeface="Symbol"/>
              </a:rPr>
              <a:t> = 2 mA e </a:t>
            </a:r>
            <a:r>
              <a:rPr lang="de-AT" i="1" dirty="0" smtClean="0">
                <a:sym typeface="Symbol"/>
              </a:rPr>
              <a:t>V</a:t>
            </a:r>
            <a:r>
              <a:rPr lang="de-AT" i="1" baseline="-25000" dirty="0" smtClean="0">
                <a:sym typeface="Symbol"/>
              </a:rPr>
              <a:t>C</a:t>
            </a:r>
            <a:r>
              <a:rPr lang="de-AT" dirty="0" smtClean="0">
                <a:sym typeface="Symbol"/>
              </a:rPr>
              <a:t> = + 5 V.</a:t>
            </a:r>
            <a:endParaRPr lang="de-AT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4357" y="2321073"/>
            <a:ext cx="5475287" cy="4132263"/>
            <a:chOff x="1338" y="480"/>
            <a:chExt cx="3449" cy="2603"/>
          </a:xfrm>
        </p:grpSpPr>
        <p:pic>
          <p:nvPicPr>
            <p:cNvPr id="12" name="Picture 3" descr="c:\ch05_conv\sedr42021_0515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480"/>
              <a:ext cx="860" cy="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 descr="c:\ch05_conv\sedr42021_0515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480"/>
              <a:ext cx="1955" cy="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Breve Histórico...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0629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Dez</a:t>
            </a:r>
            <a:r>
              <a:rPr lang="en-US" dirty="0" smtClean="0"/>
              <a:t>./1947: </a:t>
            </a:r>
            <a:r>
              <a:rPr lang="en-US" dirty="0" err="1" smtClean="0"/>
              <a:t>descoberta</a:t>
            </a:r>
            <a:r>
              <a:rPr lang="en-US" dirty="0" smtClean="0"/>
              <a:t> do BJT </a:t>
            </a:r>
            <a:r>
              <a:rPr lang="en-US" dirty="0" err="1" smtClean="0"/>
              <a:t>por</a:t>
            </a:r>
            <a:r>
              <a:rPr lang="en-US" dirty="0" smtClean="0"/>
              <a:t> J</a:t>
            </a:r>
            <a:r>
              <a:rPr lang="en-US" dirty="0"/>
              <a:t>. Bardeen, W. Brattain, W. </a:t>
            </a:r>
            <a:r>
              <a:rPr lang="en-US" dirty="0" smtClean="0"/>
              <a:t>Shockley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1948 </a:t>
            </a:r>
            <a:r>
              <a:rPr lang="pt-BR" dirty="0"/>
              <a:t>- 1950: Shockley - teoria </a:t>
            </a:r>
            <a:r>
              <a:rPr lang="pt-BR" dirty="0" smtClean="0"/>
              <a:t>BJT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1952</a:t>
            </a:r>
            <a:r>
              <a:rPr lang="pt-BR" dirty="0"/>
              <a:t>: Bell </a:t>
            </a:r>
            <a:r>
              <a:rPr lang="pt-BR" dirty="0" err="1"/>
              <a:t>Labs</a:t>
            </a:r>
            <a:r>
              <a:rPr lang="pt-BR" dirty="0"/>
              <a:t> licencia a patente para outras empresas: Texas, Sony, </a:t>
            </a:r>
            <a:r>
              <a:rPr lang="pt-BR" dirty="0" err="1" smtClean="0"/>
              <a:t>etc</a:t>
            </a: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1956</a:t>
            </a:r>
            <a:r>
              <a:rPr lang="pt-BR" dirty="0"/>
              <a:t>: prêmio Nobel de </a:t>
            </a:r>
            <a:r>
              <a:rPr lang="pt-BR" dirty="0" smtClean="0"/>
              <a:t>Física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1955</a:t>
            </a:r>
            <a:r>
              <a:rPr lang="pt-BR" dirty="0"/>
              <a:t>: Shockley deixa a Bell e cria empresa Shockley </a:t>
            </a:r>
            <a:r>
              <a:rPr lang="pt-BR" dirty="0" err="1"/>
              <a:t>Semicond</a:t>
            </a:r>
            <a:r>
              <a:rPr lang="pt-BR" dirty="0"/>
              <a:t>., no </a:t>
            </a:r>
            <a:r>
              <a:rPr lang="pt-BR" dirty="0" err="1"/>
              <a:t>Silicon</a:t>
            </a:r>
            <a:r>
              <a:rPr lang="pt-BR" dirty="0"/>
              <a:t> </a:t>
            </a:r>
            <a:r>
              <a:rPr lang="pt-BR" dirty="0" err="1" smtClean="0"/>
              <a:t>Valey</a:t>
            </a: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1957</a:t>
            </a:r>
            <a:r>
              <a:rPr lang="pt-BR" dirty="0"/>
              <a:t>: R. </a:t>
            </a:r>
            <a:r>
              <a:rPr lang="pt-BR" dirty="0" err="1"/>
              <a:t>Noyce</a:t>
            </a:r>
            <a:r>
              <a:rPr lang="pt-BR" dirty="0"/>
              <a:t>, G. Moore e outros, deixam a Shockley </a:t>
            </a:r>
            <a:r>
              <a:rPr lang="pt-BR" dirty="0" err="1"/>
              <a:t>Semicond</a:t>
            </a:r>
            <a:r>
              <a:rPr lang="pt-BR" dirty="0" smtClean="0"/>
              <a:t>. e </a:t>
            </a:r>
            <a:r>
              <a:rPr lang="pt-BR" dirty="0"/>
              <a:t>criam </a:t>
            </a:r>
            <a:r>
              <a:rPr lang="pt-BR" dirty="0" err="1" smtClean="0"/>
              <a:t>Fairchild</a:t>
            </a:r>
            <a:endParaRPr lang="pt-BR" dirty="0"/>
          </a:p>
          <a:p>
            <a:pPr>
              <a:lnSpc>
                <a:spcPct val="100000"/>
              </a:lnSpc>
            </a:pPr>
            <a:r>
              <a:rPr lang="pt-BR" dirty="0"/>
              <a:t>1968: </a:t>
            </a:r>
            <a:r>
              <a:rPr lang="pt-BR" dirty="0" err="1"/>
              <a:t>Noyce</a:t>
            </a:r>
            <a:r>
              <a:rPr lang="pt-BR" dirty="0"/>
              <a:t>, Moore, Grove, criam </a:t>
            </a:r>
            <a:r>
              <a:rPr lang="pt-BR" dirty="0" smtClean="0"/>
              <a:t>Intel</a:t>
            </a:r>
            <a:endParaRPr lang="pt-BR" dirty="0"/>
          </a:p>
          <a:p>
            <a:pPr>
              <a:lnSpc>
                <a:spcPct val="100000"/>
              </a:lnSpc>
            </a:pPr>
            <a:r>
              <a:rPr lang="pt-BR" dirty="0"/>
              <a:t>Multiplicam-se as empresas no Vale do </a:t>
            </a:r>
            <a:r>
              <a:rPr lang="pt-BR" dirty="0" smtClean="0"/>
              <a:t>Si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386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Obter todas as tensões e correntes. Assuma </a:t>
            </a:r>
            <a:r>
              <a:rPr lang="pt-BR" i="1" dirty="0" smtClean="0">
                <a:sym typeface="Symbol"/>
              </a:rPr>
              <a:t></a:t>
            </a:r>
            <a:r>
              <a:rPr lang="pt-BR" dirty="0" smtClean="0">
                <a:sym typeface="Symbol"/>
              </a:rPr>
              <a:t> = 100 e </a:t>
            </a:r>
            <a:r>
              <a:rPr lang="pt-BR" i="1" dirty="0" smtClean="0">
                <a:sym typeface="Symbol"/>
              </a:rPr>
              <a:t>V</a:t>
            </a:r>
            <a:r>
              <a:rPr lang="pt-BR" i="1" baseline="-25000" dirty="0" smtClean="0">
                <a:sym typeface="Symbol"/>
              </a:rPr>
              <a:t>BE</a:t>
            </a:r>
            <a:r>
              <a:rPr lang="pt-BR" dirty="0" smtClean="0">
                <a:sym typeface="Symbol"/>
              </a:rPr>
              <a:t> = 0,7 V.</a:t>
            </a:r>
            <a:endParaRPr lang="de-AT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31182" y="2786058"/>
            <a:ext cx="5481637" cy="2751028"/>
            <a:chOff x="1392" y="0"/>
            <a:chExt cx="3453" cy="1822"/>
          </a:xfrm>
        </p:grpSpPr>
        <p:pic>
          <p:nvPicPr>
            <p:cNvPr id="9" name="Picture 3" descr="c:\ch05_conv\sedr42021_0534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0"/>
              <a:ext cx="1173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 descr="c:\ch05_conv\sedr42021_0534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8" y="165"/>
              <a:ext cx="1437" cy="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Obter todas as tensões e correntes. Assuma </a:t>
            </a:r>
            <a:r>
              <a:rPr lang="pt-BR" i="1" dirty="0" smtClean="0">
                <a:sym typeface="Symbol"/>
              </a:rPr>
              <a:t></a:t>
            </a:r>
            <a:r>
              <a:rPr lang="pt-BR" dirty="0" smtClean="0">
                <a:sym typeface="Symbol"/>
              </a:rPr>
              <a:t> = 100 e </a:t>
            </a:r>
            <a:r>
              <a:rPr lang="pt-BR" i="1" dirty="0" smtClean="0">
                <a:sym typeface="Symbol"/>
              </a:rPr>
              <a:t>V</a:t>
            </a:r>
            <a:r>
              <a:rPr lang="pt-BR" i="1" baseline="-25000" dirty="0" smtClean="0">
                <a:sym typeface="Symbol"/>
              </a:rPr>
              <a:t>BE</a:t>
            </a:r>
            <a:r>
              <a:rPr lang="pt-BR" dirty="0" smtClean="0">
                <a:sym typeface="Symbol"/>
              </a:rPr>
              <a:t> = 0,7 V.</a:t>
            </a:r>
            <a:endParaRPr lang="de-AT" dirty="0"/>
          </a:p>
        </p:txBody>
      </p:sp>
      <p:grpSp>
        <p:nvGrpSpPr>
          <p:cNvPr id="2" name="Group 11"/>
          <p:cNvGrpSpPr/>
          <p:nvPr/>
        </p:nvGrpSpPr>
        <p:grpSpPr>
          <a:xfrm>
            <a:off x="1142976" y="2786058"/>
            <a:ext cx="7282779" cy="2794815"/>
            <a:chOff x="1142976" y="3758645"/>
            <a:chExt cx="7282779" cy="2794815"/>
          </a:xfrm>
        </p:grpSpPr>
        <p:pic>
          <p:nvPicPr>
            <p:cNvPr id="9" name="Picture 3" descr="c:\ch05_conv\sedr42021_0534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3780538"/>
              <a:ext cx="1862137" cy="275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 descr="c:\ch05_conv\sedr42021_0534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7568" y="3758645"/>
              <a:ext cx="4548187" cy="2794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dirty="0" smtClean="0"/>
              <a:t>Obter todas as tensões e correntes.</a:t>
            </a:r>
            <a:endParaRPr lang="de-AT" dirty="0"/>
          </a:p>
        </p:txBody>
      </p:sp>
      <p:pic>
        <p:nvPicPr>
          <p:cNvPr id="14" name="Picture 3" descr="c:\ch05_conv\sedr42021_053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595" y="2107083"/>
            <a:ext cx="191081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dirty="0" smtClean="0"/>
              <a:t>Obter todas as tensões e correntes.</a:t>
            </a:r>
            <a:endParaRPr lang="de-AT" dirty="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575502" y="2107083"/>
            <a:ext cx="7992997" cy="3986213"/>
            <a:chOff x="1488" y="192"/>
            <a:chExt cx="3108" cy="1550"/>
          </a:xfrm>
        </p:grpSpPr>
        <p:pic>
          <p:nvPicPr>
            <p:cNvPr id="14" name="Picture 3" descr="c:\ch05_conv\sedr42021_0535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192"/>
              <a:ext cx="743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 descr="c:\ch05_conv\sedr42021_0535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192"/>
              <a:ext cx="1812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3"/>
            </a:pPr>
            <a:r>
              <a:rPr lang="pt-BR" dirty="0" smtClean="0"/>
              <a:t>O circuito abaixo apresenta as seguintes medidas: </a:t>
            </a:r>
            <a:r>
              <a:rPr lang="pt-BR" i="1" dirty="0" smtClean="0"/>
              <a:t>V</a:t>
            </a:r>
            <a:r>
              <a:rPr lang="pt-BR" i="1" baseline="-25000" dirty="0" smtClean="0"/>
              <a:t>B</a:t>
            </a:r>
            <a:r>
              <a:rPr lang="pt-BR" dirty="0" smtClean="0"/>
              <a:t> = 1 V e V</a:t>
            </a:r>
            <a:r>
              <a:rPr lang="pt-BR" i="1" baseline="-25000" dirty="0" smtClean="0"/>
              <a:t>E</a:t>
            </a:r>
            <a:r>
              <a:rPr lang="pt-BR" dirty="0" smtClean="0"/>
              <a:t> = 1,7 V. Quais os valores de </a:t>
            </a:r>
            <a:r>
              <a:rPr lang="pt-BR" i="1" dirty="0" smtClean="0">
                <a:sym typeface="Symbol"/>
              </a:rPr>
              <a:t></a:t>
            </a:r>
            <a:r>
              <a:rPr lang="pt-BR" dirty="0" smtClean="0">
                <a:sym typeface="Symbol"/>
              </a:rPr>
              <a:t>, 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C</a:t>
            </a:r>
            <a:r>
              <a:rPr lang="pt-BR" dirty="0" smtClean="0"/>
              <a:t>?</a:t>
            </a:r>
            <a:endParaRPr lang="pt-BR" i="1" baseline="-25000" dirty="0" smtClean="0"/>
          </a:p>
        </p:txBody>
      </p:sp>
      <p:pic>
        <p:nvPicPr>
          <p:cNvPr id="4" name="Picture 3" descr="c:\ch05_conv\sedr42021_e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544" y="2420888"/>
            <a:ext cx="22209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em Emissor Comum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Terminal de emissor comum à entrada e à saída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x </a:t>
            </a: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  <a:r>
              <a:rPr lang="pt-BR" dirty="0" smtClean="0"/>
              <a:t> para diversos valores de 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</a:p>
        </p:txBody>
      </p:sp>
      <p:pic>
        <p:nvPicPr>
          <p:cNvPr id="4" name="Picture 3" descr="c:\ch05_conv\sedr42021_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682" y="2346345"/>
            <a:ext cx="63706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95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Grandes Sinais no Modo Ativo </a:t>
            </a:r>
            <a:endParaRPr lang="pt-BR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62100" y="1285860"/>
            <a:ext cx="6019800" cy="4572000"/>
            <a:chOff x="720" y="720"/>
            <a:chExt cx="3792" cy="2880"/>
          </a:xfrm>
        </p:grpSpPr>
        <p:pic>
          <p:nvPicPr>
            <p:cNvPr id="9" name="Picture 3" descr="c:\ch05_conv\sedr42021_tb0503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9" y="720"/>
              <a:ext cx="1010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 descr="c:\ch05_conv\sedr42021_tb0503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2" y="720"/>
              <a:ext cx="1010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 descr="c:\ch05_conv\sedr42021_tb0503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" y="2294"/>
              <a:ext cx="1709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 descr="c:\ch05_conv\sedr42021_tb0503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3" y="2294"/>
              <a:ext cx="1709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499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Dependência de </a:t>
            </a:r>
            <a:r>
              <a:rPr lang="pt-BR" i="1" dirty="0" smtClean="0">
                <a:sym typeface="Symbol" panose="05050102010706020507" pitchFamily="18" charset="2"/>
              </a:rPr>
              <a:t></a:t>
            </a:r>
            <a:r>
              <a:rPr lang="pt-BR" dirty="0" smtClean="0">
                <a:sym typeface="Symbol" panose="05050102010706020507" pitchFamily="18" charset="2"/>
              </a:rPr>
              <a:t> </a:t>
            </a:r>
            <a:r>
              <a:rPr lang="pt-BR" dirty="0" smtClean="0"/>
              <a:t>com a Temperatura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76" y="1390905"/>
            <a:ext cx="5019048" cy="407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4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de Saturação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320559"/>
          </a:xfrm>
        </p:spPr>
        <p:txBody>
          <a:bodyPr/>
          <a:lstStyle/>
          <a:p>
            <a:r>
              <a:rPr lang="pt-BR" dirty="0" smtClean="0"/>
              <a:t>Ponto de operação X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 curvas se aproximam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Pequena variação em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</a:p>
          <a:p>
            <a:pPr lvl="1"/>
            <a:r>
              <a:rPr lang="pt-BR" dirty="0" smtClean="0">
                <a:sym typeface="Symbol"/>
              </a:rPr>
              <a:t> i</a:t>
            </a:r>
            <a:r>
              <a:rPr lang="pt-BR" dirty="0" smtClean="0"/>
              <a:t>ncremental (</a:t>
            </a:r>
            <a:r>
              <a:rPr lang="pt-BR" dirty="0" smtClean="0">
                <a:sym typeface="Symbol"/>
              </a:rPr>
              <a:t></a:t>
            </a:r>
            <a:r>
              <a:rPr lang="pt-BR" i="1" dirty="0" smtClean="0"/>
              <a:t> i</a:t>
            </a:r>
            <a:r>
              <a:rPr lang="pt-BR" i="1" baseline="-25000" dirty="0" smtClean="0"/>
              <a:t>C </a:t>
            </a:r>
            <a:r>
              <a:rPr lang="pt-BR" dirty="0" smtClean="0">
                <a:sym typeface="Symbol"/>
              </a:rPr>
              <a:t>/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  <a:r>
              <a:rPr lang="pt-BR" dirty="0" smtClean="0"/>
              <a:t>) pequeno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Fator de saturação forçada (</a:t>
            </a:r>
            <a:r>
              <a:rPr lang="pt-BR" i="1" dirty="0" smtClean="0"/>
              <a:t>overdrive factor</a:t>
            </a:r>
            <a:r>
              <a:rPr lang="pt-BR" dirty="0" smtClean="0"/>
              <a:t>):</a:t>
            </a:r>
          </a:p>
        </p:txBody>
      </p:sp>
      <p:pic>
        <p:nvPicPr>
          <p:cNvPr id="7" name="Picture 3" descr="c:\ch05_conv\sedr42021_0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07439"/>
            <a:ext cx="3408883" cy="304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18917" name="Object 5"/>
          <p:cNvGraphicFramePr>
            <a:graphicFrameLocks noChangeAspect="1"/>
          </p:cNvGraphicFramePr>
          <p:nvPr/>
        </p:nvGraphicFramePr>
        <p:xfrm>
          <a:off x="428596" y="2643182"/>
          <a:ext cx="1481137" cy="381000"/>
        </p:xfrm>
        <a:graphic>
          <a:graphicData uri="http://schemas.openxmlformats.org/presentationml/2006/ole">
            <p:oleObj spid="_x0000_s1234966" name="Equation" r:id="rId5" imgW="1422400" imgH="381000" progId="">
              <p:embed/>
            </p:oleObj>
          </a:graphicData>
        </a:graphic>
      </p:graphicFrame>
      <p:graphicFrame>
        <p:nvGraphicFramePr>
          <p:cNvPr id="1318918" name="Object 6"/>
          <p:cNvGraphicFramePr>
            <a:graphicFrameLocks noChangeAspect="1"/>
          </p:cNvGraphicFramePr>
          <p:nvPr/>
        </p:nvGraphicFramePr>
        <p:xfrm>
          <a:off x="428596" y="1500174"/>
          <a:ext cx="1679575" cy="381000"/>
        </p:xfrm>
        <a:graphic>
          <a:graphicData uri="http://schemas.openxmlformats.org/presentationml/2006/ole">
            <p:oleObj spid="_x0000_s1234967" name="Equation" r:id="rId6" imgW="1612900" imgH="381000" progId="">
              <p:embed/>
            </p:oleObj>
          </a:graphicData>
        </a:graphic>
      </p:graphicFrame>
      <p:graphicFrame>
        <p:nvGraphicFramePr>
          <p:cNvPr id="1318919" name="Object 7"/>
          <p:cNvGraphicFramePr>
            <a:graphicFrameLocks noChangeAspect="1"/>
          </p:cNvGraphicFramePr>
          <p:nvPr/>
        </p:nvGraphicFramePr>
        <p:xfrm>
          <a:off x="428596" y="4179902"/>
          <a:ext cx="1679575" cy="1320800"/>
        </p:xfrm>
        <a:graphic>
          <a:graphicData uri="http://schemas.openxmlformats.org/presentationml/2006/ole">
            <p:oleObj spid="_x0000_s1234968" name="Equation" r:id="rId7" imgW="1612900" imgH="1320800" progId="">
              <p:embed/>
            </p:oleObj>
          </a:graphicData>
        </a:graphic>
      </p:graphicFrame>
      <p:graphicFrame>
        <p:nvGraphicFramePr>
          <p:cNvPr id="1318920" name="Object 8"/>
          <p:cNvGraphicFramePr>
            <a:graphicFrameLocks noChangeAspect="1"/>
          </p:cNvGraphicFramePr>
          <p:nvPr/>
        </p:nvGraphicFramePr>
        <p:xfrm>
          <a:off x="6660232" y="5675313"/>
          <a:ext cx="2025650" cy="838200"/>
        </p:xfrm>
        <a:graphic>
          <a:graphicData uri="http://schemas.openxmlformats.org/presentationml/2006/ole">
            <p:oleObj spid="_x0000_s1234969" name="Equation" r:id="rId8" imgW="1943100" imgH="838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206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5D855-5FB2-4F44-A46F-329EC6D744C8}" type="slidenum">
              <a:rPr lang="en-US"/>
              <a:pPr/>
              <a:t>39</a:t>
            </a:fld>
            <a:endParaRPr lang="en-US"/>
          </a:p>
        </p:txBody>
      </p:sp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285720" y="5357826"/>
            <a:ext cx="8096280" cy="4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Fig.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4.62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(a)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Modo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ativo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direto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;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(b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Modo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ativo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reverso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; (c0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concentração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elétrons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na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baase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no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modo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saturação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2035" name="Picture 3" descr="F:\chp4\8212n04_6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3803650" cy="4267200"/>
          </a:xfrm>
          <a:prstGeom prst="rect">
            <a:avLst/>
          </a:prstGeom>
          <a:noFill/>
        </p:spPr>
      </p:pic>
      <p:pic>
        <p:nvPicPr>
          <p:cNvPr id="172036" name="Picture 4" descr="F:\chp4\8212n04_6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3157538" cy="42672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9063"/>
            <a:ext cx="9144000" cy="525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3868A8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Região de Saturação – exercício da lista 03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Transistores npn e pnp</a:t>
            </a:r>
            <a:endParaRPr lang="pt-BR" dirty="0"/>
          </a:p>
        </p:txBody>
      </p:sp>
      <p:pic>
        <p:nvPicPr>
          <p:cNvPr id="7" name="Picture 3" descr="sedr42021_0501"/>
          <p:cNvPicPr>
            <a:picLocks noChangeAspect="1" noChangeArrowheads="1"/>
          </p:cNvPicPr>
          <p:nvPr/>
        </p:nvPicPr>
        <p:blipFill>
          <a:blip r:embed="rId3" cstate="print"/>
          <a:srcRect l="-2803" t="-6671" r="-119" b="-6483"/>
          <a:stretch>
            <a:fillRect/>
          </a:stretch>
        </p:blipFill>
        <p:spPr bwMode="auto">
          <a:xfrm>
            <a:off x="179388" y="928670"/>
            <a:ext cx="6480000" cy="2714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sedr42021_0513a"/>
          <p:cNvPicPr>
            <a:picLocks noChangeAspect="1" noChangeArrowheads="1"/>
          </p:cNvPicPr>
          <p:nvPr/>
        </p:nvPicPr>
        <p:blipFill>
          <a:blip r:embed="rId4" cstate="print"/>
          <a:srcRect l="-3102" t="-1981" r="-7135" b="8130"/>
          <a:stretch>
            <a:fillRect/>
          </a:stretch>
        </p:blipFill>
        <p:spPr bwMode="auto">
          <a:xfrm>
            <a:off x="7128669" y="1168125"/>
            <a:ext cx="1440000" cy="223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sedr42021_0513b"/>
          <p:cNvPicPr>
            <a:picLocks noChangeAspect="1" noChangeArrowheads="1"/>
          </p:cNvPicPr>
          <p:nvPr/>
        </p:nvPicPr>
        <p:blipFill>
          <a:blip r:embed="rId5" cstate="print"/>
          <a:srcRect l="-7179" t="-5411" r="-3746" b="9531"/>
          <a:stretch>
            <a:fillRect/>
          </a:stretch>
        </p:blipFill>
        <p:spPr bwMode="auto">
          <a:xfrm>
            <a:off x="7128669" y="4229935"/>
            <a:ext cx="1440000" cy="217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sedr42021_0502"/>
          <p:cNvPicPr>
            <a:picLocks noChangeAspect="1" noChangeArrowheads="1"/>
          </p:cNvPicPr>
          <p:nvPr/>
        </p:nvPicPr>
        <p:blipFill>
          <a:blip r:embed="rId6" cstate="print"/>
          <a:srcRect l="-1640" t="-7906" r="-4457" b="-5473"/>
          <a:stretch>
            <a:fillRect/>
          </a:stretch>
        </p:blipFill>
        <p:spPr bwMode="auto">
          <a:xfrm>
            <a:off x="179388" y="4062249"/>
            <a:ext cx="6480000" cy="25100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de Saturação</a:t>
            </a:r>
            <a:endParaRPr lang="pt-B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0" y="4214818"/>
            <a:ext cx="9144000" cy="373051"/>
          </a:xfrm>
        </p:spPr>
        <p:txBody>
          <a:bodyPr/>
          <a:lstStyle/>
          <a:p>
            <a:r>
              <a:rPr lang="pt-BR" dirty="0" smtClean="0"/>
              <a:t>Comumente um modelo ainda mais simples é suficiente</a:t>
            </a:r>
            <a:endParaRPr lang="pt-BR" dirty="0"/>
          </a:p>
        </p:txBody>
      </p:sp>
      <p:pic>
        <p:nvPicPr>
          <p:cNvPr id="15" name="Picture 3" descr="c:\ch05_conv\sedr42021_052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469236"/>
            <a:ext cx="16049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c:\ch05_conv\sedr42021_052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835030"/>
            <a:ext cx="32099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 descr="c:\ch05_conv\sedr42021_052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5039" y="1982791"/>
            <a:ext cx="25511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 descr="c:\ch05_conv\sedr42021_0524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0731" y="4786322"/>
            <a:ext cx="25225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18921" name="Object 9"/>
          <p:cNvGraphicFramePr>
            <a:graphicFrameLocks noChangeAspect="1"/>
          </p:cNvGraphicFramePr>
          <p:nvPr/>
        </p:nvGraphicFramePr>
        <p:xfrm>
          <a:off x="5715008" y="785794"/>
          <a:ext cx="3051175" cy="965200"/>
        </p:xfrm>
        <a:graphic>
          <a:graphicData uri="http://schemas.openxmlformats.org/presentationml/2006/ole">
            <p:oleObj spid="_x0000_s1235980" name="Equation" r:id="rId8" imgW="2933700" imgH="965200" progId="">
              <p:embed/>
            </p:oleObj>
          </a:graphicData>
        </a:graphic>
      </p:graphicFrame>
      <p:graphicFrame>
        <p:nvGraphicFramePr>
          <p:cNvPr id="1318922" name="Object 10"/>
          <p:cNvGraphicFramePr>
            <a:graphicFrameLocks noChangeAspect="1"/>
          </p:cNvGraphicFramePr>
          <p:nvPr/>
        </p:nvGraphicFramePr>
        <p:xfrm>
          <a:off x="1120775" y="5552291"/>
          <a:ext cx="1665288" cy="381000"/>
        </p:xfrm>
        <a:graphic>
          <a:graphicData uri="http://schemas.openxmlformats.org/presentationml/2006/ole">
            <p:oleObj spid="_x0000_s1235981" name="Equation" r:id="rId9" imgW="16002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553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 de Operação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18" y="1067095"/>
            <a:ext cx="5261364" cy="3960000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6342120"/>
              </p:ext>
            </p:extLst>
          </p:nvPr>
        </p:nvGraphicFramePr>
        <p:xfrm>
          <a:off x="3867157" y="5589240"/>
          <a:ext cx="1409686" cy="432000"/>
        </p:xfrm>
        <a:graphic>
          <a:graphicData uri="http://schemas.openxmlformats.org/presentationml/2006/ole">
            <p:oleObj spid="_x0000_s1236994" name="Equation" r:id="rId5" imgW="787320" imgH="241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303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5391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Sedra (5ª ed.) – Capítulo 5, Seção 5.1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  <a:p>
            <a:pPr>
              <a:lnSpc>
                <a:spcPct val="100000"/>
              </a:lnSpc>
              <a:buNone/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R. F. </a:t>
            </a:r>
            <a:r>
              <a:rPr lang="pt-BR" dirty="0" err="1" smtClean="0"/>
              <a:t>Pierret</a:t>
            </a:r>
            <a:r>
              <a:rPr lang="pt-BR" dirty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G. W. </a:t>
            </a:r>
            <a:r>
              <a:rPr lang="pt-BR" dirty="0" err="1" smtClean="0"/>
              <a:t>Neudeck</a:t>
            </a:r>
            <a:r>
              <a:rPr lang="pt-BR" dirty="0" smtClean="0"/>
              <a:t> “The Bipolar </a:t>
            </a:r>
            <a:r>
              <a:rPr lang="pt-BR" dirty="0" err="1" smtClean="0"/>
              <a:t>Junction</a:t>
            </a:r>
            <a:r>
              <a:rPr lang="pt-BR" dirty="0" smtClean="0"/>
              <a:t> Transistor”, 2nd ed., Modular Series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Solid</a:t>
            </a:r>
            <a:r>
              <a:rPr lang="pt-BR" dirty="0"/>
              <a:t> </a:t>
            </a:r>
            <a:r>
              <a:rPr lang="pt-BR" dirty="0" err="1" smtClean="0"/>
              <a:t>State</a:t>
            </a:r>
            <a:r>
              <a:rPr lang="pt-BR" dirty="0" smtClean="0"/>
              <a:t> </a:t>
            </a:r>
            <a:r>
              <a:rPr lang="pt-BR" dirty="0" err="1" smtClean="0"/>
              <a:t>Devices</a:t>
            </a:r>
            <a:r>
              <a:rPr lang="pt-BR" dirty="0" smtClean="0"/>
              <a:t>, Vol. 3, </a:t>
            </a:r>
            <a:r>
              <a:rPr lang="pt-BR" dirty="0" err="1" smtClean="0"/>
              <a:t>Addison</a:t>
            </a:r>
            <a:r>
              <a:rPr lang="pt-BR" dirty="0" smtClean="0"/>
              <a:t>-Wesley (1989)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Modos de Operação</a:t>
            </a:r>
            <a:endParaRPr lang="pt-BR" dirty="0"/>
          </a:p>
        </p:txBody>
      </p:sp>
      <p:graphicFrame>
        <p:nvGraphicFramePr>
          <p:cNvPr id="5" name="Tabela 5"/>
          <p:cNvGraphicFramePr>
            <a:graphicFrameLocks noGrp="1"/>
          </p:cNvGraphicFramePr>
          <p:nvPr/>
        </p:nvGraphicFramePr>
        <p:xfrm>
          <a:off x="1524000" y="1844824"/>
          <a:ext cx="6096000" cy="1854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Modo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JEB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JCB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Reversa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Corte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Reversa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Reversa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Saturação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Ativo</a:t>
                      </a:r>
                      <a:r>
                        <a:rPr lang="pt-BR" baseline="0" dirty="0" smtClean="0"/>
                        <a:t> Reverso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Reversa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7"/>
          <p:cNvSpPr txBox="1"/>
          <p:nvPr/>
        </p:nvSpPr>
        <p:spPr>
          <a:xfrm>
            <a:off x="3131840" y="4000504"/>
            <a:ext cx="2880320" cy="59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JEB : Junção </a:t>
            </a:r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Emissor-Base</a:t>
            </a:r>
            <a:endParaRPr lang="pt-BR" sz="16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16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JCB : Junção </a:t>
            </a:r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Coletor-Base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Correntes no BJT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1" y="1257571"/>
            <a:ext cx="7495238" cy="4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de Portadores no BJT</a:t>
            </a:r>
            <a:endParaRPr lang="pt-BR" dirty="0"/>
          </a:p>
        </p:txBody>
      </p:sp>
      <p:pic>
        <p:nvPicPr>
          <p:cNvPr id="11" name="Picture 3" descr="c:\ch05_conv\sedr42021_0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96219"/>
            <a:ext cx="679132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34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Correntes no BJT Ideal</a:t>
            </a:r>
            <a:endParaRPr lang="pt-BR" dirty="0"/>
          </a:p>
        </p:txBody>
      </p:sp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1512888" y="4616464"/>
          <a:ext cx="6118225" cy="812800"/>
        </p:xfrm>
        <a:graphic>
          <a:graphicData uri="http://schemas.openxmlformats.org/presentationml/2006/ole">
            <p:oleObj spid="_x0000_s1170552" name="Equation" r:id="rId4" imgW="5880100" imgH="812800" progId="">
              <p:embed/>
            </p:oleObj>
          </a:graphicData>
        </a:graphic>
      </p:graphicFrame>
      <p:graphicFrame>
        <p:nvGraphicFramePr>
          <p:cNvPr id="1170436" name="Object 2"/>
          <p:cNvGraphicFramePr>
            <a:graphicFrameLocks noChangeAspect="1"/>
          </p:cNvGraphicFramePr>
          <p:nvPr/>
        </p:nvGraphicFramePr>
        <p:xfrm>
          <a:off x="826294" y="1577973"/>
          <a:ext cx="7491413" cy="914400"/>
        </p:xfrm>
        <a:graphic>
          <a:graphicData uri="http://schemas.openxmlformats.org/presentationml/2006/ole">
            <p:oleObj spid="_x0000_s1170553" name="Equation" r:id="rId5" imgW="7200900" imgH="914400" progId="">
              <p:embed/>
            </p:oleObj>
          </a:graphicData>
        </a:graphic>
      </p:graphicFrame>
      <p:graphicFrame>
        <p:nvGraphicFramePr>
          <p:cNvPr id="1170437" name="Object 2"/>
          <p:cNvGraphicFramePr>
            <a:graphicFrameLocks noChangeAspect="1"/>
          </p:cNvGraphicFramePr>
          <p:nvPr/>
        </p:nvGraphicFramePr>
        <p:xfrm>
          <a:off x="826294" y="3109918"/>
          <a:ext cx="7491413" cy="889000"/>
        </p:xfrm>
        <a:graphic>
          <a:graphicData uri="http://schemas.openxmlformats.org/presentationml/2006/ole">
            <p:oleObj spid="_x0000_s1170554" name="Equation" r:id="rId6" imgW="7200900" imgH="889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</a:t>
            </a:r>
            <a:r>
              <a:rPr lang="pt-BR" dirty="0" err="1" smtClean="0"/>
              <a:t>Ebers-Moll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Válido em todas as regiões de operação</a:t>
            </a:r>
            <a:endParaRPr lang="pt-BR" dirty="0"/>
          </a:p>
        </p:txBody>
      </p:sp>
      <p:pic>
        <p:nvPicPr>
          <p:cNvPr id="6" name="Picture 3" descr="c:\ch05_conv\sedr42021_0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72816"/>
            <a:ext cx="386715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72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798</Words>
  <Application>Microsoft Office PowerPoint</Application>
  <PresentationFormat>Apresentação na tela (4:3)</PresentationFormat>
  <Paragraphs>168</Paragraphs>
  <Slides>42</Slides>
  <Notes>37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Arial</vt:lpstr>
      <vt:lpstr>Wingdings</vt:lpstr>
      <vt:lpstr>BankGothic Md BT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Transistor Bipolar</vt:lpstr>
      <vt:lpstr>Breve Histórico...</vt:lpstr>
      <vt:lpstr>Transistores npn e pnp</vt:lpstr>
      <vt:lpstr>Modos de Operação</vt:lpstr>
      <vt:lpstr>Correntes no BJT</vt:lpstr>
      <vt:lpstr>Distribuição de Portadores no BJT</vt:lpstr>
      <vt:lpstr>Correntes no BJT Ideal</vt:lpstr>
      <vt:lpstr>Modelo de Ebers-Moll</vt:lpstr>
      <vt:lpstr>Modo Ativo: Corrente de Coletor</vt:lpstr>
      <vt:lpstr>Modo Ativo: Corrente de Base</vt:lpstr>
      <vt:lpstr>Modo Ativo: Corrente de Emissor</vt:lpstr>
      <vt:lpstr>Modelos: Modo Ativo</vt:lpstr>
      <vt:lpstr>Modelos de Grandes Sinais no Modo Ativo</vt:lpstr>
      <vt:lpstr>BJT Real</vt:lpstr>
      <vt:lpstr>Operação em Saturação</vt:lpstr>
      <vt:lpstr>Operação em Saturação</vt:lpstr>
      <vt:lpstr>Transistor pnp</vt:lpstr>
      <vt:lpstr>Transistor pnp</vt:lpstr>
      <vt:lpstr>Fluxos de Corrente no Modo Ativo</vt:lpstr>
      <vt:lpstr>Resumo: Modo Ativo</vt:lpstr>
      <vt:lpstr>BJT: Curvas Características</vt:lpstr>
      <vt:lpstr>Características em Base-Comum</vt:lpstr>
      <vt:lpstr>Características em Base-Comum</vt:lpstr>
      <vt:lpstr>Efeito Early: Modulação da Largura de Base</vt:lpstr>
      <vt:lpstr>Efeito Early: Modulação da Largura de Base</vt:lpstr>
      <vt:lpstr>Efeito Early: Modulação da Largura de Base</vt:lpstr>
      <vt:lpstr>Efeito Early: Modulação da Largura de Base</vt:lpstr>
      <vt:lpstr>Exemplo</vt:lpstr>
      <vt:lpstr>Exercício</vt:lpstr>
      <vt:lpstr>Exercício</vt:lpstr>
      <vt:lpstr>Exercício</vt:lpstr>
      <vt:lpstr>Exercício</vt:lpstr>
      <vt:lpstr>Exercício</vt:lpstr>
      <vt:lpstr>Características em Emissor Comum</vt:lpstr>
      <vt:lpstr>Modelo de Grandes Sinais no Modo Ativo </vt:lpstr>
      <vt:lpstr>Dependência de  com a Temperatura</vt:lpstr>
      <vt:lpstr>Região de Saturação</vt:lpstr>
      <vt:lpstr>Slide 39</vt:lpstr>
      <vt:lpstr>Região de Saturação</vt:lpstr>
      <vt:lpstr>Limites de Operação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2088</cp:revision>
  <cp:lastPrinted>2016-07-26T22:56:54Z</cp:lastPrinted>
  <dcterms:modified xsi:type="dcterms:W3CDTF">2017-10-16T16:03:01Z</dcterms:modified>
</cp:coreProperties>
</file>