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32"/>
  </p:notesMasterIdLst>
  <p:handoutMasterIdLst>
    <p:handoutMasterId r:id="rId33"/>
  </p:handoutMasterIdLst>
  <p:sldIdLst>
    <p:sldId id="572" r:id="rId4"/>
    <p:sldId id="764" r:id="rId5"/>
    <p:sldId id="765" r:id="rId6"/>
    <p:sldId id="766" r:id="rId7"/>
    <p:sldId id="767" r:id="rId8"/>
    <p:sldId id="768" r:id="rId9"/>
    <p:sldId id="769" r:id="rId10"/>
    <p:sldId id="770" r:id="rId11"/>
    <p:sldId id="740" r:id="rId12"/>
    <p:sldId id="744" r:id="rId13"/>
    <p:sldId id="745" r:id="rId14"/>
    <p:sldId id="746" r:id="rId15"/>
    <p:sldId id="747" r:id="rId16"/>
    <p:sldId id="722" r:id="rId17"/>
    <p:sldId id="749" r:id="rId18"/>
    <p:sldId id="750" r:id="rId19"/>
    <p:sldId id="751" r:id="rId20"/>
    <p:sldId id="752" r:id="rId21"/>
    <p:sldId id="753" r:id="rId22"/>
    <p:sldId id="760" r:id="rId23"/>
    <p:sldId id="758" r:id="rId24"/>
    <p:sldId id="759" r:id="rId25"/>
    <p:sldId id="755" r:id="rId26"/>
    <p:sldId id="756" r:id="rId27"/>
    <p:sldId id="757" r:id="rId28"/>
    <p:sldId id="610" r:id="rId29"/>
    <p:sldId id="771" r:id="rId30"/>
    <p:sldId id="772" r:id="rId31"/>
  </p:sldIdLst>
  <p:sldSz cx="9144000" cy="6858000" type="screen4x3"/>
  <p:notesSz cx="6400800" cy="8686800"/>
  <p:embeddedFontLst>
    <p:embeddedFont>
      <p:font typeface="BankGothic Md BT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EE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5089" autoAdjust="0"/>
  </p:normalViewPr>
  <p:slideViewPr>
    <p:cSldViewPr>
      <p:cViewPr>
        <p:scale>
          <a:sx n="50" d="100"/>
          <a:sy n="50" d="100"/>
        </p:scale>
        <p:origin x="-1944" y="-6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16.10.2017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57486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5116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678645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78358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65213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91948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20723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4705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5220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30314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821130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79768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27609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51999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73011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3315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951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7243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0881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12528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22395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Microelectronic Circuits - Fifth Edition    Sedra/Smith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C542-59B8-4BF6-B6CF-A6A54CA5060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  <p:sldLayoutId id="214748395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296801"/>
            <a:ext cx="8715375" cy="19082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Transistor Bipolar: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Polarização e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Modelo de Pequenos Sinais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913469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/>
          <a:srcRect r="26251"/>
          <a:stretch>
            <a:fillRect/>
          </a:stretch>
        </p:blipFill>
        <p:spPr bwMode="auto">
          <a:xfrm>
            <a:off x="2411505" y="3182625"/>
            <a:ext cx="4320990" cy="246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como Amplificador: Análise Gráfica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7261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  <a:r>
              <a:rPr lang="pt-BR" dirty="0" smtClean="0"/>
              <a:t> é conhecida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Característica de saída: i</a:t>
            </a:r>
            <a:r>
              <a:rPr lang="pt-BR" i="1" baseline="-25000" dirty="0" smtClean="0"/>
              <a:t>C</a:t>
            </a:r>
            <a:r>
              <a:rPr lang="pt-BR" i="1" dirty="0" smtClean="0"/>
              <a:t> - v</a:t>
            </a:r>
            <a:r>
              <a:rPr lang="pt-BR" i="1" baseline="-25000" dirty="0" smtClean="0"/>
              <a:t>CE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Determinação de </a:t>
            </a:r>
            <a:r>
              <a:rPr lang="pt-BR" i="1" dirty="0" smtClean="0"/>
              <a:t>I</a:t>
            </a:r>
            <a:r>
              <a:rPr lang="pt-BR" i="1" baseline="-25000" dirty="0" smtClean="0"/>
              <a:t>C </a:t>
            </a:r>
            <a:r>
              <a:rPr lang="pt-BR" dirty="0" smtClean="0"/>
              <a:t>e </a:t>
            </a: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Ponto de polarização ou quiescente: Q</a:t>
            </a:r>
          </a:p>
        </p:txBody>
      </p:sp>
      <p:pic>
        <p:nvPicPr>
          <p:cNvPr id="4" name="Picture 3" descr="c:\ch05_conv\sedr42021_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90921"/>
            <a:ext cx="32813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ch05_conv\sedr42021_0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8039" y="3157559"/>
            <a:ext cx="54483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como Amplificador: Análise Gráfica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09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Operação como amplificador: ponto de polarização Q na região ativa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Deve estar localizado de forma que possibilite a excursão do sinal de saída (~ no centro da região ativa)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como Amplificador: Análise Gráfica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642918"/>
            <a:ext cx="9144000" cy="2169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Entrada: reta de carga instantânea correspondente a </a:t>
            </a:r>
            <a:r>
              <a:rPr lang="pt-BR" i="1" dirty="0" smtClean="0"/>
              <a:t>V</a:t>
            </a:r>
            <a:r>
              <a:rPr lang="pt-BR" i="1" baseline="-25000" dirty="0" smtClean="0"/>
              <a:t>BB</a:t>
            </a:r>
            <a:r>
              <a:rPr lang="pt-BR" i="1" dirty="0" smtClean="0"/>
              <a:t> + v</a:t>
            </a:r>
            <a:r>
              <a:rPr lang="pt-BR" i="1" baseline="-25000" dirty="0" smtClean="0"/>
              <a:t>i</a:t>
            </a:r>
            <a:r>
              <a:rPr lang="pt-BR" i="1" dirty="0" smtClean="0"/>
              <a:t>(t)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Pequenos sinais: operação linear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Variação de 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  <a:r>
              <a:rPr lang="pt-BR" dirty="0" smtClean="0"/>
              <a:t> corrspondente à </a:t>
            </a:r>
            <a:r>
              <a:rPr lang="pt-BR" i="1" dirty="0" smtClean="0"/>
              <a:t>v</a:t>
            </a:r>
            <a:r>
              <a:rPr lang="pt-BR" i="1" baseline="-25000" dirty="0" smtClean="0"/>
              <a:t>i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Sinal na saída (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i="1" dirty="0" smtClean="0"/>
              <a:t> e v</a:t>
            </a:r>
            <a:r>
              <a:rPr lang="pt-BR" i="1" baseline="-25000" dirty="0" smtClean="0"/>
              <a:t>CE</a:t>
            </a:r>
            <a:r>
              <a:rPr lang="pt-BR" dirty="0" smtClean="0"/>
              <a:t>): ponto de operação se move ao longo da reta de carga da saída em função da variação de 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097281" y="3143248"/>
            <a:ext cx="6949439" cy="3562350"/>
            <a:chOff x="192" y="991"/>
            <a:chExt cx="5472" cy="2805"/>
          </a:xfrm>
        </p:grpSpPr>
        <p:pic>
          <p:nvPicPr>
            <p:cNvPr id="8" name="Picture 3" descr="c:\ch05_conv\sedr42021_0530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991"/>
              <a:ext cx="2294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c:\ch05_conv\sedr42021_0530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0" y="995"/>
              <a:ext cx="2824" cy="2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como Amplificador: Análise Gráfica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785794"/>
            <a:ext cx="9144000" cy="20980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Ponto de polarização x máxima excursão do sinal</a:t>
            </a:r>
          </a:p>
          <a:p>
            <a:pPr lvl="1"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  <a:r>
              <a:rPr lang="pt-BR" dirty="0" smtClean="0"/>
              <a:t> muito alto: BJT entra em corte</a:t>
            </a:r>
          </a:p>
          <a:p>
            <a:pPr lvl="1"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  <a:r>
              <a:rPr lang="pt-BR" dirty="0" smtClean="0"/>
              <a:t> muito baixo: BJT entra em saturação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Q</a:t>
            </a:r>
            <a:r>
              <a:rPr lang="pt-BR" i="1" baseline="-25000" dirty="0" smtClean="0"/>
              <a:t>A</a:t>
            </a:r>
            <a:r>
              <a:rPr lang="pt-BR" dirty="0" smtClean="0"/>
              <a:t>: excursão positiva bastante limitada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Q</a:t>
            </a:r>
            <a:r>
              <a:rPr lang="pt-BR" i="1" baseline="-25000" dirty="0" smtClean="0"/>
              <a:t>B</a:t>
            </a:r>
            <a:r>
              <a:rPr lang="pt-BR" dirty="0" smtClean="0"/>
              <a:t>: excursão negativa bastante limitada</a:t>
            </a:r>
            <a:endParaRPr lang="pt-BR" dirty="0"/>
          </a:p>
        </p:txBody>
      </p:sp>
      <p:pic>
        <p:nvPicPr>
          <p:cNvPr id="7" name="Picture 6" descr="c:\ch05_conv\sedr42021_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2" y="3227282"/>
            <a:ext cx="3489350" cy="321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:\ch05_conv\sedr42021_053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165103"/>
            <a:ext cx="3363163" cy="333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0980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Modo ativo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JBE diretamente polarizada por </a:t>
            </a:r>
            <a:r>
              <a:rPr lang="pt-BR" i="1" dirty="0" smtClean="0"/>
              <a:t>V</a:t>
            </a:r>
            <a:r>
              <a:rPr lang="pt-BR" i="1" baseline="-25000" dirty="0" smtClean="0"/>
              <a:t>BE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JBC reversamente polarizada através de </a:t>
            </a:r>
            <a:r>
              <a:rPr lang="pt-BR" i="1" dirty="0" smtClean="0"/>
              <a:t>V</a:t>
            </a:r>
            <a:r>
              <a:rPr lang="pt-BR" i="1" baseline="-25000" dirty="0" smtClean="0"/>
              <a:t>CC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Polarização</a:t>
            </a:r>
            <a:endParaRPr lang="pt-BR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362356" y="3214686"/>
            <a:ext cx="5638800" cy="3025775"/>
            <a:chOff x="1248" y="1584"/>
            <a:chExt cx="3552" cy="1906"/>
          </a:xfrm>
        </p:grpSpPr>
        <p:pic>
          <p:nvPicPr>
            <p:cNvPr id="7" name="Picture 3" descr="c:\ch05_conv\sedr42021_0548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584"/>
              <a:ext cx="1612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 descr="c:\ch05_conv\sedr42021_0548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82" y="1589"/>
              <a:ext cx="1618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70438" name="Object 6"/>
          <p:cNvGraphicFramePr>
            <a:graphicFrameLocks noChangeAspect="1"/>
          </p:cNvGraphicFramePr>
          <p:nvPr/>
        </p:nvGraphicFramePr>
        <p:xfrm>
          <a:off x="500034" y="3432173"/>
          <a:ext cx="2749550" cy="2590800"/>
        </p:xfrm>
        <a:graphic>
          <a:graphicData uri="http://schemas.openxmlformats.org/presentationml/2006/ole">
            <p:oleObj spid="_x0000_s1170449" name="Equation" r:id="rId6" imgW="2641600" imgH="2590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500174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Aproximação de pequenos sinais: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g</a:t>
            </a:r>
            <a:r>
              <a:rPr lang="pt-BR" i="1" baseline="-25000" dirty="0" smtClean="0"/>
              <a:t>m</a:t>
            </a:r>
            <a:r>
              <a:rPr lang="pt-BR" dirty="0" smtClean="0"/>
              <a:t> = transcondutância </a:t>
            </a:r>
            <a:endParaRPr lang="pt-BR" dirty="0"/>
          </a:p>
        </p:txBody>
      </p:sp>
      <p:graphicFrame>
        <p:nvGraphicFramePr>
          <p:cNvPr id="1228803" name="Object 6"/>
          <p:cNvGraphicFramePr>
            <a:graphicFrameLocks noChangeAspect="1"/>
          </p:cNvGraphicFramePr>
          <p:nvPr/>
        </p:nvGraphicFramePr>
        <p:xfrm>
          <a:off x="500034" y="857232"/>
          <a:ext cx="3754437" cy="419100"/>
        </p:xfrm>
        <a:graphic>
          <a:graphicData uri="http://schemas.openxmlformats.org/presentationml/2006/ole">
            <p:oleObj spid="_x0000_s1228847" name="Equation" r:id="rId4" imgW="3606800" imgH="419100" progId="">
              <p:embed/>
            </p:oleObj>
          </a:graphicData>
        </a:graphic>
      </p:graphicFrame>
      <p:graphicFrame>
        <p:nvGraphicFramePr>
          <p:cNvPr id="1228804" name="Object 6"/>
          <p:cNvGraphicFramePr>
            <a:graphicFrameLocks noChangeAspect="1"/>
          </p:cNvGraphicFramePr>
          <p:nvPr/>
        </p:nvGraphicFramePr>
        <p:xfrm>
          <a:off x="5286380" y="1590675"/>
          <a:ext cx="3278187" cy="381000"/>
        </p:xfrm>
        <a:graphic>
          <a:graphicData uri="http://schemas.openxmlformats.org/presentationml/2006/ole">
            <p:oleObj spid="_x0000_s1228848" name="Equation" r:id="rId5" imgW="3149600" imgH="381000" progId="">
              <p:embed/>
            </p:oleObj>
          </a:graphicData>
        </a:graphic>
      </p:graphicFrame>
      <p:graphicFrame>
        <p:nvGraphicFramePr>
          <p:cNvPr id="1228805" name="Object 6"/>
          <p:cNvGraphicFramePr>
            <a:graphicFrameLocks noChangeAspect="1"/>
          </p:cNvGraphicFramePr>
          <p:nvPr/>
        </p:nvGraphicFramePr>
        <p:xfrm>
          <a:off x="500034" y="2143116"/>
          <a:ext cx="2274887" cy="2171700"/>
        </p:xfrm>
        <a:graphic>
          <a:graphicData uri="http://schemas.openxmlformats.org/presentationml/2006/ole">
            <p:oleObj spid="_x0000_s1228849" name="Equation" r:id="rId6" imgW="2184400" imgH="2171700" progId="">
              <p:embed/>
            </p:oleObj>
          </a:graphicData>
        </a:graphic>
      </p:graphicFrame>
      <p:pic>
        <p:nvPicPr>
          <p:cNvPr id="11" name="Picture 2" descr="c:\ch05_conv\sedr42021_05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6850" y="2723788"/>
            <a:ext cx="3444240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8806" name="Object 6"/>
          <p:cNvGraphicFramePr>
            <a:graphicFrameLocks noChangeAspect="1"/>
          </p:cNvGraphicFramePr>
          <p:nvPr/>
        </p:nvGraphicFramePr>
        <p:xfrm>
          <a:off x="500034" y="5572140"/>
          <a:ext cx="2036762" cy="965200"/>
        </p:xfrm>
        <a:graphic>
          <a:graphicData uri="http://schemas.openxmlformats.org/presentationml/2006/ole">
            <p:oleObj spid="_x0000_s1228850" name="Equation" r:id="rId8" imgW="1955800" imgH="965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Corrente de base e resistência de entrada da base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Corrente de emissor e resistência de entrada do emissor</a:t>
            </a:r>
          </a:p>
        </p:txBody>
      </p:sp>
      <p:graphicFrame>
        <p:nvGraphicFramePr>
          <p:cNvPr id="1228803" name="Object 6"/>
          <p:cNvGraphicFramePr>
            <a:graphicFrameLocks noChangeAspect="1"/>
          </p:cNvGraphicFramePr>
          <p:nvPr/>
        </p:nvGraphicFramePr>
        <p:xfrm>
          <a:off x="3415507" y="1500174"/>
          <a:ext cx="2312987" cy="1270000"/>
        </p:xfrm>
        <a:graphic>
          <a:graphicData uri="http://schemas.openxmlformats.org/presentationml/2006/ole">
            <p:oleObj spid="_x0000_s1229872" name="Equation" r:id="rId4" imgW="2222500" imgH="1270000" progId="">
              <p:embed/>
            </p:oleObj>
          </a:graphicData>
        </a:graphic>
      </p:graphicFrame>
      <p:graphicFrame>
        <p:nvGraphicFramePr>
          <p:cNvPr id="1228806" name="Object 6"/>
          <p:cNvGraphicFramePr>
            <a:graphicFrameLocks noChangeAspect="1"/>
          </p:cNvGraphicFramePr>
          <p:nvPr/>
        </p:nvGraphicFramePr>
        <p:xfrm>
          <a:off x="2786063" y="2857496"/>
          <a:ext cx="3571875" cy="812800"/>
        </p:xfrm>
        <a:graphic>
          <a:graphicData uri="http://schemas.openxmlformats.org/presentationml/2006/ole">
            <p:oleObj spid="_x0000_s1229873" name="Equation" r:id="rId5" imgW="3429000" imgH="812800" progId="">
              <p:embed/>
            </p:oleObj>
          </a:graphicData>
        </a:graphic>
      </p:graphicFrame>
      <p:graphicFrame>
        <p:nvGraphicFramePr>
          <p:cNvPr id="1229830" name="Object 6"/>
          <p:cNvGraphicFramePr>
            <a:graphicFrameLocks noChangeAspect="1"/>
          </p:cNvGraphicFramePr>
          <p:nvPr/>
        </p:nvGraphicFramePr>
        <p:xfrm>
          <a:off x="1142976" y="4957762"/>
          <a:ext cx="2497138" cy="1270000"/>
        </p:xfrm>
        <a:graphic>
          <a:graphicData uri="http://schemas.openxmlformats.org/presentationml/2006/ole">
            <p:oleObj spid="_x0000_s1229874" name="Equation" r:id="rId6" imgW="2400300" imgH="1270000" progId="">
              <p:embed/>
            </p:oleObj>
          </a:graphicData>
        </a:graphic>
      </p:graphicFrame>
      <p:graphicFrame>
        <p:nvGraphicFramePr>
          <p:cNvPr id="1229831" name="Object 7"/>
          <p:cNvGraphicFramePr>
            <a:graphicFrameLocks noChangeAspect="1"/>
          </p:cNvGraphicFramePr>
          <p:nvPr/>
        </p:nvGraphicFramePr>
        <p:xfrm>
          <a:off x="4214810" y="4957762"/>
          <a:ext cx="3836987" cy="1270000"/>
        </p:xfrm>
        <a:graphic>
          <a:graphicData uri="http://schemas.openxmlformats.org/presentationml/2006/ole">
            <p:oleObj spid="_x0000_s1229875" name="Equation" r:id="rId7" imgW="3683000" imgH="127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139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de tensão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g</a:t>
            </a:r>
            <a:r>
              <a:rPr lang="pt-BR" i="1" baseline="-25000" dirty="0" smtClean="0"/>
              <a:t>m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 </a:t>
            </a:r>
            <a:r>
              <a:rPr lang="pt-BR" i="1" dirty="0" smtClean="0">
                <a:sym typeface="Symbol"/>
              </a:rPr>
              <a:t>I</a:t>
            </a:r>
            <a:r>
              <a:rPr lang="pt-BR" i="1" baseline="-25000" dirty="0" smtClean="0">
                <a:sym typeface="Symbol"/>
              </a:rPr>
              <a:t>C</a:t>
            </a:r>
            <a:r>
              <a:rPr lang="pt-BR" dirty="0" smtClean="0">
                <a:sym typeface="Symbol"/>
              </a:rPr>
              <a:t>: ganho tão estável quanto a </a:t>
            </a:r>
            <a:r>
              <a:rPr lang="pt-BR" i="1" dirty="0" smtClean="0">
                <a:sym typeface="Symbol"/>
              </a:rPr>
              <a:t>I</a:t>
            </a:r>
            <a:r>
              <a:rPr lang="pt-BR" i="1" baseline="-25000" dirty="0" smtClean="0">
                <a:sym typeface="Symbol"/>
              </a:rPr>
              <a:t>C</a:t>
            </a:r>
          </a:p>
        </p:txBody>
      </p:sp>
      <p:graphicFrame>
        <p:nvGraphicFramePr>
          <p:cNvPr id="1228803" name="Object 6"/>
          <p:cNvGraphicFramePr>
            <a:graphicFrameLocks noChangeAspect="1"/>
          </p:cNvGraphicFramePr>
          <p:nvPr/>
        </p:nvGraphicFramePr>
        <p:xfrm>
          <a:off x="3462338" y="1801813"/>
          <a:ext cx="2219325" cy="1270000"/>
        </p:xfrm>
        <a:graphic>
          <a:graphicData uri="http://schemas.openxmlformats.org/presentationml/2006/ole">
            <p:oleObj spid="_x0000_s1230861" name="Equation" r:id="rId4" imgW="2133600" imgH="127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785794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</a:t>
            </a:r>
            <a:r>
              <a:rPr lang="pt-BR" dirty="0" smtClean="0">
                <a:sym typeface="Symbol"/>
              </a:rPr>
              <a:t></a:t>
            </a:r>
            <a:r>
              <a:rPr lang="pt-BR" dirty="0" smtClean="0"/>
              <a:t>-híbrido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Modelo T</a:t>
            </a:r>
            <a:endParaRPr lang="pt-BR" baseline="-25000" dirty="0" smtClean="0">
              <a:sym typeface="Symbol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494755" y="1357298"/>
            <a:ext cx="6154490" cy="2056448"/>
            <a:chOff x="480" y="1052"/>
            <a:chExt cx="4561" cy="1524"/>
          </a:xfrm>
        </p:grpSpPr>
        <p:pic>
          <p:nvPicPr>
            <p:cNvPr id="9" name="Picture 3" descr="c:\ch05_conv\sedr42021_0551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1052"/>
              <a:ext cx="2240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 descr="c:\ch05_conv\sedr42021_0551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1056"/>
              <a:ext cx="1825" cy="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2081689" y="3566183"/>
            <a:ext cx="4980623" cy="3148965"/>
            <a:chOff x="1008" y="816"/>
            <a:chExt cx="3486" cy="2204"/>
          </a:xfrm>
        </p:grpSpPr>
        <p:pic>
          <p:nvPicPr>
            <p:cNvPr id="11" name="Picture 3" descr="c:\ch05_conv\sedr42021_0552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8" y="819"/>
              <a:ext cx="1912" cy="2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 descr="c:\ch05_conv\sedr42021_0552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816"/>
              <a:ext cx="990" cy="2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 com Efeito Early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785794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</a:t>
            </a:r>
            <a:r>
              <a:rPr lang="pt-BR" dirty="0" smtClean="0">
                <a:sym typeface="Symbol"/>
              </a:rPr>
              <a:t></a:t>
            </a:r>
            <a:r>
              <a:rPr lang="pt-BR" dirty="0" smtClean="0"/>
              <a:t>-híbrido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Modelo T</a:t>
            </a:r>
            <a:endParaRPr lang="pt-BR" baseline="-25000" dirty="0" smtClean="0">
              <a:sym typeface="Symbol"/>
            </a:endParaRPr>
          </a:p>
        </p:txBody>
      </p:sp>
      <p:grpSp>
        <p:nvGrpSpPr>
          <p:cNvPr id="14" name="Group 2"/>
          <p:cNvGrpSpPr>
            <a:grpSpLocks noChangeAspect="1"/>
          </p:cNvGrpSpPr>
          <p:nvPr/>
        </p:nvGrpSpPr>
        <p:grpSpPr bwMode="auto">
          <a:xfrm>
            <a:off x="1888838" y="1285861"/>
            <a:ext cx="7112318" cy="2143125"/>
            <a:chOff x="384" y="960"/>
            <a:chExt cx="4978" cy="1500"/>
          </a:xfrm>
        </p:grpSpPr>
        <p:pic>
          <p:nvPicPr>
            <p:cNvPr id="15" name="Picture 3" descr="c:\ch05_conv\sedr42021_0558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1149"/>
              <a:ext cx="2344" cy="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 descr="c:\ch05_conv\sedr42021_0558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960"/>
              <a:ext cx="2338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2357039" y="3438548"/>
            <a:ext cx="4429923" cy="3276600"/>
            <a:chOff x="2829720" y="3438548"/>
            <a:chExt cx="4429923" cy="3276600"/>
          </a:xfrm>
        </p:grpSpPr>
        <p:pic>
          <p:nvPicPr>
            <p:cNvPr id="17" name="Picture 6" descr="c:\ch05_conv\sedr42021_tb0504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29720" y="3438548"/>
              <a:ext cx="196215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7" descr="c:\ch05_conv\sedr42021_tb0504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8" y="3438548"/>
              <a:ext cx="190182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32898" name="Object 6"/>
          <p:cNvGraphicFramePr>
            <a:graphicFrameLocks noChangeAspect="1"/>
          </p:cNvGraphicFramePr>
          <p:nvPr/>
        </p:nvGraphicFramePr>
        <p:xfrm>
          <a:off x="500034" y="1714488"/>
          <a:ext cx="938212" cy="812800"/>
        </p:xfrm>
        <a:graphic>
          <a:graphicData uri="http://schemas.openxmlformats.org/presentationml/2006/ole">
            <p:oleObj spid="_x0000_s1232909" name="Equation" r:id="rId8" imgW="901309" imgH="81244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em Análise DC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1" y="836712"/>
            <a:ext cx="8295238" cy="5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01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Resumo: Modelo de Pequenos Sinais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7" y="1429000"/>
            <a:ext cx="8874966" cy="4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72354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A) Determinar o ganho tensão do circuito abaixo. </a:t>
            </a:r>
            <a:r>
              <a:rPr lang="pt-BR" dirty="0" smtClean="0">
                <a:sym typeface="Symbol"/>
              </a:rPr>
              <a:t></a:t>
            </a:r>
            <a:r>
              <a:rPr lang="pt-BR" dirty="0" smtClean="0"/>
              <a:t> = 100.</a:t>
            </a:r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dirty="0" smtClean="0"/>
              <a:t>	B) Calcular a amplitude máxima de </a:t>
            </a:r>
            <a:r>
              <a:rPr lang="pt-BR" i="1" dirty="0" smtClean="0"/>
              <a:t>v</a:t>
            </a:r>
            <a:r>
              <a:rPr lang="pt-BR" i="1" baseline="-25000" dirty="0" smtClean="0"/>
              <a:t>i </a:t>
            </a:r>
            <a:r>
              <a:rPr lang="pt-BR" dirty="0" smtClean="0"/>
              <a:t>(onda triangular).</a:t>
            </a:r>
            <a:endParaRPr lang="pt-BR" i="1" baseline="-25000" dirty="0" smtClean="0"/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dirty="0" smtClean="0"/>
              <a:t>	C)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i</a:t>
            </a:r>
            <a:r>
              <a:rPr lang="pt-BR" dirty="0" smtClean="0"/>
              <a:t> máximo, esboçar as formas de onda 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  <a:r>
              <a:rPr lang="pt-BR" i="1" dirty="0" smtClean="0"/>
              <a:t>(t)</a:t>
            </a:r>
            <a:r>
              <a:rPr lang="pt-BR" dirty="0" smtClean="0"/>
              <a:t>, </a:t>
            </a:r>
            <a:r>
              <a:rPr lang="pt-BR" i="1" dirty="0" smtClean="0"/>
              <a:t>v</a:t>
            </a:r>
            <a:r>
              <a:rPr lang="pt-BR" i="1" baseline="-25000" dirty="0" smtClean="0"/>
              <a:t>BE</a:t>
            </a:r>
            <a:r>
              <a:rPr lang="pt-BR" i="1" dirty="0" smtClean="0"/>
              <a:t>(t)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i="1" dirty="0" smtClean="0"/>
              <a:t>(t)</a:t>
            </a:r>
            <a:r>
              <a:rPr lang="pt-BR" dirty="0" smtClean="0"/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C</a:t>
            </a:r>
            <a:r>
              <a:rPr lang="pt-BR" i="1" dirty="0" smtClean="0"/>
              <a:t>(t)</a:t>
            </a:r>
            <a:r>
              <a:rPr lang="pt-BR" dirty="0" smtClean="0"/>
              <a:t>.</a:t>
            </a:r>
          </a:p>
        </p:txBody>
      </p:sp>
      <p:pic>
        <p:nvPicPr>
          <p:cNvPr id="5" name="Picture 3" descr="c:\ch05_conv\sedr42021_0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781" y="3214705"/>
            <a:ext cx="2230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A)</a:t>
            </a:r>
            <a:endParaRPr lang="pt-B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720" y="1695472"/>
            <a:ext cx="4994275" cy="4876800"/>
            <a:chOff x="1104" y="144"/>
            <a:chExt cx="3146" cy="3072"/>
          </a:xfrm>
        </p:grpSpPr>
        <p:pic>
          <p:nvPicPr>
            <p:cNvPr id="5" name="Picture 3" descr="c:\ch05_conv\sedr42021_0553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149"/>
              <a:ext cx="1405" cy="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c:\ch05_conv\sedr42021_0553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44"/>
              <a:ext cx="1370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 descr="c:\ch05_conv\sedr42021_0553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8" y="2178"/>
              <a:ext cx="2234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33922" name="Object 2"/>
          <p:cNvGraphicFramePr>
            <a:graphicFrameLocks noChangeAspect="1"/>
          </p:cNvGraphicFramePr>
          <p:nvPr/>
        </p:nvGraphicFramePr>
        <p:xfrm>
          <a:off x="6064279" y="4857760"/>
          <a:ext cx="2579687" cy="1244600"/>
        </p:xfrm>
        <a:graphic>
          <a:graphicData uri="http://schemas.openxmlformats.org/presentationml/2006/ole">
            <p:oleObj spid="_x0000_s1233945" name="Equation" r:id="rId6" imgW="2476500" imgH="1244600" progId="">
              <p:embed/>
            </p:oleObj>
          </a:graphicData>
        </a:graphic>
      </p:graphicFrame>
      <p:graphicFrame>
        <p:nvGraphicFramePr>
          <p:cNvPr id="1233924" name="Object 4"/>
          <p:cNvGraphicFramePr>
            <a:graphicFrameLocks noChangeAspect="1"/>
          </p:cNvGraphicFramePr>
          <p:nvPr/>
        </p:nvGraphicFramePr>
        <p:xfrm>
          <a:off x="6084122" y="2143116"/>
          <a:ext cx="2540000" cy="1701800"/>
        </p:xfrm>
        <a:graphic>
          <a:graphicData uri="http://schemas.openxmlformats.org/presentationml/2006/ole">
            <p:oleObj spid="_x0000_s1233946" name="Equation" r:id="rId7" imgW="2438400" imgH="170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80049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dirty="0" smtClean="0"/>
              <a:t>B)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dirty="0" smtClean="0"/>
              <a:t>C)</a:t>
            </a:r>
            <a:endParaRPr lang="pt-BR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1380201" y="2424239"/>
            <a:ext cx="6383598" cy="4219471"/>
            <a:chOff x="122" y="98"/>
            <a:chExt cx="5516" cy="3646"/>
          </a:xfrm>
        </p:grpSpPr>
        <p:pic>
          <p:nvPicPr>
            <p:cNvPr id="9" name="Picture 3" descr="c:\ch05_conv\sedr42021_0554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98"/>
              <a:ext cx="2597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 descr="c:\ch05_conv\sedr42021_0554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" y="1316"/>
              <a:ext cx="2614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 descr="c:\ch05_conv\sedr42021_0554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" y="2733"/>
              <a:ext cx="252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 descr="c:\ch05_conv\sedr42021_0554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4" y="608"/>
              <a:ext cx="2614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7" descr="c:\ch05_conv\sedr42021_0554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4" y="2039"/>
              <a:ext cx="2585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34946" name="Object 2"/>
          <p:cNvGraphicFramePr>
            <a:graphicFrameLocks noChangeAspect="1"/>
          </p:cNvGraphicFramePr>
          <p:nvPr/>
        </p:nvGraphicFramePr>
        <p:xfrm>
          <a:off x="571472" y="1071546"/>
          <a:ext cx="1220788" cy="444500"/>
        </p:xfrm>
        <a:graphic>
          <a:graphicData uri="http://schemas.openxmlformats.org/presentationml/2006/ole">
            <p:oleObj spid="_x0000_s1234957" name="Equation" r:id="rId8" imgW="1167893" imgH="4443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785794"/>
            <a:ext cx="9144000" cy="46166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dirty="0" smtClean="0"/>
              <a:t>Determinar o ganho de tensão e esboçar </a:t>
            </a:r>
            <a:r>
              <a:rPr lang="pt-BR" i="1" dirty="0" smtClean="0"/>
              <a:t>v</a:t>
            </a:r>
            <a:r>
              <a:rPr lang="pt-BR" i="1" baseline="-25000" dirty="0" smtClean="0"/>
              <a:t>C</a:t>
            </a:r>
            <a:r>
              <a:rPr lang="pt-BR" dirty="0" smtClean="0"/>
              <a:t>. </a:t>
            </a:r>
            <a:r>
              <a:rPr lang="pt-BR" dirty="0" smtClean="0">
                <a:sym typeface="Symbol"/>
              </a:rPr>
              <a:t></a:t>
            </a:r>
            <a:r>
              <a:rPr lang="pt-BR" dirty="0" smtClean="0"/>
              <a:t> = 100. </a:t>
            </a:r>
            <a:endParaRPr lang="pt-BR" dirty="0"/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357158" y="1428736"/>
            <a:ext cx="4663440" cy="5134928"/>
            <a:chOff x="528" y="102"/>
            <a:chExt cx="3264" cy="3594"/>
          </a:xfrm>
        </p:grpSpPr>
        <p:pic>
          <p:nvPicPr>
            <p:cNvPr id="9" name="Picture 4" descr="c:\ch05_conv\sedr42021_0555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02"/>
              <a:ext cx="1180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 descr="c:\ch05_conv\sedr42021_0555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1" y="125"/>
              <a:ext cx="990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 descr="c:\ch05_conv\sedr42021_0555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094"/>
              <a:ext cx="1704" cy="1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 descr="c:\ch05_conv\sedr42021_0555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1" y="2029"/>
              <a:ext cx="1301" cy="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2" descr="c:\ch05_conv\sedr42021_0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6982" y="1666690"/>
            <a:ext cx="3602736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ch05_conv\sedr42021_05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4894" y="4095582"/>
            <a:ext cx="3486912" cy="25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816156"/>
          </a:xfrm>
        </p:spPr>
        <p:txBody>
          <a:bodyPr/>
          <a:lstStyle/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dirty="0" smtClean="0">
                <a:sym typeface="Symbol"/>
              </a:rPr>
              <a:t>Para o circuito abaixo </a:t>
            </a:r>
            <a:r>
              <a:rPr lang="pt-BR" dirty="0" smtClean="0"/>
              <a:t> = 100 e V</a:t>
            </a:r>
            <a:r>
              <a:rPr lang="pt-BR" baseline="-25000" dirty="0" smtClean="0"/>
              <a:t>A </a:t>
            </a:r>
            <a:r>
              <a:rPr lang="pt-BR" dirty="0" smtClean="0"/>
              <a:t>= 100 V. Calcule:</a:t>
            </a:r>
          </a:p>
          <a:p>
            <a:pPr marL="514350" indent="-51435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A) Tensões dc na base, emissor e coletor.</a:t>
            </a:r>
          </a:p>
          <a:p>
            <a:pPr marL="514350" indent="-51435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B) </a:t>
            </a:r>
            <a:r>
              <a:rPr lang="pt-BR" sz="2000" i="1" dirty="0" smtClean="0"/>
              <a:t>g</a:t>
            </a:r>
            <a:r>
              <a:rPr lang="pt-BR" sz="2000" i="1" baseline="-25000" dirty="0" smtClean="0"/>
              <a:t>m</a:t>
            </a:r>
            <a:r>
              <a:rPr lang="pt-BR" sz="2000" dirty="0" smtClean="0"/>
              <a:t>, </a:t>
            </a:r>
            <a:r>
              <a:rPr lang="pt-BR" sz="2000" i="1" dirty="0" smtClean="0"/>
              <a:t>r</a:t>
            </a:r>
            <a:r>
              <a:rPr lang="pt-BR" sz="2000" i="1" baseline="-25000" dirty="0" smtClean="0">
                <a:sym typeface="Symbol"/>
              </a:rPr>
              <a:t></a:t>
            </a:r>
            <a:r>
              <a:rPr lang="pt-BR" sz="2000" dirty="0" smtClean="0"/>
              <a:t> e </a:t>
            </a:r>
            <a:r>
              <a:rPr lang="pt-BR" sz="2000" i="1" dirty="0" smtClean="0"/>
              <a:t>r</a:t>
            </a:r>
            <a:r>
              <a:rPr lang="pt-BR" sz="2000" i="1" baseline="-25000" dirty="0" smtClean="0"/>
              <a:t>o</a:t>
            </a:r>
            <a:r>
              <a:rPr lang="pt-BR" sz="2000" dirty="0" smtClean="0"/>
              <a:t>.</a:t>
            </a:r>
          </a:p>
          <a:p>
            <a:pPr marL="514350" indent="-51435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C) Com Z no terra e v</a:t>
            </a:r>
            <a:r>
              <a:rPr lang="pt-BR" sz="2000" i="1" baseline="-25000" dirty="0" smtClean="0"/>
              <a:t>s</a:t>
            </a:r>
            <a:r>
              <a:rPr lang="pt-BR" sz="2000" dirty="0" smtClean="0"/>
              <a:t> em X e </a:t>
            </a:r>
            <a:r>
              <a:rPr lang="pt-BR" sz="2000" i="1" dirty="0" smtClean="0"/>
              <a:t>R</a:t>
            </a:r>
            <a:r>
              <a:rPr lang="pt-BR" sz="2000" i="1" baseline="-25000" dirty="0" smtClean="0"/>
              <a:t>s </a:t>
            </a:r>
            <a:r>
              <a:rPr lang="pt-BR" sz="2000" dirty="0" smtClean="0"/>
              <a:t>= 2 k</a:t>
            </a:r>
            <a:r>
              <a:rPr lang="pt-BR" sz="2000" dirty="0" smtClean="0">
                <a:sym typeface="Symbol"/>
              </a:rPr>
              <a:t> </a:t>
            </a:r>
            <a:r>
              <a:rPr lang="pt-BR" sz="2000" dirty="0" smtClean="0"/>
              <a:t>e R</a:t>
            </a:r>
            <a:r>
              <a:rPr lang="pt-BR" sz="2000" i="1" baseline="-25000" dirty="0" smtClean="0"/>
              <a:t>L</a:t>
            </a:r>
            <a:r>
              <a:rPr lang="pt-BR" sz="2000" dirty="0" smtClean="0"/>
              <a:t> = 8 k</a:t>
            </a:r>
            <a:r>
              <a:rPr lang="pt-BR" sz="2000" dirty="0" smtClean="0">
                <a:sym typeface="Symbol"/>
              </a:rPr>
              <a:t></a:t>
            </a:r>
            <a:r>
              <a:rPr lang="pt-BR" sz="2000" dirty="0" smtClean="0"/>
              <a:t> em Y, calcule o ganho v</a:t>
            </a:r>
            <a:r>
              <a:rPr lang="pt-BR" sz="2000" i="1" baseline="-25000" dirty="0" smtClean="0"/>
              <a:t>y</a:t>
            </a:r>
            <a:r>
              <a:rPr lang="pt-BR" sz="2000" dirty="0" smtClean="0"/>
              <a:t>/</a:t>
            </a:r>
            <a:r>
              <a:rPr lang="pt-BR" sz="2000" i="1" dirty="0" smtClean="0"/>
              <a:t> v</a:t>
            </a:r>
            <a:r>
              <a:rPr lang="pt-BR" sz="2000" i="1" baseline="-25000" dirty="0" smtClean="0"/>
              <a:t>s.</a:t>
            </a:r>
            <a:endParaRPr lang="pt-BR" sz="2000" dirty="0" smtClean="0"/>
          </a:p>
          <a:p>
            <a:pPr marL="514350" indent="-51435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D) Qual o ganho se </a:t>
            </a:r>
            <a:r>
              <a:rPr lang="pt-BR" sz="2000" i="1" dirty="0" smtClean="0"/>
              <a:t>r</a:t>
            </a:r>
            <a:r>
              <a:rPr lang="pt-BR" sz="2000" i="1" baseline="-25000" dirty="0" smtClean="0"/>
              <a:t>o</a:t>
            </a:r>
            <a:r>
              <a:rPr lang="pt-BR" sz="2000" dirty="0" smtClean="0"/>
              <a:t> é desprezada? Qual o erro na estimativa do ganho?</a:t>
            </a:r>
          </a:p>
          <a:p>
            <a:pPr marL="514350" indent="-514350">
              <a:lnSpc>
                <a:spcPct val="100000"/>
              </a:lnSpc>
              <a:buSzPct val="100000"/>
              <a:buFont typeface="+mj-lt"/>
              <a:buAutoNum type="arabicPeriod" startAt="3"/>
            </a:pPr>
            <a:endParaRPr lang="pt-BR" dirty="0"/>
          </a:p>
        </p:txBody>
      </p:sp>
      <p:pic>
        <p:nvPicPr>
          <p:cNvPr id="13" name="Picture 3" descr="c:\ch05_conv\sedr42021_e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319" y="3424260"/>
            <a:ext cx="328136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Sedra (5ª ed.) – Capítulo 5, Seção 5.3 – 5.6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 03 – exercício SPICE</a:t>
            </a:r>
            <a:endParaRPr lang="pt-BR" dirty="0"/>
          </a:p>
        </p:txBody>
      </p:sp>
      <p:pic>
        <p:nvPicPr>
          <p:cNvPr id="129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76" y="642918"/>
            <a:ext cx="8933423" cy="60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Final</a:t>
            </a:r>
            <a:endParaRPr lang="pt-BR" dirty="0"/>
          </a:p>
        </p:txBody>
      </p:sp>
      <p:pic>
        <p:nvPicPr>
          <p:cNvPr id="129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7"/>
            <a:ext cx="7500990" cy="601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do BJT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8779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Localizar o ponto de operação do transistor na curva característica, por exemplo, no gráfico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– </a:t>
            </a: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Estabelecer uma corrente dc constante no coletor/emissor do transistor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Idealmente, insensível às variações de temperatura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Insensível às variações do </a:t>
            </a:r>
            <a:r>
              <a:rPr lang="pt-BR" i="1" dirty="0" smtClean="0">
                <a:sym typeface="Symbol"/>
              </a:rPr>
              <a:t>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3394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do BJT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Duas configurações não recomendadas: grande variações de </a:t>
            </a:r>
            <a:r>
              <a:rPr lang="pt-BR" i="1" dirty="0" smtClean="0"/>
              <a:t>I</a:t>
            </a:r>
            <a:r>
              <a:rPr lang="pt-BR" i="1" baseline="-25000" dirty="0" smtClean="0"/>
              <a:t>C</a:t>
            </a:r>
            <a:r>
              <a:rPr lang="pt-BR" dirty="0" smtClean="0"/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CE</a:t>
            </a:r>
            <a:endParaRPr lang="de-A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23282" y="2492896"/>
            <a:ext cx="4897437" cy="3254375"/>
            <a:chOff x="1104" y="1200"/>
            <a:chExt cx="3085" cy="2050"/>
          </a:xfrm>
        </p:grpSpPr>
        <p:pic>
          <p:nvPicPr>
            <p:cNvPr id="5" name="Picture 3" descr="c:\ch05_conv\sedr42021_0543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1200"/>
              <a:ext cx="1296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c:\ch05_conv\sedr42021_0543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1200"/>
              <a:ext cx="1261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4752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do BJT: Arranjo Clássico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64863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Utilizando uma fonte de alimentação simples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R</a:t>
            </a:r>
            <a:r>
              <a:rPr lang="pt-BR" i="1" baseline="-25000" dirty="0" smtClean="0"/>
              <a:t>E</a:t>
            </a:r>
            <a:r>
              <a:rPr lang="pt-BR" dirty="0" smtClean="0"/>
              <a:t> proporciona uma realimentação negativa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Compromissos de projeto: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Ganho de tensão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Excursão do sinal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Resistência de entrada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de-AT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095501" y="1628800"/>
            <a:ext cx="4652963" cy="2905125"/>
            <a:chOff x="1440" y="1392"/>
            <a:chExt cx="2931" cy="1830"/>
          </a:xfrm>
        </p:grpSpPr>
        <p:pic>
          <p:nvPicPr>
            <p:cNvPr id="8" name="Picture 3" descr="c:\ch05_conv\sedr42021_0544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1392"/>
              <a:ext cx="881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 descr="c:\ch05_conv\sedr42021_0544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1392"/>
              <a:ext cx="1635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27778" name="Object 2"/>
          <p:cNvGraphicFramePr>
            <a:graphicFrameLocks noChangeAspect="1"/>
          </p:cNvGraphicFramePr>
          <p:nvPr/>
        </p:nvGraphicFramePr>
        <p:xfrm>
          <a:off x="703821" y="1700808"/>
          <a:ext cx="2736850" cy="800100"/>
        </p:xfrm>
        <a:graphic>
          <a:graphicData uri="http://schemas.openxmlformats.org/presentationml/2006/ole">
            <p:oleObj spid="_x0000_s1235973" name="Equation" r:id="rId6" imgW="2628900" imgH="800100" progId="">
              <p:embed/>
            </p:oleObj>
          </a:graphicData>
        </a:graphic>
      </p:graphicFrame>
      <p:graphicFrame>
        <p:nvGraphicFramePr>
          <p:cNvPr id="1227779" name="Object 3"/>
          <p:cNvGraphicFramePr>
            <a:graphicFrameLocks noChangeAspect="1"/>
          </p:cNvGraphicFramePr>
          <p:nvPr/>
        </p:nvGraphicFramePr>
        <p:xfrm>
          <a:off x="1391209" y="2903984"/>
          <a:ext cx="1362075" cy="381000"/>
        </p:xfrm>
        <a:graphic>
          <a:graphicData uri="http://schemas.openxmlformats.org/presentationml/2006/ole">
            <p:oleObj spid="_x0000_s1235974" name="Equation" r:id="rId7" imgW="1308100" imgH="381000" progId="">
              <p:embed/>
            </p:oleObj>
          </a:graphicData>
        </a:graphic>
      </p:graphicFrame>
      <p:graphicFrame>
        <p:nvGraphicFramePr>
          <p:cNvPr id="1227780" name="Object 4"/>
          <p:cNvGraphicFramePr>
            <a:graphicFrameLocks noChangeAspect="1"/>
          </p:cNvGraphicFramePr>
          <p:nvPr/>
        </p:nvGraphicFramePr>
        <p:xfrm>
          <a:off x="935596" y="3696072"/>
          <a:ext cx="2273300" cy="381000"/>
        </p:xfrm>
        <a:graphic>
          <a:graphicData uri="http://schemas.openxmlformats.org/presentationml/2006/ole">
            <p:oleObj spid="_x0000_s1235975" name="Equation" r:id="rId8" imgW="2184400" imgH="381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529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do BJT: Arranjo Clássico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Utilizando duas fontes de alimentação</a:t>
            </a:r>
            <a:endParaRPr lang="de-AT" dirty="0"/>
          </a:p>
        </p:txBody>
      </p:sp>
      <p:pic>
        <p:nvPicPr>
          <p:cNvPr id="7" name="Picture 2" descr="c:\ch05_conv\sedr42021_0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053" y="2348880"/>
            <a:ext cx="18192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8802" name="Object 2"/>
          <p:cNvGraphicFramePr>
            <a:graphicFrameLocks noChangeAspect="1"/>
          </p:cNvGraphicFramePr>
          <p:nvPr/>
        </p:nvGraphicFramePr>
        <p:xfrm>
          <a:off x="1259632" y="2276872"/>
          <a:ext cx="2736850" cy="800100"/>
        </p:xfrm>
        <a:graphic>
          <a:graphicData uri="http://schemas.openxmlformats.org/presentationml/2006/ole">
            <p:oleObj spid="_x0000_s1236997" name="Equation" r:id="rId5" imgW="2628900" imgH="800100" progId="">
              <p:embed/>
            </p:oleObj>
          </a:graphicData>
        </a:graphic>
      </p:graphicFrame>
      <p:graphicFrame>
        <p:nvGraphicFramePr>
          <p:cNvPr id="1228803" name="Object 3"/>
          <p:cNvGraphicFramePr>
            <a:graphicFrameLocks noChangeAspect="1"/>
          </p:cNvGraphicFramePr>
          <p:nvPr/>
        </p:nvGraphicFramePr>
        <p:xfrm>
          <a:off x="1947020" y="4005064"/>
          <a:ext cx="1362075" cy="381000"/>
        </p:xfrm>
        <a:graphic>
          <a:graphicData uri="http://schemas.openxmlformats.org/presentationml/2006/ole">
            <p:oleObj spid="_x0000_s1236998" name="Equation" r:id="rId6" imgW="1308100" imgH="381000" progId="">
              <p:embed/>
            </p:oleObj>
          </a:graphicData>
        </a:graphic>
      </p:graphicFrame>
      <p:graphicFrame>
        <p:nvGraphicFramePr>
          <p:cNvPr id="1228804" name="Object 4"/>
          <p:cNvGraphicFramePr>
            <a:graphicFrameLocks noChangeAspect="1"/>
          </p:cNvGraphicFramePr>
          <p:nvPr/>
        </p:nvGraphicFramePr>
        <p:xfrm>
          <a:off x="1491407" y="5424264"/>
          <a:ext cx="2273300" cy="381000"/>
        </p:xfrm>
        <a:graphic>
          <a:graphicData uri="http://schemas.openxmlformats.org/presentationml/2006/ole">
            <p:oleObj spid="_x0000_s1236999" name="Equation" r:id="rId7" imgW="2184400" imgH="381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08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do BJT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2937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Utilizando resistor de realimentação (negativa) do coletor para base (</a:t>
            </a:r>
            <a:r>
              <a:rPr lang="pt-BR" dirty="0" err="1" smtClean="0"/>
              <a:t>auto-polarização</a:t>
            </a:r>
            <a:r>
              <a:rPr lang="pt-BR" dirty="0" smtClean="0"/>
              <a:t>)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R</a:t>
            </a:r>
            <a:r>
              <a:rPr lang="pt-BR" i="1" baseline="-25000" dirty="0" smtClean="0"/>
              <a:t>B</a:t>
            </a:r>
            <a:r>
              <a:rPr lang="pt-BR" dirty="0" smtClean="0"/>
              <a:t> determina a excursão máxima do sinal no coletor</a:t>
            </a:r>
            <a:endParaRPr lang="de-AT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343597" y="1916832"/>
            <a:ext cx="5476875" cy="2927350"/>
            <a:chOff x="1200" y="1536"/>
            <a:chExt cx="3450" cy="1844"/>
          </a:xfrm>
        </p:grpSpPr>
        <p:pic>
          <p:nvPicPr>
            <p:cNvPr id="6" name="Picture 3" descr="c:\ch05_conv\sedr42021_0546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" y="1536"/>
              <a:ext cx="962" cy="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 descr="c:\ch05_conv\sedr42021_0546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1549"/>
              <a:ext cx="2010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29826" name="Object 2"/>
          <p:cNvGraphicFramePr>
            <a:graphicFrameLocks noChangeAspect="1"/>
          </p:cNvGraphicFramePr>
          <p:nvPr/>
        </p:nvGraphicFramePr>
        <p:xfrm>
          <a:off x="454050" y="2060848"/>
          <a:ext cx="2736850" cy="812800"/>
        </p:xfrm>
        <a:graphic>
          <a:graphicData uri="http://schemas.openxmlformats.org/presentationml/2006/ole">
            <p:oleObj spid="_x0000_s1238021" name="Equation" r:id="rId6" imgW="2628900" imgH="812800" progId="">
              <p:embed/>
            </p:oleObj>
          </a:graphicData>
        </a:graphic>
      </p:graphicFrame>
      <p:graphicFrame>
        <p:nvGraphicFramePr>
          <p:cNvPr id="1229828" name="Object 4"/>
          <p:cNvGraphicFramePr>
            <a:graphicFrameLocks noChangeAspect="1"/>
          </p:cNvGraphicFramePr>
          <p:nvPr/>
        </p:nvGraphicFramePr>
        <p:xfrm>
          <a:off x="685825" y="3429000"/>
          <a:ext cx="2273300" cy="381000"/>
        </p:xfrm>
        <a:graphic>
          <a:graphicData uri="http://schemas.openxmlformats.org/presentationml/2006/ole">
            <p:oleObj spid="_x0000_s1238022" name="Equation" r:id="rId7" imgW="2184400" imgH="381000" progId="">
              <p:embed/>
            </p:oleObj>
          </a:graphicData>
        </a:graphic>
      </p:graphicFrame>
      <p:graphicFrame>
        <p:nvGraphicFramePr>
          <p:cNvPr id="1229829" name="Object 5"/>
          <p:cNvGraphicFramePr>
            <a:graphicFrameLocks noChangeAspect="1"/>
          </p:cNvGraphicFramePr>
          <p:nvPr/>
        </p:nvGraphicFramePr>
        <p:xfrm>
          <a:off x="467544" y="4437112"/>
          <a:ext cx="2709862" cy="787400"/>
        </p:xfrm>
        <a:graphic>
          <a:graphicData uri="http://schemas.openxmlformats.org/presentationml/2006/ole">
            <p:oleObj spid="_x0000_s1238023" name="Equation" r:id="rId8" imgW="2603500" imgH="787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22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do BJT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3707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Usando uma fonte de corrente constante (espelho de corrente)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E</a:t>
            </a:r>
            <a:r>
              <a:rPr lang="pt-BR" dirty="0" smtClean="0"/>
              <a:t> independente de variações de e </a:t>
            </a:r>
            <a:r>
              <a:rPr lang="pt-BR" i="1" dirty="0" smtClean="0"/>
              <a:t>R</a:t>
            </a:r>
            <a:r>
              <a:rPr lang="pt-BR" i="1" baseline="-25000" dirty="0" smtClean="0"/>
              <a:t>B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R</a:t>
            </a:r>
            <a:r>
              <a:rPr lang="pt-BR" i="1" baseline="-25000" dirty="0" smtClean="0"/>
              <a:t>B</a:t>
            </a:r>
            <a:r>
              <a:rPr lang="pt-BR" dirty="0" smtClean="0"/>
              <a:t> pode ser elevado: maior resistência de entrada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Q</a:t>
            </a:r>
            <a:r>
              <a:rPr lang="pt-BR" baseline="-25000" dirty="0" smtClean="0"/>
              <a:t>2</a:t>
            </a:r>
            <a:r>
              <a:rPr lang="pt-BR" dirty="0" smtClean="0"/>
              <a:t> deve permanecer no modo ativo: </a:t>
            </a:r>
            <a:r>
              <a:rPr lang="pt-BR" i="1" dirty="0" smtClean="0"/>
              <a:t>V</a:t>
            </a:r>
            <a:r>
              <a:rPr lang="pt-BR" dirty="0" smtClean="0"/>
              <a:t> &gt; -</a:t>
            </a:r>
            <a:r>
              <a:rPr lang="pt-BR" i="1" dirty="0" smtClean="0"/>
              <a:t>V</a:t>
            </a:r>
            <a:r>
              <a:rPr lang="pt-BR" i="1" baseline="-25000" dirty="0" smtClean="0"/>
              <a:t>EE</a:t>
            </a:r>
            <a:r>
              <a:rPr lang="pt-BR" dirty="0" smtClean="0"/>
              <a:t> + </a:t>
            </a:r>
            <a:r>
              <a:rPr lang="pt-BR" i="1" dirty="0" smtClean="0"/>
              <a:t>V</a:t>
            </a:r>
            <a:r>
              <a:rPr lang="pt-BR" i="1" baseline="-25000" dirty="0" smtClean="0"/>
              <a:t>BE</a:t>
            </a:r>
            <a:endParaRPr lang="de-AT" i="1" baseline="-250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240535" y="2492896"/>
            <a:ext cx="4579937" cy="3189287"/>
            <a:chOff x="1872" y="960"/>
            <a:chExt cx="2885" cy="2009"/>
          </a:xfrm>
        </p:grpSpPr>
        <p:pic>
          <p:nvPicPr>
            <p:cNvPr id="6" name="Picture 3" descr="c:\ch05_conv\sedr42021_0547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165"/>
              <a:ext cx="933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 descr="c:\ch05_conv\sedr42021_0547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960"/>
              <a:ext cx="1589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30850" name="Object 2"/>
          <p:cNvGraphicFramePr>
            <a:graphicFrameLocks noChangeAspect="1"/>
          </p:cNvGraphicFramePr>
          <p:nvPr/>
        </p:nvGraphicFramePr>
        <p:xfrm>
          <a:off x="555625" y="3725589"/>
          <a:ext cx="3279775" cy="723900"/>
        </p:xfrm>
        <a:graphic>
          <a:graphicData uri="http://schemas.openxmlformats.org/presentationml/2006/ole">
            <p:oleObj spid="_x0000_s1239043" name="Equation" r:id="rId6" imgW="3149600" imgH="7239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57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BJT como Amplificador: Análise Gráfica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7261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Determinação do ponto de polarização: reta de carga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Característica de entrada: 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  <a:r>
              <a:rPr lang="pt-BR" i="1" dirty="0" smtClean="0"/>
              <a:t> - v</a:t>
            </a:r>
            <a:r>
              <a:rPr lang="pt-BR" i="1" baseline="-25000" dirty="0" smtClean="0"/>
              <a:t>BE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Determinação de </a:t>
            </a:r>
            <a:r>
              <a:rPr lang="pt-BR" i="1" dirty="0" smtClean="0"/>
              <a:t>I</a:t>
            </a:r>
            <a:r>
              <a:rPr lang="pt-BR" i="1" baseline="-25000" dirty="0" smtClean="0"/>
              <a:t>B</a:t>
            </a:r>
            <a:r>
              <a:rPr lang="pt-BR" dirty="0" smtClean="0"/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BE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pic>
        <p:nvPicPr>
          <p:cNvPr id="4" name="Picture 3" descr="c:\ch05_conv\sedr42021_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57" y="3071810"/>
            <a:ext cx="32813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ch05_conv\sedr42021_0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40" y="3125785"/>
            <a:ext cx="40957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624</Words>
  <Application>Microsoft Office PowerPoint</Application>
  <PresentationFormat>Apresentação na tela (4:3)</PresentationFormat>
  <Paragraphs>156</Paragraphs>
  <Slides>28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Symbol</vt:lpstr>
      <vt:lpstr>Wingdings</vt:lpstr>
      <vt:lpstr>Times New Roman</vt:lpstr>
      <vt:lpstr>BankGothic Md BT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BJT em Análise DC</vt:lpstr>
      <vt:lpstr>Polarização do BJT</vt:lpstr>
      <vt:lpstr>Polarização do BJT</vt:lpstr>
      <vt:lpstr>Polarização do BJT: Arranjo Clássico</vt:lpstr>
      <vt:lpstr>Polarização do BJT: Arranjo Clássico</vt:lpstr>
      <vt:lpstr>Polarização do BJT</vt:lpstr>
      <vt:lpstr>Polarização do BJT</vt:lpstr>
      <vt:lpstr>BJT como Amplificador: Análise Gráfica</vt:lpstr>
      <vt:lpstr>BJT como Amplificador: Análise Gráfica</vt:lpstr>
      <vt:lpstr>BJT como Amplificador: Análise Gráfica</vt:lpstr>
      <vt:lpstr>BJT como Amplificador: Análise Gráfica</vt:lpstr>
      <vt:lpstr>BJT como Amplificador: Análise Gráfica</vt:lpstr>
      <vt:lpstr>Modelo de Pequenos Sinais</vt:lpstr>
      <vt:lpstr>Modelo de Pequenos Sinais</vt:lpstr>
      <vt:lpstr>Modelo de Pequenos Sinais</vt:lpstr>
      <vt:lpstr>Modelo de Pequenos Sinais</vt:lpstr>
      <vt:lpstr>Modelo de Pequenos Sinais</vt:lpstr>
      <vt:lpstr>Modelo de Pequenos Sinais com Efeito Early</vt:lpstr>
      <vt:lpstr>Resumo: Modelo de Pequenos Sinais</vt:lpstr>
      <vt:lpstr>Exemplo</vt:lpstr>
      <vt:lpstr>Exemplo</vt:lpstr>
      <vt:lpstr>Exemplo</vt:lpstr>
      <vt:lpstr>Exemplo</vt:lpstr>
      <vt:lpstr>Exercício</vt:lpstr>
      <vt:lpstr>Sugestão de Estudo</vt:lpstr>
      <vt:lpstr>Lista 03 – exercício SPICE</vt:lpstr>
      <vt:lpstr>Projeto Final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2083</cp:revision>
  <cp:lastPrinted>2016-07-26T23:01:22Z</cp:lastPrinted>
  <dcterms:modified xsi:type="dcterms:W3CDTF">2017-10-16T17:52:23Z</dcterms:modified>
</cp:coreProperties>
</file>