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912" r:id="rId1"/>
    <p:sldMasterId id="2147483875" r:id="rId2"/>
    <p:sldMasterId id="2147483931" r:id="rId3"/>
  </p:sldMasterIdLst>
  <p:notesMasterIdLst>
    <p:notesMasterId r:id="rId39"/>
  </p:notesMasterIdLst>
  <p:handoutMasterIdLst>
    <p:handoutMasterId r:id="rId40"/>
  </p:handoutMasterIdLst>
  <p:sldIdLst>
    <p:sldId id="572" r:id="rId4"/>
    <p:sldId id="831" r:id="rId5"/>
    <p:sldId id="740" r:id="rId6"/>
    <p:sldId id="785" r:id="rId7"/>
    <p:sldId id="795" r:id="rId8"/>
    <p:sldId id="796" r:id="rId9"/>
    <p:sldId id="797" r:id="rId10"/>
    <p:sldId id="812" r:id="rId11"/>
    <p:sldId id="821" r:id="rId12"/>
    <p:sldId id="834" r:id="rId13"/>
    <p:sldId id="835" r:id="rId14"/>
    <p:sldId id="836" r:id="rId15"/>
    <p:sldId id="837" r:id="rId16"/>
    <p:sldId id="838" r:id="rId17"/>
    <p:sldId id="822" r:id="rId18"/>
    <p:sldId id="823" r:id="rId19"/>
    <p:sldId id="824" r:id="rId20"/>
    <p:sldId id="799" r:id="rId21"/>
    <p:sldId id="825" r:id="rId22"/>
    <p:sldId id="820" r:id="rId23"/>
    <p:sldId id="801" r:id="rId24"/>
    <p:sldId id="807" r:id="rId25"/>
    <p:sldId id="808" r:id="rId26"/>
    <p:sldId id="809" r:id="rId27"/>
    <p:sldId id="810" r:id="rId28"/>
    <p:sldId id="815" r:id="rId29"/>
    <p:sldId id="826" r:id="rId30"/>
    <p:sldId id="803" r:id="rId31"/>
    <p:sldId id="818" r:id="rId32"/>
    <p:sldId id="827" r:id="rId33"/>
    <p:sldId id="828" r:id="rId34"/>
    <p:sldId id="829" r:id="rId35"/>
    <p:sldId id="832" r:id="rId36"/>
    <p:sldId id="833" r:id="rId37"/>
    <p:sldId id="610" r:id="rId38"/>
  </p:sldIdLst>
  <p:sldSz cx="9144000" cy="6858000" type="screen4x3"/>
  <p:notesSz cx="6400800" cy="8686800"/>
  <p:embeddedFontLst>
    <p:embeddedFont>
      <p:font typeface="BankGothic Md BT"/>
      <p:regular r:id="rId41"/>
    </p:embeddedFont>
    <p:embeddedFont>
      <p:font typeface="Calibri" pitchFamily="34" charset="0"/>
      <p:regular r:id="rId42"/>
      <p:bold r:id="rId43"/>
      <p:italic r:id="rId44"/>
      <p:boldItalic r:id="rId45"/>
    </p:embeddedFont>
  </p:embeddedFontLst>
  <p:defaultTextStyle>
    <a:defPPr>
      <a:defRPr lang="en-GB"/>
    </a:defPPr>
    <a:lvl1pPr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1pPr>
    <a:lvl2pPr marL="4572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2pPr>
    <a:lvl3pPr marL="9144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3pPr>
    <a:lvl4pPr marL="13716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4pPr>
    <a:lvl5pPr marL="18288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66"/>
    <a:srgbClr val="DEEB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74" autoAdjust="0"/>
    <p:restoredTop sz="95089" autoAdjust="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36" y="9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772" y="-96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pPr>
              <a:defRPr/>
            </a:pPr>
            <a:fld id="{8B441DC5-3A3D-45F7-8A88-76805FDF8CE4}" type="datetimeFigureOut">
              <a:rPr lang="de-DE"/>
              <a:pPr>
                <a:defRPr/>
              </a:pPr>
              <a:t>08.11.2017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pPr>
              <a:defRPr/>
            </a:pPr>
            <a:fld id="{ED3ED86F-81DF-4837-A2E1-9BFEDF936DC6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3697732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0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627121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229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8700" y="652463"/>
            <a:ext cx="4338638" cy="3254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853440" y="4126231"/>
            <a:ext cx="4687993" cy="3907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0" y="8249444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627121" y="8252461"/>
            <a:ext cx="2767753" cy="43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31056" algn="l"/>
                <a:tab pos="862112" algn="l"/>
                <a:tab pos="1293168" algn="l"/>
                <a:tab pos="1724224" algn="l"/>
                <a:tab pos="2155280" algn="l"/>
                <a:tab pos="2586336" algn="l"/>
                <a:tab pos="3017392" algn="l"/>
                <a:tab pos="3448448" algn="l"/>
                <a:tab pos="3879504" algn="l"/>
                <a:tab pos="4310560" algn="l"/>
                <a:tab pos="4741616" algn="l"/>
                <a:tab pos="5172672" algn="l"/>
                <a:tab pos="5603729" algn="l"/>
                <a:tab pos="6034785" algn="l"/>
                <a:tab pos="6465841" algn="l"/>
                <a:tab pos="6896897" algn="l"/>
                <a:tab pos="7327953" algn="l"/>
                <a:tab pos="7759009" algn="l"/>
                <a:tab pos="8190065" algn="l"/>
                <a:tab pos="8621121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1BC257-E857-467A-A0A7-F22D745F44C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49141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054383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102593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719130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37074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430487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503016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069149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290586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505449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222984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24446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59660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585216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32044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56460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281295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671672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19949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820611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571680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92203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ue_titl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70820" y="3143250"/>
            <a:ext cx="4402361" cy="1357313"/>
          </a:xfrm>
          <a:prstGeom prst="rect">
            <a:avLst/>
          </a:prstGeom>
        </p:spPr>
        <p:txBody>
          <a:bodyPr anchor="ctr" anchorCtr="1"/>
          <a:lstStyle>
            <a:lvl1pPr algn="ctr">
              <a:buFontTx/>
              <a:buNone/>
              <a:defRPr sz="2800" b="0" i="0" baseline="0">
                <a:solidFill>
                  <a:schemeClr val="tx1"/>
                </a:solidFill>
              </a:defRPr>
            </a:lvl1pPr>
            <a:lvl2pPr>
              <a:buFontTx/>
              <a:buNone/>
              <a:defRPr sz="2800" b="0" i="0" baseline="0">
                <a:solidFill>
                  <a:schemeClr val="tx1"/>
                </a:solidFill>
              </a:defRPr>
            </a:lvl2pPr>
            <a:lvl3pPr>
              <a:buFontTx/>
              <a:buNone/>
              <a:defRPr sz="2800" b="0" i="0" baseline="0">
                <a:solidFill>
                  <a:schemeClr val="tx1"/>
                </a:solidFill>
              </a:defRPr>
            </a:lvl3pPr>
            <a:lvl4pPr>
              <a:buFontTx/>
              <a:buNone/>
              <a:defRPr sz="2800" b="0" i="0" baseline="0">
                <a:solidFill>
                  <a:schemeClr val="tx1"/>
                </a:solidFill>
              </a:defRPr>
            </a:lvl4pPr>
            <a:lvl5pPr>
              <a:buFontTx/>
              <a:buNone/>
              <a:defRPr sz="28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  <a:prstGeom prst="rect">
            <a:avLst/>
          </a:prstGeom>
        </p:spPr>
        <p:txBody>
          <a:bodyPr/>
          <a:lstStyle>
            <a:lvl1pPr>
              <a:buFont typeface="Calibri" pitchFamily="34" charset="0"/>
              <a:buChar char="–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265E4-EDDC-4FA6-A711-C186B0C11A9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AD50-5CC9-4043-92E0-C38A16F215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770B4-8A5F-4640-AD3F-1705929A6F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400800"/>
            <a:ext cx="3810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Microelectronic Circuits - Fifth Edition    Sedra/Smith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CC542-59B8-4BF6-B6CF-A6A54CA5060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563E3-9A7F-4E5B-B0C4-D049145650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E0087A-86F5-4CEB-BF12-55E3F016E88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048D-7729-4EE8-AB19-C7249BB9C2E3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5254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ClrTx/>
              <a:buFont typeface="Wingdings" pitchFamily="2" charset="2"/>
              <a:buChar char="ü"/>
              <a:defRPr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ClrTx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914400" indent="-457200">
              <a:buClrTx/>
              <a:buFont typeface="+mj-lt"/>
              <a:buAutoNum type="arabicPeriod"/>
              <a:defRPr/>
            </a:lvl2pPr>
            <a:lvl3pPr marL="1254125" indent="-342900">
              <a:buClrTx/>
              <a:buFont typeface="+mj-lt"/>
              <a:buAutoNum type="arabicPeriod"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8000" y="1008000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56000" y="1008002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 typeface="Wingdings" pitchFamily="2" charset="2"/>
              <a:buChar char="ü"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de-AT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BE1E-79B8-4912-A814-250EB0E5562D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9000" y="1008000"/>
            <a:ext cx="8766000" cy="5356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1DB-E469-4905-9236-CD2106F1B35A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5739" y="857232"/>
            <a:ext cx="876617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35" r:id="rId2"/>
    <p:sldLayoutId id="214748394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9063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8" r:id="rId2"/>
    <p:sldLayoutId id="2147483918" r:id="rId3"/>
    <p:sldLayoutId id="2147483923" r:id="rId4"/>
    <p:sldLayoutId id="2147483919" r:id="rId5"/>
    <p:sldLayoutId id="2147483920" r:id="rId6"/>
    <p:sldLayoutId id="2147483947" r:id="rId7"/>
    <p:sldLayoutId id="2147483949" r:id="rId8"/>
    <p:sldLayoutId id="2147483950" r:id="rId9"/>
    <p:sldLayoutId id="2147483952" r:id="rId10"/>
    <p:sldLayoutId id="2147483955" r:id="rId11"/>
    <p:sldLayoutId id="214748395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7456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99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9144000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Tx/>
        <a:buSzPct val="75000"/>
        <a:buFont typeface="Wingdings" pitchFamily="2" charset="2"/>
        <a:buChar char="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Tx/>
        <a:buSzPct val="75000"/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Tx/>
        <a:buNone/>
        <a:defRPr sz="1600" i="1">
          <a:solidFill>
            <a:schemeClr val="tx1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100000"/>
        </a:lnSpc>
        <a:spcBef>
          <a:spcPts val="350"/>
        </a:spcBef>
        <a:spcAft>
          <a:spcPct val="0"/>
        </a:spcAft>
        <a:buClrTx/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None/>
        <a:defRPr sz="1200">
          <a:solidFill>
            <a:schemeClr val="tx1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739" y="71414"/>
            <a:ext cx="8766175" cy="1524000"/>
          </a:xfrm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pt-BR" dirty="0" smtClean="0"/>
              <a:t>EE530 – Eletrônica Básica I</a:t>
            </a: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313" y="1508785"/>
            <a:ext cx="8715375" cy="1277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 smtClean="0"/>
              <a:t>Transistores de Efeito de Campo</a:t>
            </a:r>
          </a:p>
          <a:p>
            <a:pPr>
              <a:lnSpc>
                <a:spcPct val="100000"/>
              </a:lnSpc>
            </a:pPr>
            <a:r>
              <a:rPr lang="pt-BR" sz="3600" dirty="0" smtClean="0"/>
              <a:t>(FETs)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6199221"/>
            <a:ext cx="5500688" cy="373051"/>
          </a:xfrm>
        </p:spPr>
        <p:txBody>
          <a:bodyPr/>
          <a:lstStyle/>
          <a:p>
            <a:r>
              <a:rPr lang="pt-BR" dirty="0" smtClean="0"/>
              <a:t>Roberto L. de Orio</a:t>
            </a:r>
          </a:p>
        </p:txBody>
      </p:sp>
      <p:pic>
        <p:nvPicPr>
          <p:cNvPr id="7" name="Picture 3" descr="c:\ch04_conv\sedr42021_04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9289" y="3214686"/>
            <a:ext cx="4065422" cy="286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09600" y="5867400"/>
            <a:ext cx="7772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1100" b="1"/>
              <a:t>Fig.</a:t>
            </a:r>
            <a:r>
              <a:rPr lang="en-US" altLang="pt-BR" sz="1100"/>
              <a:t> </a:t>
            </a:r>
            <a:r>
              <a:rPr lang="en-US" altLang="pt-BR" sz="1100" b="1">
                <a:cs typeface="Times New Roman" charset="0"/>
              </a:rPr>
              <a:t>5.9</a:t>
            </a:r>
            <a:r>
              <a:rPr lang="en-US" altLang="pt-BR" sz="1100">
                <a:cs typeface="Times New Roman" charset="0"/>
              </a:rPr>
              <a:t>   Cross section of a CMOS integrated circuit.  Note that the PMOS transistor is formed in a separate </a:t>
            </a:r>
            <a:r>
              <a:rPr lang="en-US" altLang="pt-BR" sz="1100" i="1">
                <a:cs typeface="Times New Roman" charset="0"/>
              </a:rPr>
              <a:t>n</a:t>
            </a:r>
            <a:r>
              <a:rPr lang="en-US" altLang="pt-BR" sz="1100">
                <a:cs typeface="Times New Roman" charset="0"/>
              </a:rPr>
              <a:t>-type region, known as an </a:t>
            </a:r>
            <a:r>
              <a:rPr lang="en-US" altLang="pt-BR" sz="1100" i="1">
                <a:cs typeface="Times New Roman" charset="0"/>
              </a:rPr>
              <a:t>n</a:t>
            </a:r>
            <a:r>
              <a:rPr lang="en-US" altLang="pt-BR" sz="1100">
                <a:cs typeface="Times New Roman" charset="0"/>
              </a:rPr>
              <a:t> well.  Another arrangement is also possible in which an </a:t>
            </a:r>
            <a:r>
              <a:rPr lang="en-US" altLang="pt-BR" sz="1100" i="1">
                <a:cs typeface="Times New Roman" charset="0"/>
              </a:rPr>
              <a:t>n</a:t>
            </a:r>
            <a:r>
              <a:rPr lang="en-US" altLang="pt-BR" sz="1100">
                <a:cs typeface="Times New Roman" charset="0"/>
              </a:rPr>
              <a:t>-type body is used and the </a:t>
            </a:r>
            <a:r>
              <a:rPr lang="en-US" altLang="pt-BR" sz="1100" i="1">
                <a:cs typeface="Times New Roman" charset="0"/>
              </a:rPr>
              <a:t>n</a:t>
            </a:r>
            <a:r>
              <a:rPr lang="en-US" altLang="pt-BR" sz="1100">
                <a:cs typeface="Times New Roman" charset="0"/>
              </a:rPr>
              <a:t> device is formed in a </a:t>
            </a:r>
            <a:r>
              <a:rPr lang="en-US" altLang="pt-BR" sz="1100" i="1">
                <a:cs typeface="Times New Roman" charset="0"/>
              </a:rPr>
              <a:t>p</a:t>
            </a:r>
            <a:r>
              <a:rPr lang="en-US" altLang="pt-BR" sz="1100">
                <a:cs typeface="Times New Roman" charset="0"/>
              </a:rPr>
              <a:t> well.</a:t>
            </a:r>
            <a:endParaRPr lang="en-US" altLang="pt-BR" sz="1100"/>
          </a:p>
        </p:txBody>
      </p:sp>
      <p:pic>
        <p:nvPicPr>
          <p:cNvPr id="17411" name="Picture 3" descr="8212n05_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4008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362200" y="609600"/>
            <a:ext cx="5949065" cy="7717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pt-BR" b="1">
                <a:solidFill>
                  <a:srgbClr val="FF3300"/>
                </a:solidFill>
                <a:latin typeface="+mj-lt"/>
              </a:rPr>
              <a:t>TECNOLOGIA</a:t>
            </a:r>
          </a:p>
          <a:p>
            <a:pPr algn="ctr"/>
            <a:r>
              <a:rPr lang="en-US" altLang="pt-BR" b="1">
                <a:solidFill>
                  <a:srgbClr val="FF3300"/>
                </a:solidFill>
                <a:latin typeface="+mj-lt"/>
              </a:rPr>
              <a:t>Complementary MOS (CMOS)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00200" y="4572000"/>
            <a:ext cx="3578032" cy="43691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pt-BR" b="1" dirty="0">
                <a:solidFill>
                  <a:srgbClr val="FF3300"/>
                </a:solidFill>
                <a:latin typeface="+mn-lt"/>
              </a:rPr>
              <a:t>Transistor </a:t>
            </a:r>
            <a:r>
              <a:rPr lang="en-US" altLang="pt-BR" b="1" dirty="0" err="1">
                <a:solidFill>
                  <a:srgbClr val="FF3300"/>
                </a:solidFill>
                <a:latin typeface="+mn-lt"/>
              </a:rPr>
              <a:t>nMOS</a:t>
            </a:r>
            <a:r>
              <a:rPr lang="en-US" altLang="pt-BR" b="1" dirty="0">
                <a:solidFill>
                  <a:srgbClr val="FF3300"/>
                </a:solidFill>
                <a:latin typeface="+mn-lt"/>
              </a:rPr>
              <a:t>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181600" y="4572000"/>
            <a:ext cx="3578032" cy="43691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pt-BR" b="1" dirty="0">
                <a:solidFill>
                  <a:srgbClr val="FF3300"/>
                </a:solidFill>
                <a:latin typeface="+mj-lt"/>
              </a:rPr>
              <a:t>Transistor </a:t>
            </a:r>
            <a:r>
              <a:rPr lang="en-US" altLang="pt-BR" b="1" dirty="0" err="1">
                <a:solidFill>
                  <a:srgbClr val="FF3300"/>
                </a:solidFill>
                <a:latin typeface="+mj-lt"/>
              </a:rPr>
              <a:t>pMOS</a:t>
            </a:r>
            <a:r>
              <a:rPr lang="en-US" altLang="pt-BR" b="1" dirty="0">
                <a:solidFill>
                  <a:srgbClr val="FF3300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4188"/>
            <a:ext cx="8229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4188"/>
            <a:ext cx="8229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727325" y="270827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b="1">
                <a:solidFill>
                  <a:srgbClr val="FF3300"/>
                </a:solidFill>
              </a:rPr>
              <a:t>off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743200" y="3962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b="1">
                <a:solidFill>
                  <a:srgbClr val="FF3300"/>
                </a:solidFill>
              </a:rPr>
              <a:t>on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03325" y="5146675"/>
            <a:ext cx="3510898" cy="436914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dirty="0">
                <a:solidFill>
                  <a:srgbClr val="FFFF00"/>
                </a:solidFill>
                <a:latin typeface="+mj-lt"/>
              </a:rPr>
              <a:t>I=0; </a:t>
            </a:r>
            <a:r>
              <a:rPr lang="en-US" altLang="pt-BR" dirty="0" err="1">
                <a:solidFill>
                  <a:srgbClr val="FFFF00"/>
                </a:solidFill>
                <a:latin typeface="+mj-lt"/>
              </a:rPr>
              <a:t>Pestática</a:t>
            </a:r>
            <a:r>
              <a:rPr lang="en-US" altLang="pt-BR" dirty="0">
                <a:solidFill>
                  <a:srgbClr val="FFFF00"/>
                </a:solidFill>
                <a:latin typeface="+mj-lt"/>
              </a:rPr>
              <a:t> = 0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438400" y="23622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498725" y="225107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>
                <a:solidFill>
                  <a:srgbClr val="FF3300"/>
                </a:solidFill>
              </a:rPr>
              <a:t>I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62000" y="36576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b="1">
                <a:solidFill>
                  <a:schemeClr val="accent2"/>
                </a:solidFill>
              </a:rPr>
              <a:t>V</a:t>
            </a:r>
            <a:r>
              <a:rPr lang="en-US" altLang="pt-BR" b="1" baseline="-25000">
                <a:solidFill>
                  <a:schemeClr val="accent2"/>
                </a:solidFill>
              </a:rPr>
              <a:t>DD</a:t>
            </a:r>
            <a:endParaRPr lang="en-US" altLang="pt-BR" b="1">
              <a:solidFill>
                <a:schemeClr val="accent2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1242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b="1">
                <a:solidFill>
                  <a:schemeClr val="accent2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4188"/>
            <a:ext cx="8229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727325" y="270827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b="1">
                <a:solidFill>
                  <a:srgbClr val="FF3300"/>
                </a:solidFill>
              </a:rPr>
              <a:t>on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43200" y="39624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b="1">
                <a:solidFill>
                  <a:srgbClr val="FF3300"/>
                </a:solidFill>
              </a:rPr>
              <a:t>off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03325" y="5146675"/>
            <a:ext cx="3510898" cy="436914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dirty="0">
                <a:solidFill>
                  <a:srgbClr val="FFFF00"/>
                </a:solidFill>
                <a:latin typeface="+mn-lt"/>
              </a:rPr>
              <a:t>I=0; </a:t>
            </a:r>
            <a:r>
              <a:rPr lang="en-US" altLang="pt-BR" dirty="0" err="1">
                <a:solidFill>
                  <a:srgbClr val="FFFF00"/>
                </a:solidFill>
                <a:latin typeface="+mn-lt"/>
              </a:rPr>
              <a:t>Pestática</a:t>
            </a:r>
            <a:r>
              <a:rPr lang="en-US" altLang="pt-BR" dirty="0">
                <a:solidFill>
                  <a:srgbClr val="FFFF00"/>
                </a:solidFill>
                <a:latin typeface="+mn-lt"/>
              </a:rPr>
              <a:t> = 0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2438400" y="23622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498725" y="225107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>
                <a:solidFill>
                  <a:srgbClr val="FF3300"/>
                </a:solidFill>
              </a:rPr>
              <a:t>I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048000" y="33528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b="1">
                <a:solidFill>
                  <a:schemeClr val="accent2"/>
                </a:solidFill>
              </a:rPr>
              <a:t>V</a:t>
            </a:r>
            <a:r>
              <a:rPr lang="en-US" altLang="pt-BR" b="1" baseline="-25000">
                <a:solidFill>
                  <a:schemeClr val="accent2"/>
                </a:solidFill>
              </a:rPr>
              <a:t>DD</a:t>
            </a:r>
            <a:endParaRPr lang="en-US" altLang="pt-BR" b="1">
              <a:solidFill>
                <a:schemeClr val="accent2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9144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b="1">
                <a:solidFill>
                  <a:schemeClr val="accent2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4350"/>
            <a:ext cx="8229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203325" y="5146675"/>
            <a:ext cx="3510898" cy="436914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dirty="0">
                <a:solidFill>
                  <a:srgbClr val="FFFF00"/>
                </a:solidFill>
                <a:latin typeface="+mj-lt"/>
              </a:rPr>
              <a:t>I=0; </a:t>
            </a:r>
            <a:r>
              <a:rPr lang="en-US" altLang="pt-BR" dirty="0" err="1">
                <a:solidFill>
                  <a:srgbClr val="FFFF00"/>
                </a:solidFill>
                <a:latin typeface="+mj-lt"/>
              </a:rPr>
              <a:t>Pestática</a:t>
            </a:r>
            <a:r>
              <a:rPr lang="en-US" altLang="pt-BR" dirty="0">
                <a:solidFill>
                  <a:srgbClr val="FFFF00"/>
                </a:solidFill>
                <a:latin typeface="+mj-lt"/>
              </a:rPr>
              <a:t> = 0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2438400" y="23622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498725" y="225107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>
                <a:solidFill>
                  <a:srgbClr val="FF3300"/>
                </a:solidFill>
              </a:rPr>
              <a:t>I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685800" y="6011863"/>
            <a:ext cx="6300788" cy="46903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pt-BR" sz="3600" b="1" dirty="0" err="1">
                <a:solidFill>
                  <a:srgbClr val="FFFF00"/>
                </a:solidFill>
                <a:latin typeface="+mj-lt"/>
              </a:rPr>
              <a:t>P</a:t>
            </a:r>
            <a:r>
              <a:rPr lang="en-US" altLang="pt-BR" sz="3600" b="1" baseline="-25000" dirty="0" err="1">
                <a:solidFill>
                  <a:srgbClr val="FFFF00"/>
                </a:solidFill>
                <a:latin typeface="+mj-lt"/>
              </a:rPr>
              <a:t>dinâmica</a:t>
            </a:r>
            <a:r>
              <a:rPr lang="en-US" altLang="pt-BR" sz="3600" b="1" dirty="0">
                <a:solidFill>
                  <a:srgbClr val="FFFF00"/>
                </a:solidFill>
                <a:latin typeface="+mj-lt"/>
              </a:rPr>
              <a:t> =f.C</a:t>
            </a:r>
            <a:r>
              <a:rPr lang="en-US" altLang="pt-BR" sz="3600" b="1" baseline="-25000" dirty="0">
                <a:solidFill>
                  <a:srgbClr val="FFFF00"/>
                </a:solidFill>
                <a:latin typeface="+mj-lt"/>
              </a:rPr>
              <a:t>parasitária</a:t>
            </a:r>
            <a:r>
              <a:rPr lang="en-US" altLang="pt-BR" sz="3600" b="1" dirty="0">
                <a:solidFill>
                  <a:srgbClr val="FFFF00"/>
                </a:solidFill>
                <a:latin typeface="+mj-lt"/>
              </a:rPr>
              <a:t>.V</a:t>
            </a:r>
            <a:r>
              <a:rPr lang="en-US" altLang="pt-BR" sz="3600" b="1" baseline="-25000" dirty="0">
                <a:solidFill>
                  <a:srgbClr val="FFFF00"/>
                </a:solidFill>
                <a:latin typeface="+mj-lt"/>
              </a:rPr>
              <a:t>DD</a:t>
            </a:r>
            <a:r>
              <a:rPr lang="en-US" altLang="pt-BR" sz="3600" b="1" baseline="30000" dirty="0">
                <a:solidFill>
                  <a:srgbClr val="FFFF00"/>
                </a:solidFill>
                <a:latin typeface="+mj-lt"/>
              </a:rPr>
              <a:t>2</a:t>
            </a:r>
            <a:endParaRPr lang="en-US" altLang="pt-BR" sz="3600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743200" y="3644900"/>
            <a:ext cx="546100" cy="1219200"/>
            <a:chOff x="1776" y="2304"/>
            <a:chExt cx="344" cy="768"/>
          </a:xfrm>
        </p:grpSpPr>
        <p:sp>
          <p:nvSpPr>
            <p:cNvPr id="21517" name="Line 11"/>
            <p:cNvSpPr>
              <a:spLocks noChangeShapeType="1"/>
            </p:cNvSpPr>
            <p:nvPr/>
          </p:nvSpPr>
          <p:spPr bwMode="auto">
            <a:xfrm>
              <a:off x="1776" y="2640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18" name="Line 12"/>
            <p:cNvSpPr>
              <a:spLocks noChangeShapeType="1"/>
            </p:cNvSpPr>
            <p:nvPr/>
          </p:nvSpPr>
          <p:spPr bwMode="auto">
            <a:xfrm>
              <a:off x="1784" y="2736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19" name="Line 13"/>
            <p:cNvSpPr>
              <a:spLocks noChangeShapeType="1"/>
            </p:cNvSpPr>
            <p:nvPr/>
          </p:nvSpPr>
          <p:spPr bwMode="auto">
            <a:xfrm flipV="1">
              <a:off x="1944" y="2304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20" name="Line 14"/>
            <p:cNvSpPr>
              <a:spLocks noChangeShapeType="1"/>
            </p:cNvSpPr>
            <p:nvPr/>
          </p:nvSpPr>
          <p:spPr bwMode="auto">
            <a:xfrm flipV="1">
              <a:off x="1952" y="2736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512" name="Line 17"/>
          <p:cNvSpPr>
            <a:spLocks noChangeShapeType="1"/>
          </p:cNvSpPr>
          <p:nvPr/>
        </p:nvSpPr>
        <p:spPr bwMode="auto">
          <a:xfrm>
            <a:off x="2590800" y="36576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3" name="Line 18"/>
          <p:cNvSpPr>
            <a:spLocks noChangeShapeType="1"/>
          </p:cNvSpPr>
          <p:nvPr/>
        </p:nvSpPr>
        <p:spPr bwMode="auto">
          <a:xfrm>
            <a:off x="2794000" y="48768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4" name="Line 19"/>
          <p:cNvSpPr>
            <a:spLocks noChangeShapeType="1"/>
          </p:cNvSpPr>
          <p:nvPr/>
        </p:nvSpPr>
        <p:spPr bwMode="auto">
          <a:xfrm>
            <a:off x="2882900" y="49530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5" name="Line 20"/>
          <p:cNvSpPr>
            <a:spLocks noChangeShapeType="1"/>
          </p:cNvSpPr>
          <p:nvPr/>
        </p:nvSpPr>
        <p:spPr bwMode="auto">
          <a:xfrm flipV="1">
            <a:off x="2921000" y="50165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6" name="Text Box 21"/>
          <p:cNvSpPr txBox="1">
            <a:spLocks noChangeArrowheads="1"/>
          </p:cNvSpPr>
          <p:nvPr/>
        </p:nvSpPr>
        <p:spPr bwMode="auto">
          <a:xfrm>
            <a:off x="3276600" y="4038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b="1">
                <a:solidFill>
                  <a:srgbClr val="FF33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MOSFET tipo p</a:t>
            </a:r>
            <a:endParaRPr lang="pt-B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Curva característica</a:t>
            </a:r>
            <a:endParaRPr lang="pt-BR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803" y="1571612"/>
            <a:ext cx="7006395" cy="441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35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MOSFET tipo p</a:t>
            </a:r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857232"/>
            <a:ext cx="9144000" cy="50731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Região de triodo: 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Região de saturação: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pt-BR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pt-BR" dirty="0"/>
          </a:p>
          <a:p>
            <a:pPr marL="457200" lvl="1" indent="0">
              <a:lnSpc>
                <a:spcPct val="100000"/>
              </a:lnSpc>
              <a:buNone/>
            </a:pPr>
            <a:endParaRPr lang="pt-BR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v</a:t>
            </a:r>
            <a:r>
              <a:rPr lang="pt-BR" baseline="-25000" dirty="0" smtClean="0"/>
              <a:t>GS</a:t>
            </a:r>
            <a:r>
              <a:rPr lang="pt-BR" dirty="0" smtClean="0"/>
              <a:t>, v</a:t>
            </a:r>
            <a:r>
              <a:rPr lang="pt-BR" baseline="-25000" dirty="0" smtClean="0"/>
              <a:t>DS</a:t>
            </a:r>
            <a:r>
              <a:rPr lang="pt-BR" dirty="0" smtClean="0"/>
              <a:t>, V</a:t>
            </a:r>
            <a:r>
              <a:rPr lang="pt-BR" baseline="-25000" dirty="0" smtClean="0"/>
              <a:t>t</a:t>
            </a:r>
            <a:r>
              <a:rPr lang="pt-BR" dirty="0" smtClean="0"/>
              <a:t>, </a:t>
            </a:r>
            <a:r>
              <a:rPr lang="pt-BR" dirty="0" smtClean="0">
                <a:sym typeface="Symbol"/>
              </a:rPr>
              <a:t></a:t>
            </a:r>
            <a:r>
              <a:rPr lang="pt-BR" dirty="0" smtClean="0"/>
              <a:t>, V</a:t>
            </a:r>
            <a:r>
              <a:rPr lang="pt-BR" baseline="-25000" dirty="0" smtClean="0"/>
              <a:t>A</a:t>
            </a:r>
            <a:r>
              <a:rPr lang="pt-BR" dirty="0" smtClean="0"/>
              <a:t>: negativos para pMOS</a:t>
            </a:r>
          </a:p>
        </p:txBody>
      </p:sp>
      <p:graphicFrame>
        <p:nvGraphicFramePr>
          <p:cNvPr id="13660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80553756"/>
              </p:ext>
            </p:extLst>
          </p:nvPr>
        </p:nvGraphicFramePr>
        <p:xfrm>
          <a:off x="2300288" y="1680096"/>
          <a:ext cx="4543425" cy="812800"/>
        </p:xfrm>
        <a:graphic>
          <a:graphicData uri="http://schemas.openxmlformats.org/presentationml/2006/ole">
            <p:oleObj spid="_x0000_s1384518" name="Equation" r:id="rId4" imgW="4368800" imgH="812800" progId="">
              <p:embed/>
            </p:oleObj>
          </a:graphicData>
        </a:graphic>
      </p:graphicFrame>
      <p:graphicFrame>
        <p:nvGraphicFramePr>
          <p:cNvPr id="13660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58994172"/>
              </p:ext>
            </p:extLst>
          </p:nvPr>
        </p:nvGraphicFramePr>
        <p:xfrm>
          <a:off x="2949575" y="3861048"/>
          <a:ext cx="3248025" cy="723900"/>
        </p:xfrm>
        <a:graphic>
          <a:graphicData uri="http://schemas.openxmlformats.org/presentationml/2006/ole">
            <p:oleObj spid="_x0000_s1384519" name="Equation" r:id="rId5" imgW="3124200" imgH="723900" progId="">
              <p:embed/>
            </p:oleObj>
          </a:graphicData>
        </a:graphic>
      </p:graphicFrame>
      <p:graphicFrame>
        <p:nvGraphicFramePr>
          <p:cNvPr id="1375236" name="Object 7"/>
          <p:cNvGraphicFramePr>
            <a:graphicFrameLocks noChangeAspect="1"/>
          </p:cNvGraphicFramePr>
          <p:nvPr/>
        </p:nvGraphicFramePr>
        <p:xfrm>
          <a:off x="2836863" y="928688"/>
          <a:ext cx="1663700" cy="381000"/>
        </p:xfrm>
        <a:graphic>
          <a:graphicData uri="http://schemas.openxmlformats.org/presentationml/2006/ole">
            <p:oleObj spid="_x0000_s1384520" name="Equation" r:id="rId6" imgW="1600200" imgH="381000" progId="">
              <p:embed/>
            </p:oleObj>
          </a:graphicData>
        </a:graphic>
      </p:graphicFrame>
      <p:graphicFrame>
        <p:nvGraphicFramePr>
          <p:cNvPr id="13752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46427515"/>
              </p:ext>
            </p:extLst>
          </p:nvPr>
        </p:nvGraphicFramePr>
        <p:xfrm>
          <a:off x="3357554" y="3120719"/>
          <a:ext cx="1663700" cy="381000"/>
        </p:xfrm>
        <a:graphic>
          <a:graphicData uri="http://schemas.openxmlformats.org/presentationml/2006/ole">
            <p:oleObj spid="_x0000_s1384521" name="Equation" r:id="rId7" imgW="1600200" imgH="381000" progId="">
              <p:embed/>
            </p:oleObj>
          </a:graphicData>
        </a:graphic>
      </p:graphicFrame>
      <p:pic>
        <p:nvPicPr>
          <p:cNvPr id="9" name="Picture 7" descr="c:\ch04_conv\sedr42021_0418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4620468"/>
            <a:ext cx="26511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731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CMOS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b="1" dirty="0" smtClean="0"/>
              <a:t>C</a:t>
            </a:r>
            <a:r>
              <a:rPr lang="pt-BR" dirty="0" smtClean="0"/>
              <a:t>omplementary </a:t>
            </a:r>
            <a:r>
              <a:rPr lang="pt-BR" b="1" dirty="0" smtClean="0"/>
              <a:t>MOS: </a:t>
            </a:r>
            <a:r>
              <a:rPr lang="pt-BR" dirty="0" smtClean="0"/>
              <a:t>nMOS e pMOS</a:t>
            </a:r>
            <a:endParaRPr lang="pt-BR" b="1" dirty="0" smtClean="0"/>
          </a:p>
        </p:txBody>
      </p:sp>
      <p:pic>
        <p:nvPicPr>
          <p:cNvPr id="7" name="Picture 3" descr="c:\ch04_conv\sedr42021_0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507" y="2571744"/>
            <a:ext cx="7138987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567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MOSFET tipo n</a:t>
            </a:r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857232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Simbologia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016000" y="2009784"/>
            <a:ext cx="7110413" cy="2705100"/>
            <a:chOff x="528" y="1296"/>
            <a:chExt cx="4479" cy="1704"/>
          </a:xfrm>
        </p:grpSpPr>
        <p:pic>
          <p:nvPicPr>
            <p:cNvPr id="7" name="Picture 3" descr="c:\ch04_conv\sedr42021_0410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1296"/>
              <a:ext cx="1229" cy="1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5" descr="c:\ch04_conv\sedr42021_0410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4" y="1296"/>
              <a:ext cx="1229" cy="1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 descr="c:\ch04_conv\sedr42021_0410c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80" y="1296"/>
              <a:ext cx="927" cy="1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CaixaDeTexto 19"/>
          <p:cNvSpPr txBox="1"/>
          <p:nvPr/>
        </p:nvSpPr>
        <p:spPr>
          <a:xfrm>
            <a:off x="785786" y="492919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nMOS enriquecimento</a:t>
            </a:r>
            <a:endParaRPr lang="pt-BR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aixaDeTexto 20"/>
          <p:cNvSpPr txBox="1"/>
          <p:nvPr/>
        </p:nvSpPr>
        <p:spPr>
          <a:xfrm>
            <a:off x="3406762" y="492919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nMOS enriquecimento com indicação da polaridade no terminal (tipo </a:t>
            </a:r>
            <a:r>
              <a:rPr lang="pt-BR" sz="1600" b="0" i="1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)</a:t>
            </a:r>
            <a:endParaRPr lang="pt-BR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CaixaDeTexto 21"/>
          <p:cNvSpPr txBox="1"/>
          <p:nvPr/>
        </p:nvSpPr>
        <p:spPr>
          <a:xfrm>
            <a:off x="6215074" y="492919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nMOS enriquecimento sem o terminal do corpo</a:t>
            </a:r>
            <a:endParaRPr lang="pt-BR" sz="16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MOSFET tipo p</a:t>
            </a:r>
            <a:endParaRPr lang="pt-B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Simbologia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71472" y="4741143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pMOS enriquecimento</a:t>
            </a:r>
            <a:endParaRPr lang="pt-BR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ixaDeTexto 13"/>
          <p:cNvSpPr txBox="1"/>
          <p:nvPr/>
        </p:nvSpPr>
        <p:spPr>
          <a:xfrm>
            <a:off x="3286116" y="4741143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pMOS enriquecimento com indicação da polaridade no terminal (tipo </a:t>
            </a:r>
            <a:r>
              <a:rPr lang="pt-BR" sz="1600" b="0" i="1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)</a:t>
            </a:r>
            <a:endParaRPr lang="pt-BR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aixaDeTexto 14"/>
          <p:cNvSpPr txBox="1"/>
          <p:nvPr/>
        </p:nvSpPr>
        <p:spPr>
          <a:xfrm>
            <a:off x="6410578" y="4741143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pMOS enriquecimento sem a tensão do substrato</a:t>
            </a:r>
            <a:endParaRPr lang="pt-BR" sz="1600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928679" y="2031984"/>
            <a:ext cx="7286643" cy="2468563"/>
            <a:chOff x="1035" y="425"/>
            <a:chExt cx="4590" cy="1555"/>
          </a:xfrm>
        </p:grpSpPr>
        <p:pic>
          <p:nvPicPr>
            <p:cNvPr id="13" name="Picture 3" descr="c:\ch04_conv\sedr42021_0418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35" y="428"/>
              <a:ext cx="1077" cy="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5" descr="c:\ch04_conv\sedr42021_0418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93" y="428"/>
              <a:ext cx="1226" cy="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6" descr="c:\ch04_conv\sedr42021_0418c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38" y="425"/>
              <a:ext cx="887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17154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907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err="1"/>
              <a:t>Lilienfeld</a:t>
            </a:r>
            <a:r>
              <a:rPr lang="pt-BR" dirty="0"/>
              <a:t>, patente 1928</a:t>
            </a:r>
          </a:p>
          <a:p>
            <a:pPr>
              <a:lnSpc>
                <a:spcPct val="100000"/>
              </a:lnSpc>
            </a:pPr>
            <a:r>
              <a:rPr lang="pt-BR" dirty="0"/>
              <a:t>Realização prática: D. </a:t>
            </a:r>
            <a:r>
              <a:rPr lang="pt-BR" dirty="0" err="1" smtClean="0"/>
              <a:t>Kahng</a:t>
            </a:r>
            <a:r>
              <a:rPr lang="pt-BR" dirty="0" smtClean="0"/>
              <a:t> </a:t>
            </a:r>
            <a:r>
              <a:rPr lang="pt-BR" dirty="0"/>
              <a:t>e M. </a:t>
            </a:r>
            <a:r>
              <a:rPr lang="pt-BR" dirty="0" err="1"/>
              <a:t>Atalla</a:t>
            </a:r>
            <a:r>
              <a:rPr lang="pt-BR" dirty="0"/>
              <a:t>, 1960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42" y="2277352"/>
            <a:ext cx="6518116" cy="43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95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836712"/>
            <a:ext cx="9144000" cy="364715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Uma tecnologia de 0,18 </a:t>
            </a:r>
            <a:r>
              <a:rPr lang="pt-BR" dirty="0" smtClean="0">
                <a:sym typeface="Symbol"/>
              </a:rPr>
              <a:t></a:t>
            </a:r>
            <a:r>
              <a:rPr lang="pt-BR" dirty="0" smtClean="0"/>
              <a:t>m tem qual t</a:t>
            </a:r>
            <a:r>
              <a:rPr lang="pt-BR" baseline="-25000" dirty="0" smtClean="0"/>
              <a:t>ox</a:t>
            </a:r>
            <a:r>
              <a:rPr lang="pt-BR" dirty="0" smtClean="0"/>
              <a:t> = 4 nm, </a:t>
            </a:r>
            <a:r>
              <a:rPr lang="pt-BR" dirty="0" smtClean="0">
                <a:sym typeface="Symbol"/>
              </a:rPr>
              <a:t></a:t>
            </a:r>
            <a:r>
              <a:rPr lang="pt-BR" baseline="-25000" dirty="0" smtClean="0"/>
              <a:t>n </a:t>
            </a:r>
            <a:r>
              <a:rPr lang="pt-BR" dirty="0" smtClean="0"/>
              <a:t>= 450 cm</a:t>
            </a:r>
            <a:r>
              <a:rPr lang="pt-BR" baseline="30000" dirty="0" smtClean="0"/>
              <a:t>2</a:t>
            </a:r>
            <a:r>
              <a:rPr lang="pt-BR" dirty="0" smtClean="0"/>
              <a:t>/</a:t>
            </a:r>
            <a:r>
              <a:rPr lang="pt-BR" dirty="0" err="1" smtClean="0"/>
              <a:t>V.s</a:t>
            </a:r>
            <a:r>
              <a:rPr lang="pt-BR" dirty="0" smtClean="0"/>
              <a:t> e </a:t>
            </a:r>
            <a:r>
              <a:rPr lang="pt-BR" dirty="0" err="1" smtClean="0"/>
              <a:t>V</a:t>
            </a:r>
            <a:r>
              <a:rPr lang="pt-BR" baseline="-25000" dirty="0" err="1" smtClean="0"/>
              <a:t>t</a:t>
            </a:r>
            <a:r>
              <a:rPr lang="pt-BR" dirty="0" smtClean="0"/>
              <a:t> = 0,5 V.</a:t>
            </a:r>
          </a:p>
          <a:p>
            <a:pPr marL="457200" indent="-457200">
              <a:lnSpc>
                <a:spcPct val="100000"/>
              </a:lnSpc>
              <a:buSzPct val="100000"/>
              <a:buAutoNum type="alphaLcParenR"/>
            </a:pPr>
            <a:r>
              <a:rPr lang="pt-BR" dirty="0" smtClean="0"/>
              <a:t>Encontre C</a:t>
            </a:r>
            <a:r>
              <a:rPr lang="pt-BR" baseline="-25000" dirty="0" smtClean="0"/>
              <a:t>ox</a:t>
            </a:r>
            <a:r>
              <a:rPr lang="pt-BR" dirty="0" smtClean="0"/>
              <a:t> e </a:t>
            </a:r>
            <a:r>
              <a:rPr lang="pt-BR" dirty="0" err="1" smtClean="0"/>
              <a:t>k’</a:t>
            </a:r>
            <a:r>
              <a:rPr lang="pt-BR" baseline="-25000" dirty="0" err="1" smtClean="0"/>
              <a:t>n</a:t>
            </a:r>
            <a:r>
              <a:rPr lang="pt-BR" dirty="0"/>
              <a:t> </a:t>
            </a:r>
            <a:r>
              <a:rPr lang="pt-BR" dirty="0" smtClean="0"/>
              <a:t>= </a:t>
            </a:r>
            <a:r>
              <a:rPr lang="pt-BR" dirty="0">
                <a:sym typeface="Symbol"/>
              </a:rPr>
              <a:t></a:t>
            </a:r>
            <a:r>
              <a:rPr lang="pt-BR" baseline="-25000" dirty="0" err="1" smtClean="0"/>
              <a:t>n</a:t>
            </a:r>
            <a:r>
              <a:rPr lang="pt-BR" dirty="0" err="1"/>
              <a:t>.</a:t>
            </a:r>
            <a:r>
              <a:rPr lang="pt-BR" dirty="0" err="1" smtClean="0"/>
              <a:t>C</a:t>
            </a:r>
            <a:r>
              <a:rPr lang="pt-BR" baseline="-25000" dirty="0" err="1" smtClean="0"/>
              <a:t>ox</a:t>
            </a:r>
            <a:r>
              <a:rPr lang="pt-BR" dirty="0"/>
              <a:t>.</a:t>
            </a:r>
            <a:endParaRPr lang="pt-BR" dirty="0" smtClean="0"/>
          </a:p>
          <a:p>
            <a:pPr marL="457200" indent="-457200">
              <a:lnSpc>
                <a:spcPct val="100000"/>
              </a:lnSpc>
              <a:buSzPct val="100000"/>
              <a:buAutoNum type="alphaLcParenR"/>
            </a:pPr>
            <a:r>
              <a:rPr lang="pt-BR" dirty="0" smtClean="0"/>
              <a:t>Para um transistor com L mínimo, determine W para que o dispositivo tenha uma resistência de canal </a:t>
            </a:r>
            <a:r>
              <a:rPr lang="pt-BR" i="1" dirty="0" err="1" smtClean="0"/>
              <a:t>r</a:t>
            </a:r>
            <a:r>
              <a:rPr lang="pt-BR" i="1" baseline="-25000" dirty="0" err="1" smtClean="0"/>
              <a:t>DS</a:t>
            </a:r>
            <a:r>
              <a:rPr lang="pt-BR" dirty="0"/>
              <a:t> </a:t>
            </a:r>
            <a:r>
              <a:rPr lang="pt-BR" dirty="0" smtClean="0"/>
              <a:t>= 1 k</a:t>
            </a:r>
            <a:r>
              <a:rPr lang="pt-BR" dirty="0" smtClean="0">
                <a:sym typeface="Symbol" panose="05050102010706020507" pitchFamily="18" charset="2"/>
              </a:rPr>
              <a:t> para </a:t>
            </a:r>
            <a:r>
              <a:rPr lang="pt-BR" i="1" dirty="0" err="1" smtClean="0">
                <a:sym typeface="Symbol" panose="05050102010706020507" pitchFamily="18" charset="2"/>
              </a:rPr>
              <a:t>v</a:t>
            </a:r>
            <a:r>
              <a:rPr lang="pt-BR" i="1" baseline="-25000" dirty="0" err="1" smtClean="0">
                <a:sym typeface="Symbol" panose="05050102010706020507" pitchFamily="18" charset="2"/>
              </a:rPr>
              <a:t>GS</a:t>
            </a:r>
            <a:r>
              <a:rPr lang="pt-BR" dirty="0" smtClean="0">
                <a:sym typeface="Symbol" panose="05050102010706020507" pitchFamily="18" charset="2"/>
              </a:rPr>
              <a:t> = 1 V.</a:t>
            </a:r>
          </a:p>
          <a:p>
            <a:pPr marL="457200" indent="-457200">
              <a:lnSpc>
                <a:spcPct val="100000"/>
              </a:lnSpc>
              <a:buSzPct val="100000"/>
              <a:buFont typeface="Wingdings" pitchFamily="2" charset="2"/>
              <a:buAutoNum type="alphaLcParenR"/>
            </a:pPr>
            <a:r>
              <a:rPr lang="pt-BR" dirty="0"/>
              <a:t>Com W/L = 20, calcule a tensão de </a:t>
            </a:r>
            <a:r>
              <a:rPr lang="pt-BR" i="1" dirty="0" err="1"/>
              <a:t>overdrive</a:t>
            </a:r>
            <a:r>
              <a:rPr lang="pt-BR" dirty="0"/>
              <a:t> V</a:t>
            </a:r>
            <a:r>
              <a:rPr lang="pt-BR" baseline="-25000" dirty="0"/>
              <a:t>OV</a:t>
            </a:r>
            <a:r>
              <a:rPr lang="pt-BR" dirty="0"/>
              <a:t> = V</a:t>
            </a:r>
            <a:r>
              <a:rPr lang="pt-BR" baseline="-25000" dirty="0"/>
              <a:t>GS</a:t>
            </a:r>
            <a:r>
              <a:rPr lang="pt-BR" dirty="0"/>
              <a:t> – </a:t>
            </a:r>
            <a:r>
              <a:rPr lang="pt-BR" dirty="0" err="1"/>
              <a:t>V</a:t>
            </a:r>
            <a:r>
              <a:rPr lang="pt-BR" baseline="-25000" dirty="0" err="1"/>
              <a:t>t</a:t>
            </a:r>
            <a:r>
              <a:rPr lang="pt-BR" dirty="0"/>
              <a:t> para o transistor operar na saturação com I</a:t>
            </a:r>
            <a:r>
              <a:rPr lang="pt-BR" baseline="-25000" dirty="0"/>
              <a:t>D</a:t>
            </a:r>
            <a:r>
              <a:rPr lang="pt-BR" dirty="0"/>
              <a:t> = </a:t>
            </a:r>
            <a:r>
              <a:rPr lang="pt-BR" dirty="0" smtClean="0"/>
              <a:t>0,3 </a:t>
            </a:r>
            <a:r>
              <a:rPr lang="pt-BR" dirty="0" err="1"/>
              <a:t>mA.</a:t>
            </a:r>
            <a:r>
              <a:rPr lang="pt-BR" dirty="0"/>
              <a:t> Qual o mínimo valor de V</a:t>
            </a:r>
            <a:r>
              <a:rPr lang="pt-BR" baseline="-25000" dirty="0"/>
              <a:t>DS </a:t>
            </a:r>
            <a:r>
              <a:rPr lang="pt-BR" dirty="0"/>
              <a:t>necessário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499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Curvas Características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Curva </a:t>
            </a:r>
            <a:r>
              <a:rPr lang="pt-BR" i="1" dirty="0" err="1" smtClean="0"/>
              <a:t>i</a:t>
            </a:r>
            <a:r>
              <a:rPr lang="pt-BR" i="1" baseline="-25000" dirty="0" err="1" smtClean="0"/>
              <a:t>D</a:t>
            </a:r>
            <a:r>
              <a:rPr lang="pt-BR" dirty="0" smtClean="0"/>
              <a:t> x </a:t>
            </a:r>
            <a:r>
              <a:rPr lang="pt-BR" i="1" dirty="0" err="1" smtClean="0"/>
              <a:t>v</a:t>
            </a:r>
            <a:r>
              <a:rPr lang="pt-BR" i="1" baseline="-25000" dirty="0" err="1" smtClean="0"/>
              <a:t>ds</a:t>
            </a:r>
            <a:endParaRPr lang="pt-BR" i="1" baseline="-25000" dirty="0"/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1108106" y="1428736"/>
            <a:ext cx="7893050" cy="4316413"/>
            <a:chOff x="480" y="336"/>
            <a:chExt cx="4972" cy="2719"/>
          </a:xfrm>
        </p:grpSpPr>
        <p:pic>
          <p:nvPicPr>
            <p:cNvPr id="12" name="Picture 3" descr="c:\ch04_conv\sedr42021_0411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445"/>
              <a:ext cx="1542" cy="1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5" descr="c:\ch04_conv\sedr42021_0411b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336"/>
              <a:ext cx="3004" cy="2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368066" name="Object 2"/>
          <p:cNvGraphicFramePr>
            <a:graphicFrameLocks noChangeAspect="1"/>
          </p:cNvGraphicFramePr>
          <p:nvPr/>
        </p:nvGraphicFramePr>
        <p:xfrm>
          <a:off x="142844" y="4286256"/>
          <a:ext cx="4300538" cy="773113"/>
        </p:xfrm>
        <a:graphic>
          <a:graphicData uri="http://schemas.openxmlformats.org/presentationml/2006/ole">
            <p:oleObj spid="_x0000_s1368106" name="Equation" r:id="rId6" imgW="4343400" imgH="812800" progId="">
              <p:embed/>
            </p:oleObj>
          </a:graphicData>
        </a:graphic>
      </p:graphicFrame>
      <p:graphicFrame>
        <p:nvGraphicFramePr>
          <p:cNvPr id="1368067" name="Object 3"/>
          <p:cNvGraphicFramePr>
            <a:graphicFrameLocks noChangeAspect="1"/>
          </p:cNvGraphicFramePr>
          <p:nvPr/>
        </p:nvGraphicFramePr>
        <p:xfrm>
          <a:off x="3238500" y="5786438"/>
          <a:ext cx="3222625" cy="723900"/>
        </p:xfrm>
        <a:graphic>
          <a:graphicData uri="http://schemas.openxmlformats.org/presentationml/2006/ole">
            <p:oleObj spid="_x0000_s1368107" name="Equation" r:id="rId7" imgW="3098800" imgH="723900" progId="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3286116" y="2714620"/>
            <a:ext cx="2143140" cy="17145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4929190" y="3571876"/>
            <a:ext cx="2357454" cy="17859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Região de Saturação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Curva </a:t>
            </a:r>
            <a:r>
              <a:rPr lang="pt-BR" i="1" dirty="0" err="1" smtClean="0"/>
              <a:t>i</a:t>
            </a:r>
            <a:r>
              <a:rPr lang="pt-BR" i="1" baseline="-25000" dirty="0" err="1" smtClean="0"/>
              <a:t>D</a:t>
            </a:r>
            <a:r>
              <a:rPr lang="pt-BR" dirty="0" smtClean="0"/>
              <a:t> x </a:t>
            </a:r>
            <a:r>
              <a:rPr lang="pt-BR" i="1" dirty="0" err="1" smtClean="0"/>
              <a:t>v</a:t>
            </a:r>
            <a:r>
              <a:rPr lang="pt-BR" i="1" baseline="-25000" dirty="0" err="1" smtClean="0"/>
              <a:t>GS</a:t>
            </a:r>
            <a:endParaRPr lang="pt-BR" i="1" baseline="-25000" dirty="0"/>
          </a:p>
        </p:txBody>
      </p:sp>
      <p:pic>
        <p:nvPicPr>
          <p:cNvPr id="11" name="Picture 3" descr="c:\ch04_conv\sedr42021_04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12" y="1500174"/>
            <a:ext cx="4608576" cy="34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 descr="c:\ch04_conv\sedr42021_04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0243" y="4974130"/>
            <a:ext cx="3423514" cy="174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Modulação do Comprimento do Canal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Resistência de saída finita na saturação</a:t>
            </a:r>
            <a:endParaRPr lang="pt-BR" dirty="0"/>
          </a:p>
        </p:txBody>
      </p:sp>
      <p:pic>
        <p:nvPicPr>
          <p:cNvPr id="7" name="Picture 3" descr="c:\ch04_conv\sedr42021_0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2071678"/>
            <a:ext cx="696595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/>
              <a:t>Modulação do </a:t>
            </a:r>
            <a:r>
              <a:rPr lang="pt-BR" dirty="0" smtClean="0"/>
              <a:t>Comprimento </a:t>
            </a:r>
            <a:r>
              <a:rPr lang="pt-BR" dirty="0"/>
              <a:t>do </a:t>
            </a:r>
            <a:r>
              <a:rPr lang="pt-BR" dirty="0" smtClean="0"/>
              <a:t>Canal</a:t>
            </a:r>
            <a:endParaRPr lang="pt-BR" dirty="0"/>
          </a:p>
        </p:txBody>
      </p:sp>
      <p:pic>
        <p:nvPicPr>
          <p:cNvPr id="6" name="Picture 3" descr="c:\ch04_conv\sedr42021_0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6819" y="3000372"/>
            <a:ext cx="6710363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Modulação do Comprimento do Canal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Resistência de saída finita na saturação</a:t>
            </a:r>
            <a:endParaRPr lang="pt-BR" dirty="0"/>
          </a:p>
        </p:txBody>
      </p:sp>
      <p:pic>
        <p:nvPicPr>
          <p:cNvPr id="9" name="Picture 3" descr="c:\ch04_conv\sedr42021_04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4019" y="1462091"/>
            <a:ext cx="5795963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74210" name="Object 2"/>
          <p:cNvGraphicFramePr>
            <a:graphicFrameLocks noChangeAspect="1"/>
          </p:cNvGraphicFramePr>
          <p:nvPr/>
        </p:nvGraphicFramePr>
        <p:xfrm>
          <a:off x="962025" y="4491038"/>
          <a:ext cx="4013200" cy="723900"/>
        </p:xfrm>
        <a:graphic>
          <a:graphicData uri="http://schemas.openxmlformats.org/presentationml/2006/ole">
            <p:oleObj spid="_x0000_s1374286" name="Equation" r:id="rId5" imgW="3860800" imgH="723900" progId="">
              <p:embed/>
            </p:oleObj>
          </a:graphicData>
        </a:graphic>
      </p:graphicFrame>
      <p:graphicFrame>
        <p:nvGraphicFramePr>
          <p:cNvPr id="1374211" name="Object 3"/>
          <p:cNvGraphicFramePr>
            <a:graphicFrameLocks noChangeAspect="1"/>
          </p:cNvGraphicFramePr>
          <p:nvPr/>
        </p:nvGraphicFramePr>
        <p:xfrm>
          <a:off x="6626253" y="4500570"/>
          <a:ext cx="911225" cy="736600"/>
        </p:xfrm>
        <a:graphic>
          <a:graphicData uri="http://schemas.openxmlformats.org/presentationml/2006/ole">
            <p:oleObj spid="_x0000_s1374287" name="Equation" r:id="rId6" imgW="876300" imgH="736600" progId="">
              <p:embed/>
            </p:oleObj>
          </a:graphicData>
        </a:graphic>
      </p:graphicFrame>
      <p:graphicFrame>
        <p:nvGraphicFramePr>
          <p:cNvPr id="1374212" name="Object 4"/>
          <p:cNvGraphicFramePr>
            <a:graphicFrameLocks noChangeAspect="1"/>
          </p:cNvGraphicFramePr>
          <p:nvPr/>
        </p:nvGraphicFramePr>
        <p:xfrm>
          <a:off x="962025" y="5426075"/>
          <a:ext cx="3654425" cy="1016000"/>
        </p:xfrm>
        <a:graphic>
          <a:graphicData uri="http://schemas.openxmlformats.org/presentationml/2006/ole">
            <p:oleObj spid="_x0000_s1374288" name="Equation" r:id="rId7" imgW="3517900" imgH="1016000" progId="">
              <p:embed/>
            </p:oleObj>
          </a:graphicData>
        </a:graphic>
      </p:graphicFrame>
      <p:graphicFrame>
        <p:nvGraphicFramePr>
          <p:cNvPr id="1374213" name="Object 5"/>
          <p:cNvGraphicFramePr>
            <a:graphicFrameLocks noChangeAspect="1"/>
          </p:cNvGraphicFramePr>
          <p:nvPr/>
        </p:nvGraphicFramePr>
        <p:xfrm>
          <a:off x="5662640" y="5643563"/>
          <a:ext cx="2838450" cy="723900"/>
        </p:xfrm>
        <a:graphic>
          <a:graphicData uri="http://schemas.openxmlformats.org/presentationml/2006/ole">
            <p:oleObj spid="_x0000_s1374289" name="Equation" r:id="rId8" imgW="2730500" imgH="723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– MOSFET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Resumo: Modelo nMOS e pMOS na saturação</a:t>
            </a:r>
          </a:p>
        </p:txBody>
      </p:sp>
      <p:pic>
        <p:nvPicPr>
          <p:cNvPr id="5" name="Picture 2" descr="c:\ch04_conv\sedr42021_tb040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93898"/>
            <a:ext cx="35829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c:\ch04_conv\sedr42021_tb0401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0750" y="1995510"/>
            <a:ext cx="4205288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c:\ch04_conv\sedr42021_tb0401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394223"/>
            <a:ext cx="379412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c:\ch04_conv\sedr42021_tb0401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6775" y="4605360"/>
            <a:ext cx="4314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836712"/>
            <a:ext cx="7124764" cy="5786199"/>
          </a:xfrm>
        </p:spPr>
        <p:txBody>
          <a:bodyPr/>
          <a:lstStyle/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pt-BR" sz="2000" dirty="0" smtClean="0"/>
              <a:t>2. O pMOS da figura tem V</a:t>
            </a:r>
            <a:r>
              <a:rPr lang="pt-BR" sz="2000" baseline="-25000" dirty="0" smtClean="0"/>
              <a:t>tp</a:t>
            </a:r>
            <a:r>
              <a:rPr lang="pt-BR" sz="2000" dirty="0" smtClean="0"/>
              <a:t> = -1 V, k</a:t>
            </a:r>
            <a:r>
              <a:rPr lang="pt-BR" sz="2000" baseline="-25000" dirty="0" smtClean="0"/>
              <a:t>p</a:t>
            </a:r>
            <a:r>
              <a:rPr lang="pt-BR" sz="2000" dirty="0" smtClean="0"/>
              <a:t>’ = 60 μA/V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 e W/L = 10.</a:t>
            </a:r>
          </a:p>
          <a:p>
            <a:pPr marL="0" indent="0">
              <a:lnSpc>
                <a:spcPct val="100000"/>
              </a:lnSpc>
              <a:buSzPct val="100000"/>
              <a:buNone/>
            </a:pPr>
            <a:endParaRPr lang="pt-BR" sz="2000" dirty="0" smtClean="0"/>
          </a:p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pt-BR" sz="2000" dirty="0" smtClean="0"/>
              <a:t>a) Determine a faixa de V</a:t>
            </a:r>
            <a:r>
              <a:rPr lang="pt-BR" sz="2000" baseline="-25000" dirty="0" smtClean="0"/>
              <a:t>G</a:t>
            </a:r>
            <a:r>
              <a:rPr lang="pt-BR" sz="2000" dirty="0" smtClean="0"/>
              <a:t> em que o transistor conduz.</a:t>
            </a:r>
          </a:p>
          <a:p>
            <a:pPr marL="457200" indent="-457200">
              <a:lnSpc>
                <a:spcPct val="100000"/>
              </a:lnSpc>
              <a:buSzPct val="100000"/>
              <a:buAutoNum type="alphaLcParenR"/>
            </a:pPr>
            <a:endParaRPr lang="pt-BR" sz="2000" dirty="0" smtClean="0"/>
          </a:p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pt-BR" sz="2000" dirty="0" smtClean="0"/>
              <a:t>b) Em termos de V</a:t>
            </a:r>
            <a:r>
              <a:rPr lang="pt-BR" sz="2000" baseline="-25000" dirty="0" smtClean="0"/>
              <a:t>G</a:t>
            </a:r>
            <a:r>
              <a:rPr lang="pt-BR" sz="2000" dirty="0" smtClean="0"/>
              <a:t>, determine a faixa de V</a:t>
            </a:r>
            <a:r>
              <a:rPr lang="pt-BR" sz="2000" baseline="-25000" dirty="0" smtClean="0"/>
              <a:t>D</a:t>
            </a:r>
            <a:r>
              <a:rPr lang="pt-BR" sz="2000" dirty="0" smtClean="0"/>
              <a:t> para a qual o transistor opera em triodo.</a:t>
            </a:r>
          </a:p>
          <a:p>
            <a:pPr marL="0" indent="0">
              <a:lnSpc>
                <a:spcPct val="100000"/>
              </a:lnSpc>
              <a:buSzPct val="100000"/>
              <a:buNone/>
            </a:pPr>
            <a:endParaRPr lang="pt-BR" sz="2000" dirty="0" smtClean="0"/>
          </a:p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pt-BR" sz="2000" dirty="0" smtClean="0"/>
              <a:t>c) Em termos de V</a:t>
            </a:r>
            <a:r>
              <a:rPr lang="pt-BR" sz="2000" baseline="-25000" dirty="0" smtClean="0"/>
              <a:t>G</a:t>
            </a:r>
            <a:r>
              <a:rPr lang="pt-BR" sz="2000" dirty="0" smtClean="0"/>
              <a:t>, determine a faixa de V</a:t>
            </a:r>
            <a:r>
              <a:rPr lang="pt-BR" sz="2000" baseline="-25000" dirty="0" smtClean="0"/>
              <a:t>D</a:t>
            </a:r>
            <a:r>
              <a:rPr lang="pt-BR" sz="2000" dirty="0" smtClean="0"/>
              <a:t> para a qual o transistor opera em saturação.</a:t>
            </a:r>
          </a:p>
          <a:p>
            <a:pPr marL="0" indent="0">
              <a:lnSpc>
                <a:spcPct val="100000"/>
              </a:lnSpc>
              <a:buSzPct val="100000"/>
              <a:buNone/>
            </a:pPr>
            <a:endParaRPr lang="pt-BR" sz="2000" dirty="0" smtClean="0"/>
          </a:p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pt-BR" sz="2000" dirty="0" smtClean="0"/>
              <a:t>d) Assumindo </a:t>
            </a:r>
            <a:r>
              <a:rPr lang="pt-BR" sz="2000" dirty="0" smtClean="0">
                <a:sym typeface="Symbol" panose="05050102010706020507" pitchFamily="18" charset="2"/>
              </a:rPr>
              <a:t></a:t>
            </a:r>
            <a:r>
              <a:rPr lang="pt-BR" sz="2000" dirty="0" smtClean="0"/>
              <a:t> = 0, determine V</a:t>
            </a:r>
            <a:r>
              <a:rPr lang="pt-BR" sz="2000" baseline="-25000" dirty="0" smtClean="0"/>
              <a:t>OV</a:t>
            </a:r>
            <a:r>
              <a:rPr lang="pt-BR" sz="2000" dirty="0" smtClean="0"/>
              <a:t> e V</a:t>
            </a:r>
            <a:r>
              <a:rPr lang="pt-BR" sz="2000" baseline="-25000" dirty="0" smtClean="0"/>
              <a:t>G</a:t>
            </a:r>
            <a:r>
              <a:rPr lang="pt-BR" sz="2000" dirty="0" smtClean="0"/>
              <a:t> e a faixa de V</a:t>
            </a:r>
            <a:r>
              <a:rPr lang="pt-BR" sz="2000" baseline="-25000" dirty="0" smtClean="0"/>
              <a:t>D</a:t>
            </a:r>
            <a:r>
              <a:rPr lang="pt-BR" sz="2000" dirty="0" smtClean="0"/>
              <a:t> para operar o transistor em saturação com I</a:t>
            </a:r>
            <a:r>
              <a:rPr lang="pt-BR" sz="2000" baseline="-25000" dirty="0" smtClean="0"/>
              <a:t>D</a:t>
            </a:r>
            <a:r>
              <a:rPr lang="pt-BR" sz="2000" dirty="0" smtClean="0"/>
              <a:t> = 75 μA.</a:t>
            </a:r>
          </a:p>
          <a:p>
            <a:pPr marL="0" indent="0">
              <a:lnSpc>
                <a:spcPct val="100000"/>
              </a:lnSpc>
              <a:buSzPct val="100000"/>
              <a:buNone/>
            </a:pPr>
            <a:endParaRPr lang="pt-BR" sz="2000" dirty="0" smtClean="0"/>
          </a:p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pt-BR" sz="2000" dirty="0" smtClean="0"/>
              <a:t>e) Se </a:t>
            </a:r>
            <a:r>
              <a:rPr lang="pt-BR" sz="2000" dirty="0" smtClean="0">
                <a:sym typeface="Symbol" panose="05050102010706020507" pitchFamily="18" charset="2"/>
              </a:rPr>
              <a:t> = -</a:t>
            </a:r>
            <a:r>
              <a:rPr lang="pt-BR" sz="2000" dirty="0" smtClean="0"/>
              <a:t>0,02 V</a:t>
            </a:r>
            <a:r>
              <a:rPr lang="pt-BR" sz="2000" baseline="30000" dirty="0" smtClean="0"/>
              <a:t>-1</a:t>
            </a:r>
            <a:r>
              <a:rPr lang="pt-BR" sz="2000" dirty="0" smtClean="0"/>
              <a:t>, determine r</a:t>
            </a:r>
            <a:r>
              <a:rPr lang="pt-BR" sz="2000" baseline="-25000" dirty="0" smtClean="0"/>
              <a:t>o</a:t>
            </a:r>
            <a:r>
              <a:rPr lang="pt-BR" sz="2000" dirty="0" smtClean="0"/>
              <a:t> correspondente ao V</a:t>
            </a:r>
            <a:r>
              <a:rPr lang="pt-BR" sz="2000" baseline="-25000" dirty="0" smtClean="0"/>
              <a:t>OV</a:t>
            </a:r>
            <a:r>
              <a:rPr lang="pt-BR" sz="2000" dirty="0" smtClean="0"/>
              <a:t> de d).</a:t>
            </a:r>
            <a:endParaRPr lang="pt-BR" sz="2000" dirty="0" smtClean="0">
              <a:sym typeface="Symbol" panose="05050102010706020507" pitchFamily="18" charset="2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64" y="2276872"/>
            <a:ext cx="1911732" cy="25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84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do Substrato: Efeito de Corpo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22672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Manter junções reversamente polarizadas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nMOS: terminal de corpo conectado ao potencial mais negativo do circuito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pMOS: terminal de corpo conectado ao potencial mais positivo do circuito</a:t>
            </a:r>
          </a:p>
          <a:p>
            <a:pPr>
              <a:lnSpc>
                <a:spcPct val="100000"/>
              </a:lnSpc>
            </a:pPr>
            <a:endParaRPr lang="pt-BR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r="8311"/>
          <a:stretch>
            <a:fillRect/>
          </a:stretch>
        </p:blipFill>
        <p:spPr bwMode="auto">
          <a:xfrm>
            <a:off x="3419872" y="3048483"/>
            <a:ext cx="4739603" cy="352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81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28671338"/>
              </p:ext>
            </p:extLst>
          </p:nvPr>
        </p:nvGraphicFramePr>
        <p:xfrm>
          <a:off x="1140495" y="4619632"/>
          <a:ext cx="911225" cy="381000"/>
        </p:xfrm>
        <a:graphic>
          <a:graphicData uri="http://schemas.openxmlformats.org/presentationml/2006/ole">
            <p:oleObj spid="_x0000_s1381397" name="Equation" r:id="rId5" imgW="876300" imgH="381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do Substrato: Efeito de Corpo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7235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V</a:t>
            </a:r>
            <a:r>
              <a:rPr lang="pt-BR" baseline="-25000" dirty="0" smtClean="0"/>
              <a:t>SB</a:t>
            </a:r>
            <a:r>
              <a:rPr lang="pt-BR" dirty="0" smtClean="0"/>
              <a:t> &gt; 0 </a:t>
            </a:r>
            <a:r>
              <a:rPr lang="pt-BR" dirty="0" smtClean="0">
                <a:sym typeface="Symbol"/>
              </a:rPr>
              <a:t> região de depleção mais larga  redução da profundidade do canal</a:t>
            </a:r>
          </a:p>
          <a:p>
            <a:pPr>
              <a:lnSpc>
                <a:spcPct val="100000"/>
              </a:lnSpc>
            </a:pPr>
            <a:endParaRPr lang="pt-BR" dirty="0" smtClean="0">
              <a:sym typeface="Symbol"/>
            </a:endParaRPr>
          </a:p>
          <a:p>
            <a:pPr>
              <a:lnSpc>
                <a:spcPct val="100000"/>
              </a:lnSpc>
              <a:buNone/>
            </a:pPr>
            <a:r>
              <a:rPr lang="pt-BR" dirty="0" smtClean="0">
                <a:sym typeface="Symbol"/>
              </a:rPr>
              <a:t>	 Variação de V</a:t>
            </a:r>
            <a:r>
              <a:rPr lang="pt-BR" baseline="-25000" dirty="0" smtClean="0">
                <a:sym typeface="Symbol"/>
              </a:rPr>
              <a:t>t</a:t>
            </a:r>
            <a:endParaRPr lang="pt-BR" baseline="-25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r="8311"/>
          <a:stretch>
            <a:fillRect/>
          </a:stretch>
        </p:blipFill>
        <p:spPr bwMode="auto">
          <a:xfrm>
            <a:off x="4283968" y="3140968"/>
            <a:ext cx="4739603" cy="352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82403" name="Object 3"/>
          <p:cNvGraphicFramePr>
            <a:graphicFrameLocks noChangeAspect="1"/>
          </p:cNvGraphicFramePr>
          <p:nvPr/>
        </p:nvGraphicFramePr>
        <p:xfrm>
          <a:off x="214282" y="3000372"/>
          <a:ext cx="4067176" cy="1549400"/>
        </p:xfrm>
        <a:graphic>
          <a:graphicData uri="http://schemas.openxmlformats.org/presentationml/2006/ole">
            <p:oleObj spid="_x0000_s1382422" name="Equation" r:id="rId5" imgW="3911600" imgH="1549400" progId="">
              <p:embed/>
            </p:oleObj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14282" y="4859736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pt-BR" sz="1600" b="0" baseline="-25000" dirty="0" smtClean="0">
                <a:solidFill>
                  <a:schemeClr val="tx1"/>
                </a:solidFill>
                <a:latin typeface="+mn-lt"/>
              </a:rPr>
              <a:t>t0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 = tensão de limiar para V</a:t>
            </a:r>
            <a:r>
              <a:rPr lang="pt-BR" sz="1600" b="0" baseline="-25000" dirty="0" smtClean="0">
                <a:solidFill>
                  <a:schemeClr val="tx1"/>
                </a:solidFill>
                <a:latin typeface="+mn-lt"/>
              </a:rPr>
              <a:t>SB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 = 0</a:t>
            </a:r>
          </a:p>
          <a:p>
            <a:pPr algn="l">
              <a:lnSpc>
                <a:spcPct val="100000"/>
              </a:lnSpc>
            </a:pPr>
            <a:r>
              <a:rPr lang="pt-BR" sz="1600" b="0" dirty="0" smtClean="0">
                <a:solidFill>
                  <a:schemeClr val="tx1"/>
                </a:solidFill>
                <a:latin typeface="+mn-lt"/>
                <a:sym typeface="Symbol"/>
              </a:rPr>
              <a:t> 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= fator de corpo</a:t>
            </a:r>
            <a:endParaRPr lang="pt-BR" sz="1600" b="0" dirty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00000"/>
              </a:lnSpc>
            </a:pPr>
            <a:r>
              <a:rPr lang="pt-BR" sz="1600" b="0" dirty="0" smtClean="0">
                <a:solidFill>
                  <a:schemeClr val="tx1"/>
                </a:solidFill>
                <a:latin typeface="+mn-lt"/>
                <a:sym typeface="Symbol"/>
              </a:rPr>
              <a:t></a:t>
            </a:r>
            <a:r>
              <a:rPr lang="pt-BR" sz="1600" b="0" baseline="-25000" dirty="0" smtClean="0">
                <a:solidFill>
                  <a:schemeClr val="tx1"/>
                </a:solidFill>
                <a:latin typeface="+mn-lt"/>
                <a:sym typeface="Symbol"/>
              </a:rPr>
              <a:t>f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  <a:sym typeface="Symbol"/>
              </a:rPr>
              <a:t> 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= Potencial de Fermi</a:t>
            </a:r>
          </a:p>
          <a:p>
            <a:pPr algn="l">
              <a:lnSpc>
                <a:spcPct val="100000"/>
              </a:lnSpc>
            </a:pP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q = carga fundamental</a:t>
            </a:r>
          </a:p>
          <a:p>
            <a:pPr algn="l">
              <a:lnSpc>
                <a:spcPct val="100000"/>
              </a:lnSpc>
            </a:pP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pt-BR" sz="1600" b="0" baseline="-25000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 = dopagem do subtrato (tipo p)</a:t>
            </a:r>
          </a:p>
          <a:p>
            <a:pPr algn="l">
              <a:lnSpc>
                <a:spcPct val="100000"/>
              </a:lnSpc>
            </a:pPr>
            <a:r>
              <a:rPr lang="pt-BR" sz="1600" b="0" dirty="0" smtClean="0">
                <a:solidFill>
                  <a:schemeClr val="tx1"/>
                </a:solidFill>
                <a:latin typeface="+mn-lt"/>
                <a:sym typeface="Symbol"/>
              </a:rPr>
              <a:t></a:t>
            </a:r>
            <a:r>
              <a:rPr lang="pt-BR" sz="1600" b="0" baseline="-25000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 = permissividade do Si (11,7 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  <a:sym typeface="Symbol"/>
              </a:rPr>
              <a:t></a:t>
            </a:r>
            <a:r>
              <a:rPr lang="pt-BR" sz="1600" b="0" baseline="-25000" dirty="0" smtClean="0">
                <a:solidFill>
                  <a:schemeClr val="tx1"/>
                </a:solidFill>
                <a:latin typeface="+mn-lt"/>
              </a:rPr>
              <a:t>0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MOSFET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907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b="1" dirty="0" smtClean="0"/>
              <a:t>M</a:t>
            </a:r>
            <a:r>
              <a:rPr lang="pt-BR" dirty="0" smtClean="0"/>
              <a:t>etal-</a:t>
            </a:r>
            <a:r>
              <a:rPr lang="pt-BR" b="1" dirty="0" smtClean="0"/>
              <a:t>O</a:t>
            </a:r>
            <a:r>
              <a:rPr lang="pt-BR" dirty="0" smtClean="0"/>
              <a:t>xide-</a:t>
            </a:r>
            <a:r>
              <a:rPr lang="pt-BR" b="1" dirty="0" smtClean="0"/>
              <a:t>S</a:t>
            </a:r>
            <a:r>
              <a:rPr lang="pt-BR" dirty="0" smtClean="0"/>
              <a:t>emiconductor </a:t>
            </a:r>
            <a:r>
              <a:rPr lang="pt-BR" b="1" dirty="0" smtClean="0"/>
              <a:t>F</a:t>
            </a:r>
            <a:r>
              <a:rPr lang="pt-BR" dirty="0" smtClean="0"/>
              <a:t>ield </a:t>
            </a:r>
            <a:r>
              <a:rPr lang="pt-BR" b="1" dirty="0" smtClean="0"/>
              <a:t>E</a:t>
            </a:r>
            <a:r>
              <a:rPr lang="pt-BR" dirty="0" smtClean="0"/>
              <a:t>ffect </a:t>
            </a:r>
            <a:r>
              <a:rPr lang="pt-BR" b="1" dirty="0" smtClean="0"/>
              <a:t>T</a:t>
            </a:r>
            <a:r>
              <a:rPr lang="pt-BR" dirty="0" smtClean="0"/>
              <a:t>ransistor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nMOS tipo enriquecimento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25425" y="2357430"/>
            <a:ext cx="8691563" cy="3317875"/>
            <a:chOff x="96" y="768"/>
            <a:chExt cx="5475" cy="2090"/>
          </a:xfrm>
        </p:grpSpPr>
        <p:pic>
          <p:nvPicPr>
            <p:cNvPr id="6" name="Picture 3" descr="c:\ch04_conv\sedr42021_0401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768"/>
              <a:ext cx="2964" cy="2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5" descr="c:\ch04_conv\sedr42021_0401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1198"/>
              <a:ext cx="2259" cy="1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da Temperatura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02" y="1485304"/>
            <a:ext cx="6897796" cy="46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18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Ruptura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857" y="1184352"/>
            <a:ext cx="6314286" cy="4980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79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Punch-through</a:t>
            </a:r>
            <a:r>
              <a:rPr lang="pt-BR" i="1" dirty="0" smtClean="0"/>
              <a:t> </a:t>
            </a:r>
            <a:r>
              <a:rPr lang="pt-BR" dirty="0" smtClean="0"/>
              <a:t>(perfuração)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09360"/>
            <a:ext cx="6298350" cy="486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159360"/>
            <a:ext cx="4270907" cy="21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02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19" y="97558"/>
            <a:ext cx="6704762" cy="6643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44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19" y="188640"/>
            <a:ext cx="6704762" cy="6514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64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Sugestão de Estudo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Sedra (5ª ed.) – Capítulo 4, Seção 4.1 – 4.2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/>
              <a:t>	Exercícios correspondentes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MOSFET tipo n</a:t>
            </a:r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857232"/>
            <a:ext cx="9144000" cy="18004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Indução do canal: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Formação de uma região n no substrato tipo p</a:t>
            </a:r>
          </a:p>
          <a:p>
            <a:pPr>
              <a:lnSpc>
                <a:spcPct val="100000"/>
              </a:lnSpc>
            </a:pPr>
            <a:endParaRPr lang="pt-BR" dirty="0" smtClean="0"/>
          </a:p>
        </p:txBody>
      </p:sp>
      <p:pic>
        <p:nvPicPr>
          <p:cNvPr id="11" name="Picture 3" descr="c:\ch04_conv\sedr42021_04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2488" y="2692421"/>
            <a:ext cx="489902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16868" name="Object 7"/>
          <p:cNvGraphicFramePr>
            <a:graphicFrameLocks noChangeAspect="1"/>
          </p:cNvGraphicFramePr>
          <p:nvPr/>
        </p:nvGraphicFramePr>
        <p:xfrm>
          <a:off x="2928926" y="928688"/>
          <a:ext cx="1479550" cy="381000"/>
        </p:xfrm>
        <a:graphic>
          <a:graphicData uri="http://schemas.openxmlformats.org/presentationml/2006/ole">
            <p:oleObj spid="_x0000_s1316887" name="Equation" r:id="rId5" imgW="1422400" imgH="381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MOSFET tipo n</a:t>
            </a:r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857232"/>
            <a:ext cx="9144000" cy="907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Pequeno valor de </a:t>
            </a:r>
            <a:r>
              <a:rPr lang="pt-BR" i="1" dirty="0" smtClean="0"/>
              <a:t>v</a:t>
            </a:r>
            <a:r>
              <a:rPr lang="pt-BR" i="1" baseline="-25000" dirty="0" smtClean="0"/>
              <a:t>DS</a:t>
            </a:r>
          </a:p>
          <a:p>
            <a:pPr>
              <a:lnSpc>
                <a:spcPct val="100000"/>
              </a:lnSpc>
            </a:pPr>
            <a:endParaRPr lang="pt-BR" dirty="0" smtClean="0"/>
          </a:p>
        </p:txBody>
      </p:sp>
      <p:pic>
        <p:nvPicPr>
          <p:cNvPr id="5" name="Picture 3" descr="c:\ch04_conv\sedr42021_04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0" y="2157142"/>
            <a:ext cx="4323283" cy="298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ch04_conv\sedr42021_04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40099"/>
            <a:ext cx="4315968" cy="321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MOSFET tipo n</a:t>
            </a:r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857232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i="1" dirty="0" smtClean="0"/>
              <a:t>v</a:t>
            </a:r>
            <a:r>
              <a:rPr lang="pt-BR" i="1" baseline="-25000" dirty="0" smtClean="0"/>
              <a:t>DS</a:t>
            </a:r>
            <a:r>
              <a:rPr lang="pt-BR" dirty="0" smtClean="0"/>
              <a:t> aumenta: estreitamento do canal</a:t>
            </a:r>
          </a:p>
        </p:txBody>
      </p:sp>
      <p:pic>
        <p:nvPicPr>
          <p:cNvPr id="7" name="Picture 3" descr="c:\ch04_conv\sedr42021_04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4279392" cy="323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ch04_conv\sedr42021_04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046773"/>
            <a:ext cx="3954475" cy="171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MOSFET tipo n</a:t>
            </a:r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857232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i="1" dirty="0" smtClean="0"/>
              <a:t>v</a:t>
            </a:r>
            <a:r>
              <a:rPr lang="pt-BR" i="1" baseline="-25000" dirty="0" smtClean="0"/>
              <a:t>DS</a:t>
            </a:r>
            <a:r>
              <a:rPr lang="pt-BR" dirty="0" smtClean="0"/>
              <a:t> aumenta: estreitamento do canal</a:t>
            </a:r>
          </a:p>
        </p:txBody>
      </p:sp>
      <p:pic>
        <p:nvPicPr>
          <p:cNvPr id="5" name="Picture 3" descr="c:\ch04_conv\sedr42021_0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038" y="1768492"/>
            <a:ext cx="7019925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MOSFET tipo n</a:t>
            </a:r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857232"/>
            <a:ext cx="9144000" cy="26930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Região de triodo: 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Região de saturação: </a:t>
            </a:r>
          </a:p>
        </p:txBody>
      </p:sp>
      <p:graphicFrame>
        <p:nvGraphicFramePr>
          <p:cNvPr id="1366018" name="Object 2"/>
          <p:cNvGraphicFramePr>
            <a:graphicFrameLocks noChangeAspect="1"/>
          </p:cNvGraphicFramePr>
          <p:nvPr/>
        </p:nvGraphicFramePr>
        <p:xfrm>
          <a:off x="2312988" y="1643050"/>
          <a:ext cx="4518025" cy="812800"/>
        </p:xfrm>
        <a:graphic>
          <a:graphicData uri="http://schemas.openxmlformats.org/presentationml/2006/ole">
            <p:oleObj spid="_x0000_s1375314" name="Equation" r:id="rId4" imgW="4343400" imgH="812800" progId="">
              <p:embed/>
            </p:oleObj>
          </a:graphicData>
        </a:graphic>
      </p:graphicFrame>
      <p:graphicFrame>
        <p:nvGraphicFramePr>
          <p:cNvPr id="1366019" name="Object 3"/>
          <p:cNvGraphicFramePr>
            <a:graphicFrameLocks noChangeAspect="1"/>
          </p:cNvGraphicFramePr>
          <p:nvPr/>
        </p:nvGraphicFramePr>
        <p:xfrm>
          <a:off x="2961481" y="3929060"/>
          <a:ext cx="3221038" cy="723900"/>
        </p:xfrm>
        <a:graphic>
          <a:graphicData uri="http://schemas.openxmlformats.org/presentationml/2006/ole">
            <p:oleObj spid="_x0000_s1375315" name="Equation" r:id="rId5" imgW="3098800" imgH="723900" progId="">
              <p:embed/>
            </p:oleObj>
          </a:graphicData>
        </a:graphic>
      </p:graphicFrame>
      <p:graphicFrame>
        <p:nvGraphicFramePr>
          <p:cNvPr id="1375236" name="Object 7"/>
          <p:cNvGraphicFramePr>
            <a:graphicFrameLocks noChangeAspect="1"/>
          </p:cNvGraphicFramePr>
          <p:nvPr/>
        </p:nvGraphicFramePr>
        <p:xfrm>
          <a:off x="2836863" y="928688"/>
          <a:ext cx="1663700" cy="381000"/>
        </p:xfrm>
        <a:graphic>
          <a:graphicData uri="http://schemas.openxmlformats.org/presentationml/2006/ole">
            <p:oleObj spid="_x0000_s1375316" name="Equation" r:id="rId6" imgW="1600200" imgH="381000" progId="">
              <p:embed/>
            </p:oleObj>
          </a:graphicData>
        </a:graphic>
      </p:graphicFrame>
      <p:graphicFrame>
        <p:nvGraphicFramePr>
          <p:cNvPr id="1375237" name="Object 7"/>
          <p:cNvGraphicFramePr>
            <a:graphicFrameLocks noChangeAspect="1"/>
          </p:cNvGraphicFramePr>
          <p:nvPr/>
        </p:nvGraphicFramePr>
        <p:xfrm>
          <a:off x="3357554" y="3143248"/>
          <a:ext cx="1663700" cy="381000"/>
        </p:xfrm>
        <a:graphic>
          <a:graphicData uri="http://schemas.openxmlformats.org/presentationml/2006/ole">
            <p:oleObj spid="_x0000_s1375317" name="Equation" r:id="rId7" imgW="1600200" imgH="381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MOSFET tipo p</a:t>
            </a:r>
            <a:endParaRPr lang="pt-B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2656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Indução do canal: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Formação de uma região p no substrato tipo n</a:t>
            </a:r>
          </a:p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0017" y="2357430"/>
            <a:ext cx="68103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70114" name="Object 7"/>
          <p:cNvGraphicFramePr>
            <a:graphicFrameLocks noChangeAspect="1"/>
          </p:cNvGraphicFramePr>
          <p:nvPr/>
        </p:nvGraphicFramePr>
        <p:xfrm>
          <a:off x="2928926" y="1071563"/>
          <a:ext cx="1466850" cy="381000"/>
        </p:xfrm>
        <a:graphic>
          <a:graphicData uri="http://schemas.openxmlformats.org/presentationml/2006/ole">
            <p:oleObj spid="_x0000_s1383443" name="Equation" r:id="rId5" imgW="1409088" imgH="380835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423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e_title_beto_v2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688</Words>
  <Application>Microsoft Office PowerPoint</Application>
  <PresentationFormat>Apresentação na tela (4:3)</PresentationFormat>
  <Paragraphs>126</Paragraphs>
  <Slides>35</Slides>
  <Notes>21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5" baseType="lpstr">
      <vt:lpstr>Arial</vt:lpstr>
      <vt:lpstr>Wingdings</vt:lpstr>
      <vt:lpstr>BankGothic Md BT</vt:lpstr>
      <vt:lpstr>Times New Roman</vt:lpstr>
      <vt:lpstr>Symbol</vt:lpstr>
      <vt:lpstr>Calibri</vt:lpstr>
      <vt:lpstr>iue_title_beto_v2</vt:lpstr>
      <vt:lpstr>Slide_beto</vt:lpstr>
      <vt:lpstr>1_Slide_beto</vt:lpstr>
      <vt:lpstr>Equation</vt:lpstr>
      <vt:lpstr>EE530 – Eletrônica Básica I</vt:lpstr>
      <vt:lpstr>Introdução</vt:lpstr>
      <vt:lpstr>MOSFET</vt:lpstr>
      <vt:lpstr>MOSFET tipo n</vt:lpstr>
      <vt:lpstr>MOSFET tipo n</vt:lpstr>
      <vt:lpstr>MOSFET tipo n</vt:lpstr>
      <vt:lpstr>MOSFET tipo n</vt:lpstr>
      <vt:lpstr>MOSFET tipo n</vt:lpstr>
      <vt:lpstr>MOSFET tipo p</vt:lpstr>
      <vt:lpstr>Slide 10</vt:lpstr>
      <vt:lpstr>Slide 11</vt:lpstr>
      <vt:lpstr>Slide 12</vt:lpstr>
      <vt:lpstr>Slide 13</vt:lpstr>
      <vt:lpstr>Slide 14</vt:lpstr>
      <vt:lpstr>MOSFET tipo p</vt:lpstr>
      <vt:lpstr>MOSFET tipo p</vt:lpstr>
      <vt:lpstr>Estrutura CMOS</vt:lpstr>
      <vt:lpstr>MOSFET tipo n</vt:lpstr>
      <vt:lpstr>MOSFET tipo p</vt:lpstr>
      <vt:lpstr>Exercício</vt:lpstr>
      <vt:lpstr>Curvas Características</vt:lpstr>
      <vt:lpstr>Região de Saturação</vt:lpstr>
      <vt:lpstr>Modulação do Comprimento do Canal</vt:lpstr>
      <vt:lpstr>Modulação do Comprimento do Canal</vt:lpstr>
      <vt:lpstr>Modulação do Comprimento do Canal</vt:lpstr>
      <vt:lpstr>Modelos – MOSFET</vt:lpstr>
      <vt:lpstr>Exercício</vt:lpstr>
      <vt:lpstr>Função do Substrato: Efeito de Corpo</vt:lpstr>
      <vt:lpstr>Função do Substrato: Efeito de Corpo</vt:lpstr>
      <vt:lpstr>Efeito da Temperatura</vt:lpstr>
      <vt:lpstr>Ruptura</vt:lpstr>
      <vt:lpstr>Punch-through (perfuração)</vt:lpstr>
      <vt:lpstr>Slide 33</vt:lpstr>
      <vt:lpstr>Slide 34</vt:lpstr>
      <vt:lpstr>Sugestão de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EE410 – Introdução à Ciência dos Materiais para a Engenharia Elétrica</dc:title>
  <dc:creator>Beto</dc:creator>
  <cp:lastModifiedBy>diniz</cp:lastModifiedBy>
  <cp:revision>2219</cp:revision>
  <dcterms:modified xsi:type="dcterms:W3CDTF">2017-11-08T09:15:41Z</dcterms:modified>
</cp:coreProperties>
</file>