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slide13.xml" ContentType="application/vnd.openxmlformats-officedocument.presentationml.slide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31.png" ContentType="image/png"/>
  <Override PartName="/ppt/media/image14.jpeg" ContentType="image/jpeg"/>
  <Override PartName="/ppt/media/image25.jpeg" ContentType="image/jpeg"/>
  <Override PartName="/ppt/media/image24.jpeg" ContentType="image/jpeg"/>
  <Override PartName="/ppt/media/image12.jpeg" ContentType="image/jpeg"/>
  <Override PartName="/ppt/media/image23.jpeg" ContentType="image/jpeg"/>
  <Override PartName="/ppt/media/image10.jpeg" ContentType="image/jpeg"/>
  <Override PartName="/ppt/media/image21.jpeg" ContentType="image/jpeg"/>
  <Override PartName="/ppt/media/image20.jpeg" ContentType="image/jpeg"/>
  <Override PartName="/ppt/media/image19.jpeg" ContentType="image/jpeg"/>
  <Override PartName="/ppt/media/image6.png" ContentType="image/png"/>
  <Override PartName="/ppt/media/image18.jpeg" ContentType="image/jpeg"/>
  <Override PartName="/ppt/media/image3.png" ContentType="image/png"/>
  <Override PartName="/ppt/media/image17.jpeg" ContentType="image/jpeg"/>
  <Override PartName="/ppt/media/image16.jpeg" ContentType="image/jpeg"/>
  <Override PartName="/ppt/media/image13.png" ContentType="image/png"/>
  <Override PartName="/ppt/media/image9.jpeg" ContentType="image/jpeg"/>
  <Override PartName="/ppt/media/image30.png" ContentType="image/png"/>
  <Override PartName="/ppt/media/image22.jpeg" ContentType="image/jpeg"/>
  <Override PartName="/ppt/media/image11.jpeg" ContentType="image/jpeg"/>
  <Override PartName="/ppt/media/image28.png" ContentType="image/png"/>
  <Override PartName="/ppt/media/image5.png" ContentType="image/png"/>
  <Override PartName="/ppt/media/image1.png" ContentType="image/png"/>
  <Override PartName="/ppt/media/image26.jpeg" ContentType="image/jpeg"/>
  <Override PartName="/ppt/media/image15.jpeg" ContentType="image/jpeg"/>
  <Override PartName="/ppt/media/image8.png" ContentType="image/png"/>
  <Override PartName="/ppt/media/image7.png" ContentType="image/png"/>
  <Override PartName="/ppt/media/image29.png" ContentType="image/png"/>
  <Override PartName="/ppt/media/image27.png" ContentType="image/png"/>
  <Override PartName="/ppt/media/image4.png" ContentType="image/png"/>
  <Override PartName="/ppt/media/image2.png" ContentType="image/png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_rels/slideLayout43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.xml.rels" ContentType="application/vnd.openxmlformats-package.relationships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/>
  <p:notesSz cx="6400800" cy="86868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0" y="3132720"/>
            <a:ext cx="91436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8540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022480" y="1007640"/>
            <a:ext cx="5097960" cy="406764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022480" y="1007640"/>
            <a:ext cx="5097960" cy="406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0" y="119160"/>
            <a:ext cx="9143640" cy="2436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8540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0" y="3132720"/>
            <a:ext cx="91436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0" y="3132720"/>
            <a:ext cx="91436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8540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2022480" y="1007640"/>
            <a:ext cx="5097960" cy="4067640"/>
          </a:xfrm>
          <a:prstGeom prst="rect">
            <a:avLst/>
          </a:prstGeom>
          <a:ln>
            <a:noFill/>
          </a:ln>
        </p:spPr>
      </p:pic>
      <p:pic>
        <p:nvPicPr>
          <p:cNvPr id="73" name="" descr=""/>
          <p:cNvPicPr/>
          <p:nvPr/>
        </p:nvPicPr>
        <p:blipFill>
          <a:blip r:embed="rId3"/>
          <a:stretch/>
        </p:blipFill>
        <p:spPr>
          <a:xfrm>
            <a:off x="2022480" y="1007640"/>
            <a:ext cx="5097960" cy="406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ubTitle"/>
          </p:nvPr>
        </p:nvSpPr>
        <p:spPr>
          <a:xfrm>
            <a:off x="0" y="119160"/>
            <a:ext cx="9143640" cy="2436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8540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0" y="3132720"/>
            <a:ext cx="91436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0" y="3132720"/>
            <a:ext cx="91436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8540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9" name="" descr=""/>
          <p:cNvPicPr/>
          <p:nvPr/>
        </p:nvPicPr>
        <p:blipFill>
          <a:blip r:embed="rId2"/>
          <a:stretch/>
        </p:blipFill>
        <p:spPr>
          <a:xfrm>
            <a:off x="2022480" y="1007640"/>
            <a:ext cx="5097960" cy="4067640"/>
          </a:xfrm>
          <a:prstGeom prst="rect">
            <a:avLst/>
          </a:prstGeom>
          <a:ln>
            <a:noFill/>
          </a:ln>
        </p:spPr>
      </p:pic>
      <p:pic>
        <p:nvPicPr>
          <p:cNvPr id="110" name="" descr=""/>
          <p:cNvPicPr/>
          <p:nvPr/>
        </p:nvPicPr>
        <p:blipFill>
          <a:blip r:embed="rId3"/>
          <a:stretch/>
        </p:blipFill>
        <p:spPr>
          <a:xfrm>
            <a:off x="2022480" y="1007640"/>
            <a:ext cx="5097960" cy="406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0" y="119160"/>
            <a:ext cx="9143640" cy="2436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68540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0" y="3132720"/>
            <a:ext cx="91436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0" y="3132720"/>
            <a:ext cx="91436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68540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48" name="" descr=""/>
          <p:cNvPicPr/>
          <p:nvPr/>
        </p:nvPicPr>
        <p:blipFill>
          <a:blip r:embed="rId2"/>
          <a:stretch/>
        </p:blipFill>
        <p:spPr>
          <a:xfrm>
            <a:off x="2022480" y="1007640"/>
            <a:ext cx="5097960" cy="4067640"/>
          </a:xfrm>
          <a:prstGeom prst="rect">
            <a:avLst/>
          </a:prstGeom>
          <a:ln>
            <a:noFill/>
          </a:ln>
        </p:spPr>
      </p:pic>
      <p:pic>
        <p:nvPicPr>
          <p:cNvPr id="149" name="" descr=""/>
          <p:cNvPicPr/>
          <p:nvPr/>
        </p:nvPicPr>
        <p:blipFill>
          <a:blip r:embed="rId3"/>
          <a:stretch/>
        </p:blipFill>
        <p:spPr>
          <a:xfrm>
            <a:off x="2022480" y="1007640"/>
            <a:ext cx="5097960" cy="4067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0" y="119160"/>
            <a:ext cx="9143640" cy="2436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406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85400" y="313272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85400" y="1008000"/>
            <a:ext cx="44618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0" y="3132720"/>
            <a:ext cx="9143640" cy="1940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85760" y="190440"/>
            <a:ext cx="8765640" cy="1523520"/>
          </a:xfrm>
          <a:prstGeom prst="rect">
            <a:avLst/>
          </a:prstGeom>
        </p:spPr>
        <p:txBody>
          <a:bodyPr anchor="b" anchorCtr="1"/>
          <a:p>
            <a:pPr algn="ctr">
              <a:lnSpc>
                <a:spcPct val="100000"/>
              </a:lnSpc>
            </a:pPr>
            <a:r>
              <a:rPr lang="en-GB" sz="2800" strike="noStrike">
                <a:solidFill>
                  <a:srgbClr val="000000"/>
                </a:solidFill>
                <a:latin typeface="Arial"/>
              </a:rPr>
              <a:t>Clique para editar o formato do texto do títuloClick to edit Master title style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214200" y="972360"/>
            <a:ext cx="8714880" cy="411732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buSzPct val="45000"/>
              <a:buFont typeface="StarSymbol"/>
              <a:buChar char=""/>
            </a:pPr>
            <a:r>
              <a:rPr lang="en-GB" sz="3200"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i="1" lang="en-GB" sz="3200"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 sz="3200"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 sz="3200"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 sz="3200"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 sz="3200">
                <a:latin typeface="Arial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GB" sz="3200">
                <a:latin typeface="Arial"/>
              </a:rPr>
              <a:t>7.º nível da estrutura de tópicos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821600" y="3134160"/>
            <a:ext cx="5500440" cy="464508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buSzPct val="45000"/>
              <a:buFont typeface="StarSymbol"/>
              <a:buChar char=""/>
            </a:pPr>
            <a:r>
              <a:rPr lang="en-GB" sz="2400"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i="1" lang="en-GB" sz="2400"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 sz="2400"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 sz="2400"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 sz="2400"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 sz="2400">
                <a:latin typeface="Arial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GB" sz="2400">
                <a:latin typeface="Arial"/>
              </a:rPr>
              <a:t>7.º nível da estrutura de tópicos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anchor="b" anchorCtr="1"/>
          <a:p>
            <a:pPr algn="ctr">
              <a:lnSpc>
                <a:spcPct val="100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Clique para editar o formato do texto do títuloClick to edit Master title style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0" y="1008000"/>
            <a:ext cx="9143640" cy="4067640"/>
          </a:xfrm>
          <a:prstGeom prst="rect">
            <a:avLst/>
          </a:prstGeom>
        </p:spPr>
        <p:txBody>
          <a:bodyPr lIns="90000" rIns="90000" tIns="45000" bIns="45000"/>
          <a:p>
            <a:pPr>
              <a:buSzPct val="45000"/>
              <a:buFont typeface="StarSymbol"/>
              <a:buChar char=""/>
            </a:pPr>
            <a:r>
              <a:rPr lang="en-GB" sz="2400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GB" sz="2400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 sz="2400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 sz="2400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 sz="2400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 sz="2400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SzPct val="75000"/>
              <a:buFont typeface="Wingdings" charset="2"/>
              <a:buChar char=""/>
            </a:pPr>
            <a:r>
              <a:rPr lang="en-GB" sz="2400" strike="noStrike">
                <a:solidFill>
                  <a:srgbClr val="000000"/>
                </a:solidFill>
                <a:latin typeface="Arial"/>
              </a:rPr>
              <a:t>7.º nível da estrutura de tópicosClick to edit Master text styles</a:t>
            </a:r>
            <a:endParaRPr/>
          </a:p>
          <a:p>
            <a:pPr lvl="1">
              <a:lnSpc>
                <a:spcPct val="100000"/>
              </a:lnSpc>
              <a:buSzPct val="75000"/>
              <a:buFont typeface="Arial"/>
              <a:buChar char="•"/>
            </a:pPr>
            <a:r>
              <a:rPr lang="en-GB" sz="2000" strike="noStrike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r>
              <a:rPr i="1" lang="en-GB" sz="1600" strike="noStrike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sldNum"/>
          </p:nvPr>
        </p:nvSpPr>
        <p:spPr>
          <a:xfrm>
            <a:off x="0" y="648000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A3BD83B8-2C87-475E-81A5-83512FEABABD}" type="slidenum">
              <a:rPr lang="pt-BR" sz="1200" strike="noStrike">
                <a:solidFill>
                  <a:srgbClr val="000000"/>
                </a:solidFill>
                <a:latin typeface="BankGothic Md BT"/>
              </a:rPr>
              <a:t>&lt;número&gt;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anchor="b" anchorCtr="1"/>
          <a:p>
            <a:pPr algn="ctr">
              <a:lnSpc>
                <a:spcPct val="68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Clique para editar o formato do texto do títuloClick to edit Master title style</a:t>
            </a:r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ldNum"/>
          </p:nvPr>
        </p:nvSpPr>
        <p:spPr>
          <a:xfrm>
            <a:off x="0" y="648000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70DC6836-8A9C-4020-B46A-0B653DBEA56D}" type="slidenum">
              <a:rPr lang="pt-BR" sz="1200" strike="noStrike">
                <a:solidFill>
                  <a:srgbClr val="000000"/>
                </a:solidFill>
                <a:latin typeface="BankGothic Md BT"/>
              </a:rPr>
              <a:t>&lt;número&gt;</a:t>
            </a:fld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GB" sz="2400"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i="1" lang="en-GB" sz="1600"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 sz="1400"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 sz="1200"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7.º nível da estrutura de tópicos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0" y="119160"/>
            <a:ext cx="9143640" cy="525240"/>
          </a:xfrm>
          <a:prstGeom prst="rect">
            <a:avLst/>
          </a:prstGeom>
        </p:spPr>
        <p:txBody>
          <a:bodyPr anchor="b" anchorCtr="1"/>
          <a:p>
            <a:pPr algn="ctr">
              <a:lnSpc>
                <a:spcPct val="68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Clique para editar o formato do texto do títuloClick to edit Master title style</a:t>
            </a:r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 lIns="90000" rIns="90000" tIns="45000" bIns="45000"/>
          <a:p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 lIns="90000" rIns="90000" tIns="45000" bIns="45000"/>
          <a:p>
            <a:endParaRPr/>
          </a:p>
        </p:txBody>
      </p:sp>
      <p:sp>
        <p:nvSpPr>
          <p:cNvPr id="114" name="PlaceHolder 4"/>
          <p:cNvSpPr>
            <a:spLocks noGrp="1"/>
          </p:cNvSpPr>
          <p:nvPr>
            <p:ph type="sldNum"/>
          </p:nvPr>
        </p:nvSpPr>
        <p:spPr>
          <a:xfrm>
            <a:off x="0" y="648000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25AE850B-2A1B-4792-9F22-BF90CD1FB87C}" type="slidenum">
              <a:rPr lang="pt-BR" sz="1200" strike="noStrike">
                <a:solidFill>
                  <a:srgbClr val="000000"/>
                </a:solidFill>
                <a:latin typeface="BankGothic Md BT"/>
              </a:rPr>
              <a:t>&lt;número&gt;</a:t>
            </a:fld>
            <a:endParaRPr/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GB" sz="2400"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i="1" lang="en-GB" sz="1600"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 sz="1400"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 sz="1200"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7.º nível da estrutura de tópicos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9.png"/><Relationship Id="rId2" Type="http://schemas.openxmlformats.org/officeDocument/2006/relationships/slideLayout" Target="../slideLayouts/slideLayout4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0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1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12.jpeg"/><Relationship Id="rId3" Type="http://schemas.openxmlformats.org/officeDocument/2006/relationships/image" Target="../media/image13.png"/><Relationship Id="rId4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image" Target="../media/image15.jpeg"/><Relationship Id="rId3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image" Target="../media/image17.jpeg"/><Relationship Id="rId3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image" Target="../media/image19.jpeg"/><Relationship Id="rId3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0.jpeg"/><Relationship Id="rId2" Type="http://schemas.openxmlformats.org/officeDocument/2006/relationships/image" Target="../media/image21.jpeg"/><Relationship Id="rId3" Type="http://schemas.openxmlformats.org/officeDocument/2006/relationships/image" Target="../media/image22.jpeg"/><Relationship Id="rId4" Type="http://schemas.openxmlformats.org/officeDocument/2006/relationships/image" Target="../media/image23.jpeg"/><Relationship Id="rId5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4.jpeg"/><Relationship Id="rId2" Type="http://schemas.openxmlformats.org/officeDocument/2006/relationships/image" Target="../media/image25.jpeg"/><Relationship Id="rId3" Type="http://schemas.openxmlformats.org/officeDocument/2006/relationships/image" Target="../media/image26.jpeg"/><Relationship Id="rId4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7.png"/><Relationship Id="rId2" Type="http://schemas.openxmlformats.org/officeDocument/2006/relationships/image" Target="../media/image28.png"/><Relationship Id="rId3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185760" y="71280"/>
            <a:ext cx="8765640" cy="1523520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p>
            <a:pPr algn="ctr">
              <a:lnSpc>
                <a:spcPct val="100000"/>
              </a:lnSpc>
            </a:pPr>
            <a:r>
              <a:rPr lang="en-GB" sz="2800" strike="noStrike">
                <a:solidFill>
                  <a:srgbClr val="000000"/>
                </a:solidFill>
                <a:latin typeface="Arial"/>
              </a:rPr>
              <a:t>EE530 – Eletrônica Básica I</a:t>
            </a:r>
            <a:endParaRPr/>
          </a:p>
        </p:txBody>
      </p:sp>
      <p:sp>
        <p:nvSpPr>
          <p:cNvPr id="151" name="TextShape 2"/>
          <p:cNvSpPr txBox="1"/>
          <p:nvPr/>
        </p:nvSpPr>
        <p:spPr>
          <a:xfrm>
            <a:off x="214200" y="1508760"/>
            <a:ext cx="8714880" cy="1276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GB" sz="3600" strike="noStrike">
                <a:solidFill>
                  <a:srgbClr val="000000"/>
                </a:solidFill>
                <a:latin typeface="Arial"/>
              </a:rPr>
              <a:t>Transistores de Efeito de Campo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GB" sz="3600" strike="noStrike">
                <a:solidFill>
                  <a:srgbClr val="000000"/>
                </a:solidFill>
                <a:latin typeface="Arial"/>
              </a:rPr>
              <a:t>(FETs)</a:t>
            </a:r>
            <a:endParaRPr/>
          </a:p>
        </p:txBody>
      </p:sp>
      <p:sp>
        <p:nvSpPr>
          <p:cNvPr id="152" name="TextShape 3"/>
          <p:cNvSpPr txBox="1"/>
          <p:nvPr/>
        </p:nvSpPr>
        <p:spPr>
          <a:xfrm>
            <a:off x="1821600" y="6199200"/>
            <a:ext cx="5500440" cy="372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GB" sz="2400" strike="noStrike">
                <a:solidFill>
                  <a:srgbClr val="000000"/>
                </a:solidFill>
                <a:latin typeface="Arial"/>
              </a:rPr>
              <a:t>Roberto L. de Orio</a:t>
            </a:r>
            <a:endParaRPr/>
          </a:p>
        </p:txBody>
      </p:sp>
      <p:pic>
        <p:nvPicPr>
          <p:cNvPr id="153" name="Picture 3" descr=""/>
          <p:cNvPicPr/>
          <p:nvPr/>
        </p:nvPicPr>
        <p:blipFill>
          <a:blip r:embed="rId1"/>
          <a:stretch/>
        </p:blipFill>
        <p:spPr>
          <a:xfrm>
            <a:off x="2539440" y="3214800"/>
            <a:ext cx="4065120" cy="286632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Picture 11" descr=""/>
          <p:cNvPicPr/>
          <p:nvPr/>
        </p:nvPicPr>
        <p:blipFill>
          <a:blip r:embed="rId1"/>
          <a:stretch/>
        </p:blipFill>
        <p:spPr>
          <a:xfrm>
            <a:off x="1278000" y="0"/>
            <a:ext cx="6588000" cy="6857640"/>
          </a:xfrm>
          <a:prstGeom prst="rect">
            <a:avLst/>
          </a:prstGeom>
          <a:ln>
            <a:noFill/>
          </a:ln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0" y="119160"/>
            <a:ext cx="9143640" cy="525240"/>
          </a:xfrm>
          <a:prstGeom prst="rect">
            <a:avLst/>
          </a:prstGeom>
          <a:noFill/>
          <a:ln>
            <a:noFill/>
          </a:ln>
        </p:spPr>
        <p:txBody>
          <a:bodyPr anchor="b" anchorCtr="1"/>
          <a:p>
            <a:pPr algn="ctr">
              <a:lnSpc>
                <a:spcPct val="100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Exercício</a:t>
            </a:r>
            <a:endParaRPr/>
          </a:p>
        </p:txBody>
      </p:sp>
      <p:sp>
        <p:nvSpPr>
          <p:cNvPr id="216" name="TextShape 2"/>
          <p:cNvSpPr txBox="1"/>
          <p:nvPr/>
        </p:nvSpPr>
        <p:spPr>
          <a:xfrm>
            <a:off x="0" y="714240"/>
            <a:ext cx="4514760" cy="546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AutoNum type="arabicPeriod"/>
            </a:pPr>
            <a:r>
              <a:rPr lang="en-GB" strike="noStrike">
                <a:solidFill>
                  <a:srgbClr val="000000"/>
                </a:solidFill>
                <a:latin typeface="Arial"/>
              </a:rPr>
              <a:t>O PMOS no amplificador abaixo tem </a:t>
            </a:r>
            <a:r>
              <a:rPr i="1" lang="en-GB" strike="noStrike">
                <a:solidFill>
                  <a:srgbClr val="000000"/>
                </a:solidFill>
                <a:latin typeface="Arial"/>
              </a:rPr>
              <a:t>V</a:t>
            </a:r>
            <a:r>
              <a:rPr i="1" lang="en-GB" strike="noStrike" baseline="-25000">
                <a:solidFill>
                  <a:srgbClr val="000000"/>
                </a:solidFill>
                <a:latin typeface="Arial"/>
              </a:rPr>
              <a:t>tp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 = -0,7 V e |</a:t>
            </a:r>
            <a:r>
              <a:rPr i="1" lang="en-GB" strike="noStrike">
                <a:solidFill>
                  <a:srgbClr val="000000"/>
                </a:solidFill>
                <a:latin typeface="Arial"/>
              </a:rPr>
              <a:t>V</a:t>
            </a:r>
            <a:r>
              <a:rPr i="1" lang="en-GB" strike="noStrike" baseline="-25000">
                <a:solidFill>
                  <a:srgbClr val="000000"/>
                </a:solidFill>
                <a:latin typeface="Arial"/>
              </a:rPr>
              <a:t>A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| muito alto.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AutoNum type="alphaLcParenR"/>
            </a:pPr>
            <a:r>
              <a:rPr lang="en-GB" strike="noStrike">
                <a:solidFill>
                  <a:srgbClr val="000000"/>
                </a:solidFill>
                <a:latin typeface="Arial"/>
              </a:rPr>
              <a:t>Selecione </a:t>
            </a:r>
            <a:r>
              <a:rPr i="1" lang="en-GB" strike="noStrike">
                <a:solidFill>
                  <a:srgbClr val="000000"/>
                </a:solidFill>
                <a:latin typeface="Arial"/>
              </a:rPr>
              <a:t>R</a:t>
            </a:r>
            <a:r>
              <a:rPr i="1" lang="en-GB" strike="noStrike" baseline="-25000">
                <a:solidFill>
                  <a:srgbClr val="000000"/>
                </a:solidFill>
                <a:latin typeface="Arial"/>
              </a:rPr>
              <a:t>S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 para polarizar o transistor com </a:t>
            </a:r>
            <a:r>
              <a:rPr i="1" lang="en-GB" strike="noStrike">
                <a:solidFill>
                  <a:srgbClr val="000000"/>
                </a:solidFill>
                <a:latin typeface="Arial"/>
              </a:rPr>
              <a:t>I</a:t>
            </a:r>
            <a:r>
              <a:rPr i="1" lang="en-GB" strike="noStrike" baseline="-25000">
                <a:solidFill>
                  <a:srgbClr val="000000"/>
                </a:solidFill>
                <a:latin typeface="Arial"/>
              </a:rPr>
              <a:t>D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 = 0,3 mA e |</a:t>
            </a:r>
            <a:r>
              <a:rPr i="1" lang="en-GB" strike="noStrike">
                <a:solidFill>
                  <a:srgbClr val="000000"/>
                </a:solidFill>
                <a:latin typeface="Arial"/>
              </a:rPr>
              <a:t>V</a:t>
            </a:r>
            <a:r>
              <a:rPr i="1" lang="en-GB" strike="noStrike" baseline="-25000">
                <a:solidFill>
                  <a:srgbClr val="000000"/>
                </a:solidFill>
                <a:latin typeface="Arial"/>
              </a:rPr>
              <a:t>OV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|= 0,3 V. Assuma </a:t>
            </a:r>
            <a:r>
              <a:rPr i="1" lang="en-GB" strike="noStrike">
                <a:solidFill>
                  <a:srgbClr val="000000"/>
                </a:solidFill>
                <a:latin typeface="Arial"/>
              </a:rPr>
              <a:t>v</a:t>
            </a:r>
            <a:r>
              <a:rPr i="1" lang="en-GB" strike="noStrike" baseline="-25000">
                <a:solidFill>
                  <a:srgbClr val="000000"/>
                </a:solidFill>
                <a:latin typeface="Arial"/>
              </a:rPr>
              <a:t>sig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 com componente DC zero. </a:t>
            </a:r>
            <a:endParaRPr/>
          </a:p>
          <a:p>
            <a:pPr>
              <a:lnSpc>
                <a:spcPct val="100000"/>
              </a:lnSpc>
              <a:buFont typeface="Wingdings" charset="2"/>
              <a:buAutoNum type="alphaLcParenR"/>
            </a:pPr>
            <a:r>
              <a:rPr lang="en-GB" strike="noStrike">
                <a:solidFill>
                  <a:srgbClr val="000000"/>
                </a:solidFill>
                <a:latin typeface="Arial"/>
              </a:rPr>
              <a:t>Determine o valor de </a:t>
            </a:r>
            <a:r>
              <a:rPr i="1" lang="en-GB" strike="noStrike">
                <a:solidFill>
                  <a:srgbClr val="000000"/>
                </a:solidFill>
                <a:latin typeface="Arial"/>
              </a:rPr>
              <a:t>R</a:t>
            </a:r>
            <a:r>
              <a:rPr i="1" lang="en-GB" strike="noStrike" baseline="-25000">
                <a:solidFill>
                  <a:srgbClr val="000000"/>
                </a:solidFill>
                <a:latin typeface="Arial"/>
              </a:rPr>
              <a:t>D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 que resulta em </a:t>
            </a:r>
            <a:r>
              <a:rPr i="1" lang="en-GB" strike="noStrike">
                <a:solidFill>
                  <a:srgbClr val="000000"/>
                </a:solidFill>
                <a:latin typeface="Arial"/>
              </a:rPr>
              <a:t>G</a:t>
            </a:r>
            <a:r>
              <a:rPr i="1" lang="en-GB" strike="noStrike" baseline="-25000">
                <a:solidFill>
                  <a:srgbClr val="000000"/>
                </a:solidFill>
                <a:latin typeface="Arial"/>
              </a:rPr>
              <a:t>v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 = -10 V/V.</a:t>
            </a:r>
            <a:endParaRPr/>
          </a:p>
          <a:p>
            <a:pPr>
              <a:lnSpc>
                <a:spcPct val="100000"/>
              </a:lnSpc>
              <a:buFont typeface="Wingdings" charset="2"/>
              <a:buAutoNum type="alphaLcParenR"/>
            </a:pPr>
            <a:r>
              <a:rPr lang="en-GB" strike="noStrike">
                <a:solidFill>
                  <a:srgbClr val="000000"/>
                </a:solidFill>
                <a:latin typeface="Arial"/>
              </a:rPr>
              <a:t>Ache a maior amplitude do sinal </a:t>
            </a:r>
            <a:r>
              <a:rPr i="1" lang="en-GB" strike="noStrike">
                <a:solidFill>
                  <a:srgbClr val="000000"/>
                </a:solidFill>
                <a:latin typeface="Arial"/>
              </a:rPr>
              <a:t>v</a:t>
            </a:r>
            <a:r>
              <a:rPr i="1" lang="en-GB" strike="noStrike" baseline="-25000">
                <a:solidFill>
                  <a:srgbClr val="000000"/>
                </a:solidFill>
                <a:latin typeface="Arial"/>
              </a:rPr>
              <a:t>sig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 que o amplificador pode ter enquanto permanece na região de saturação. Qual o sinal correspondente na saída?</a:t>
            </a:r>
            <a:endParaRPr/>
          </a:p>
          <a:p>
            <a:pPr>
              <a:lnSpc>
                <a:spcPct val="100000"/>
              </a:lnSpc>
              <a:buFont typeface="Wingdings" charset="2"/>
              <a:buAutoNum type="alphaLcParenR"/>
            </a:pPr>
            <a:r>
              <a:rPr lang="en-GB" strike="noStrike">
                <a:solidFill>
                  <a:srgbClr val="000000"/>
                </a:solidFill>
                <a:latin typeface="Arial"/>
              </a:rPr>
              <a:t>Se para obter uma operação razoavelmente linear a amplitude de </a:t>
            </a:r>
            <a:r>
              <a:rPr i="1" lang="en-GB" strike="noStrike">
                <a:solidFill>
                  <a:srgbClr val="000000"/>
                </a:solidFill>
                <a:latin typeface="Arial"/>
              </a:rPr>
              <a:t>v</a:t>
            </a:r>
            <a:r>
              <a:rPr i="1" lang="en-GB" strike="noStrike" baseline="-25000">
                <a:solidFill>
                  <a:srgbClr val="000000"/>
                </a:solidFill>
                <a:latin typeface="Arial"/>
              </a:rPr>
              <a:t>sig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 é limitada em 50 mV, para qual valor </a:t>
            </a:r>
            <a:r>
              <a:rPr i="1" lang="en-GB" strike="noStrike">
                <a:solidFill>
                  <a:srgbClr val="000000"/>
                </a:solidFill>
                <a:latin typeface="Arial"/>
              </a:rPr>
              <a:t>R</a:t>
            </a:r>
            <a:r>
              <a:rPr i="1" lang="en-GB" strike="noStrike" baseline="-25000">
                <a:solidFill>
                  <a:srgbClr val="000000"/>
                </a:solidFill>
                <a:latin typeface="Arial"/>
              </a:rPr>
              <a:t>D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 pode ser aumentado mantendo-se a operação na região de saturação? Qual o novo valor de </a:t>
            </a:r>
            <a:r>
              <a:rPr i="1" lang="en-GB" strike="noStrike">
                <a:solidFill>
                  <a:srgbClr val="000000"/>
                </a:solidFill>
                <a:latin typeface="Arial"/>
              </a:rPr>
              <a:t>G</a:t>
            </a:r>
            <a:r>
              <a:rPr i="1" lang="en-GB" strike="noStrike" baseline="-25000">
                <a:solidFill>
                  <a:srgbClr val="000000"/>
                </a:solidFill>
                <a:latin typeface="Arial"/>
              </a:rPr>
              <a:t>v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?</a:t>
            </a:r>
            <a:endParaRPr/>
          </a:p>
        </p:txBody>
      </p:sp>
      <p:pic>
        <p:nvPicPr>
          <p:cNvPr id="217" name="Imagem 3" descr=""/>
          <p:cNvPicPr/>
          <p:nvPr/>
        </p:nvPicPr>
        <p:blipFill>
          <a:blip r:embed="rId1"/>
          <a:stretch/>
        </p:blipFill>
        <p:spPr>
          <a:xfrm>
            <a:off x="4595040" y="1656720"/>
            <a:ext cx="4306680" cy="3578040"/>
          </a:xfrm>
          <a:prstGeom prst="rect">
            <a:avLst/>
          </a:prstGeom>
          <a:ln>
            <a:noFill/>
          </a:ln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0" y="119160"/>
            <a:ext cx="9143640" cy="525240"/>
          </a:xfrm>
          <a:prstGeom prst="rect">
            <a:avLst/>
          </a:prstGeom>
          <a:noFill/>
          <a:ln>
            <a:noFill/>
          </a:ln>
        </p:spPr>
        <p:txBody>
          <a:bodyPr anchor="b" anchorCtr="1"/>
          <a:p>
            <a:pPr algn="ctr">
              <a:lnSpc>
                <a:spcPct val="100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Exercício</a:t>
            </a:r>
            <a:endParaRPr/>
          </a:p>
        </p:txBody>
      </p:sp>
      <p:sp>
        <p:nvSpPr>
          <p:cNvPr id="219" name="TextShape 2"/>
          <p:cNvSpPr txBox="1"/>
          <p:nvPr/>
        </p:nvSpPr>
        <p:spPr>
          <a:xfrm>
            <a:off x="0" y="714240"/>
            <a:ext cx="9143640" cy="1753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AutoNum type="arabicPeriod"/>
            </a:pPr>
            <a:r>
              <a:rPr lang="en-GB" strike="noStrike">
                <a:solidFill>
                  <a:srgbClr val="000000"/>
                </a:solidFill>
                <a:latin typeface="Arial"/>
              </a:rPr>
              <a:t>Um transistor tem V</a:t>
            </a:r>
            <a:r>
              <a:rPr lang="en-GB" strike="noStrike" baseline="-25000">
                <a:solidFill>
                  <a:srgbClr val="000000"/>
                </a:solidFill>
                <a:latin typeface="Arial"/>
              </a:rPr>
              <a:t>t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 = 1,8 V, k</a:t>
            </a:r>
            <a:r>
              <a:rPr lang="en-GB" strike="noStrike" baseline="-25000">
                <a:solidFill>
                  <a:srgbClr val="000000"/>
                </a:solidFill>
                <a:latin typeface="Arial"/>
              </a:rPr>
              <a:t>n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’ = 31,2 </a:t>
            </a:r>
            <a:r>
              <a:rPr lang="en-GB" strike="noStrike">
                <a:solidFill>
                  <a:srgbClr val="000000"/>
                </a:solidFill>
                <a:latin typeface="Symbol"/>
              </a:rPr>
              <a:t>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A/m</a:t>
            </a:r>
            <a:r>
              <a:rPr lang="en-GB" strike="noStrike" baseline="30000">
                <a:solidFill>
                  <a:srgbClr val="000000"/>
                </a:solidFill>
                <a:latin typeface="Arial"/>
              </a:rPr>
              <a:t>2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  e a curva i</a:t>
            </a:r>
            <a:r>
              <a:rPr lang="en-GB" strike="noStrike" baseline="-25000">
                <a:solidFill>
                  <a:srgbClr val="000000"/>
                </a:solidFill>
                <a:latin typeface="Arial"/>
              </a:rPr>
              <a:t>D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 – v</a:t>
            </a:r>
            <a:r>
              <a:rPr lang="en-GB" strike="noStrike" baseline="-25000">
                <a:solidFill>
                  <a:srgbClr val="000000"/>
                </a:solidFill>
                <a:latin typeface="Arial"/>
              </a:rPr>
              <a:t>DS</a:t>
            </a:r>
            <a:r>
              <a:rPr lang="en-GB" strike="noStrike">
                <a:solidFill>
                  <a:srgbClr val="000000"/>
                </a:solidFill>
                <a:latin typeface="Arial"/>
              </a:rPr>
              <a:t>  da figura 1. Escolher o tipo de circuito de polarização, a(s) fonte(s) de alimentação, o tipo de amplificador (FC, PC, DC) e especificar as condições que seu amplificador deve atender. Projetar o circuito para atender às especificações que você estabeleceu e determinar as características do amplificador (ganho e resistências de entrada e saída).</a:t>
            </a:r>
            <a:endParaRPr/>
          </a:p>
        </p:txBody>
      </p:sp>
      <p:pic>
        <p:nvPicPr>
          <p:cNvPr id="220" name="Picture 7" descr=""/>
          <p:cNvPicPr/>
          <p:nvPr/>
        </p:nvPicPr>
        <p:blipFill>
          <a:blip r:embed="rId1"/>
          <a:stretch/>
        </p:blipFill>
        <p:spPr>
          <a:xfrm>
            <a:off x="1790640" y="2154240"/>
            <a:ext cx="5562360" cy="4226760"/>
          </a:xfrm>
          <a:prstGeom prst="rect">
            <a:avLst/>
          </a:prstGeom>
          <a:ln>
            <a:noFill/>
          </a:ln>
        </p:spPr>
      </p:pic>
      <p:sp>
        <p:nvSpPr>
          <p:cNvPr id="221" name="CustomShape 3"/>
          <p:cNvSpPr/>
          <p:nvPr/>
        </p:nvSpPr>
        <p:spPr>
          <a:xfrm>
            <a:off x="4018320" y="6343560"/>
            <a:ext cx="1107000" cy="365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68000"/>
              </a:lnSpc>
            </a:pPr>
            <a:r>
              <a:rPr lang="pt-BR" strike="noStrike">
                <a:solidFill>
                  <a:srgbClr val="000000"/>
                </a:solidFill>
                <a:latin typeface="Arial"/>
              </a:rPr>
              <a:t>Figura 1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0" y="119160"/>
            <a:ext cx="9143640" cy="525240"/>
          </a:xfrm>
          <a:prstGeom prst="rect">
            <a:avLst/>
          </a:prstGeom>
          <a:noFill/>
          <a:ln>
            <a:noFill/>
          </a:ln>
        </p:spPr>
        <p:txBody>
          <a:bodyPr anchor="b" anchorCtr="1"/>
          <a:p>
            <a:pPr algn="ctr">
              <a:lnSpc>
                <a:spcPct val="100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Sugestão de Estudo</a:t>
            </a:r>
            <a:endParaRPr/>
          </a:p>
        </p:txBody>
      </p:sp>
      <p:sp>
        <p:nvSpPr>
          <p:cNvPr id="223" name="TextShape 2"/>
          <p:cNvSpPr txBox="1"/>
          <p:nvPr/>
        </p:nvSpPr>
        <p:spPr>
          <a:xfrm>
            <a:off x="0" y="1008000"/>
            <a:ext cx="9143640" cy="909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75000"/>
              <a:buFont typeface="Wingdings" charset="2"/>
              <a:buChar char=""/>
            </a:pPr>
            <a:r>
              <a:rPr lang="en-GB" sz="2400" strike="noStrike">
                <a:solidFill>
                  <a:srgbClr val="000000"/>
                </a:solidFill>
                <a:latin typeface="Arial"/>
              </a:rPr>
              <a:t>Sedra (5ª ed.) – Capítulo 4, Seção 4.7 – 4.8</a:t>
            </a:r>
            <a:endParaRPr/>
          </a:p>
          <a:p>
            <a:pPr>
              <a:lnSpc>
                <a:spcPct val="100000"/>
              </a:lnSpc>
            </a:pPr>
            <a:r>
              <a:rPr lang="en-GB" sz="2400" strike="noStrike">
                <a:solidFill>
                  <a:srgbClr val="000000"/>
                </a:solidFill>
                <a:latin typeface="Arial"/>
              </a:rPr>
              <a:t>	</a:t>
            </a:r>
            <a:r>
              <a:rPr lang="en-GB" sz="2400" strike="noStrike">
                <a:solidFill>
                  <a:srgbClr val="000000"/>
                </a:solidFill>
                <a:latin typeface="Arial"/>
              </a:rPr>
              <a:t>Exercícios correspondentes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0" y="119160"/>
            <a:ext cx="9143640" cy="525240"/>
          </a:xfrm>
          <a:prstGeom prst="rect">
            <a:avLst/>
          </a:prstGeom>
          <a:noFill/>
          <a:ln>
            <a:noFill/>
          </a:ln>
        </p:spPr>
        <p:txBody>
          <a:bodyPr anchor="b" anchorCtr="1"/>
          <a:p>
            <a:pPr algn="ctr">
              <a:lnSpc>
                <a:spcPct val="100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Amplificadores com MOSFET</a:t>
            </a:r>
            <a:endParaRPr/>
          </a:p>
        </p:txBody>
      </p:sp>
      <p:sp>
        <p:nvSpPr>
          <p:cNvPr id="155" name="TextShape 2"/>
          <p:cNvSpPr txBox="1"/>
          <p:nvPr/>
        </p:nvSpPr>
        <p:spPr>
          <a:xfrm>
            <a:off x="0" y="857160"/>
            <a:ext cx="9143640" cy="461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buSzPct val="75000"/>
              <a:buFont typeface="Wingdings" charset="2"/>
              <a:buChar char=""/>
            </a:pPr>
            <a:r>
              <a:rPr lang="en-GB" sz="2400" strike="noStrike">
                <a:solidFill>
                  <a:srgbClr val="000000"/>
                </a:solidFill>
                <a:latin typeface="Arial"/>
              </a:rPr>
              <a:t>Estrutura básica</a:t>
            </a:r>
            <a:endParaRPr/>
          </a:p>
        </p:txBody>
      </p:sp>
      <p:pic>
        <p:nvPicPr>
          <p:cNvPr id="156" name="Picture 2" descr=""/>
          <p:cNvPicPr/>
          <p:nvPr/>
        </p:nvPicPr>
        <p:blipFill>
          <a:blip r:embed="rId1"/>
          <a:stretch/>
        </p:blipFill>
        <p:spPr>
          <a:xfrm>
            <a:off x="571320" y="1792440"/>
            <a:ext cx="3884400" cy="4279680"/>
          </a:xfrm>
          <a:prstGeom prst="rect">
            <a:avLst/>
          </a:prstGeom>
          <a:ln w="9360">
            <a:noFill/>
          </a:ln>
        </p:spPr>
      </p:pic>
      <p:graphicFrame>
        <p:nvGraphicFramePr>
          <p:cNvPr id="157" name="Table 3"/>
          <p:cNvGraphicFramePr/>
          <p:nvPr/>
        </p:nvGraphicFramePr>
        <p:xfrm>
          <a:off x="5643720" y="3190680"/>
          <a:ext cx="3047760" cy="1482840"/>
        </p:xfrm>
        <a:graphic>
          <a:graphicData uri="http://schemas.openxmlformats.org/drawingml/2006/table">
            <a:tbl>
              <a:tblPr/>
              <a:tblGrid>
                <a:gridCol w="3047760"/>
              </a:tblGrid>
              <a:tr h="3708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trike="noStrike">
                          <a:solidFill>
                            <a:srgbClr val="ffffff"/>
                          </a:solidFill>
                          <a:latin typeface="Arial"/>
                        </a:rPr>
                        <a:t>Tipo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trike="noStrike">
                          <a:solidFill>
                            <a:srgbClr val="000000"/>
                          </a:solidFill>
                          <a:latin typeface="Arial"/>
                        </a:rPr>
                        <a:t>Fonte comum (FC)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trike="noStrike">
                          <a:solidFill>
                            <a:srgbClr val="000000"/>
                          </a:solidFill>
                          <a:latin typeface="Arial"/>
                        </a:rPr>
                        <a:t>Porta comum (PC)</a:t>
                      </a:r>
                      <a:endParaRPr/>
                    </a:p>
                  </a:txBody>
                  <a:tcPr/>
                </a:tc>
              </a:tr>
              <a:tr h="3704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trike="noStrike">
                          <a:solidFill>
                            <a:srgbClr val="000000"/>
                          </a:solidFill>
                          <a:latin typeface="Arial"/>
                        </a:rPr>
                        <a:t>Dreno comum (DC)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0" y="119160"/>
            <a:ext cx="9143640" cy="525240"/>
          </a:xfrm>
          <a:prstGeom prst="rect">
            <a:avLst/>
          </a:prstGeom>
          <a:noFill/>
          <a:ln>
            <a:noFill/>
          </a:ln>
        </p:spPr>
        <p:txBody>
          <a:bodyPr anchor="b" anchorCtr="1"/>
          <a:p>
            <a:pPr algn="ctr">
              <a:lnSpc>
                <a:spcPct val="68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Amplificador em Fonte Comum (FC)</a:t>
            </a:r>
            <a:endParaRPr/>
          </a:p>
        </p:txBody>
      </p:sp>
      <p:pic>
        <p:nvPicPr>
          <p:cNvPr id="159" name="Picture 2" descr=""/>
          <p:cNvPicPr/>
          <p:nvPr/>
        </p:nvPicPr>
        <p:blipFill>
          <a:blip r:embed="rId1"/>
          <a:stretch/>
        </p:blipFill>
        <p:spPr>
          <a:xfrm>
            <a:off x="71280" y="1090800"/>
            <a:ext cx="3781080" cy="2943000"/>
          </a:xfrm>
          <a:prstGeom prst="rect">
            <a:avLst/>
          </a:prstGeom>
          <a:ln w="9360">
            <a:noFill/>
          </a:ln>
        </p:spPr>
      </p:pic>
      <p:pic>
        <p:nvPicPr>
          <p:cNvPr id="160" name="Picture 4" descr=""/>
          <p:cNvPicPr/>
          <p:nvPr/>
        </p:nvPicPr>
        <p:blipFill>
          <a:blip r:embed="rId2"/>
          <a:stretch/>
        </p:blipFill>
        <p:spPr>
          <a:xfrm>
            <a:off x="71280" y="4533840"/>
            <a:ext cx="5121000" cy="1823760"/>
          </a:xfrm>
          <a:prstGeom prst="rect">
            <a:avLst/>
          </a:prstGeom>
          <a:ln w="9360">
            <a:noFill/>
          </a:ln>
        </p:spPr>
      </p:pic>
      <p:pic>
        <p:nvPicPr>
          <p:cNvPr id="161" name="Picture 55" descr=""/>
          <p:cNvPicPr/>
          <p:nvPr/>
        </p:nvPicPr>
        <p:blipFill>
          <a:blip r:embed="rId3"/>
          <a:stretch/>
        </p:blipFill>
        <p:spPr>
          <a:xfrm>
            <a:off x="5357880" y="4637160"/>
            <a:ext cx="3500280" cy="429840"/>
          </a:xfrm>
          <a:prstGeom prst="rect">
            <a:avLst/>
          </a:prstGeom>
          <a:ln>
            <a:noFill/>
          </a:ln>
        </p:spPr>
      </p:pic>
      <p:sp>
        <p:nvSpPr>
          <p:cNvPr id="162" name="CustomShape 2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CustomShape 3"/>
          <p:cNvSpPr/>
          <p:nvPr/>
        </p:nvSpPr>
        <p:spPr>
          <a:xfrm>
            <a:off x="0" y="457200"/>
            <a:ext cx="9143640" cy="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4" name="CustomShape 4"/>
          <p:cNvSpPr/>
          <p:nvPr/>
        </p:nvSpPr>
        <p:spPr>
          <a:xfrm>
            <a:off x="1143000" y="5786280"/>
            <a:ext cx="213840" cy="28548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5" name="CustomShape 5"/>
          <p:cNvSpPr/>
          <p:nvPr/>
        </p:nvSpPr>
        <p:spPr>
          <a:xfrm>
            <a:off x="4143240" y="5715000"/>
            <a:ext cx="213840" cy="28548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Picture 4" descr=""/>
          <p:cNvPicPr/>
          <p:nvPr/>
        </p:nvPicPr>
        <p:blipFill>
          <a:blip r:embed="rId1"/>
          <a:stretch/>
        </p:blipFill>
        <p:spPr>
          <a:xfrm>
            <a:off x="259200" y="4079520"/>
            <a:ext cx="4041360" cy="2712240"/>
          </a:xfrm>
          <a:prstGeom prst="rect">
            <a:avLst/>
          </a:prstGeom>
          <a:ln w="9360">
            <a:noFill/>
          </a:ln>
        </p:spPr>
      </p:pic>
      <p:sp>
        <p:nvSpPr>
          <p:cNvPr id="167" name="TextShape 1"/>
          <p:cNvSpPr txBox="1"/>
          <p:nvPr/>
        </p:nvSpPr>
        <p:spPr>
          <a:xfrm>
            <a:off x="0" y="119160"/>
            <a:ext cx="9143640" cy="525240"/>
          </a:xfrm>
          <a:prstGeom prst="rect">
            <a:avLst/>
          </a:prstGeom>
          <a:noFill/>
          <a:ln>
            <a:noFill/>
          </a:ln>
        </p:spPr>
        <p:txBody>
          <a:bodyPr anchor="b" anchorCtr="1"/>
          <a:p>
            <a:pPr algn="ctr">
              <a:lnSpc>
                <a:spcPct val="68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Amplificador em Fonte Comum com R</a:t>
            </a:r>
            <a:r>
              <a:rPr b="1" lang="en-GB" sz="3200" strike="noStrike" baseline="-25000">
                <a:solidFill>
                  <a:srgbClr val="000000"/>
                </a:solidFill>
                <a:latin typeface="Arial"/>
              </a:rPr>
              <a:t>S</a:t>
            </a: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 (FCR)</a:t>
            </a:r>
            <a:endParaRPr/>
          </a:p>
        </p:txBody>
      </p:sp>
      <p:pic>
        <p:nvPicPr>
          <p:cNvPr id="168" name="Picture 2" descr=""/>
          <p:cNvPicPr/>
          <p:nvPr/>
        </p:nvPicPr>
        <p:blipFill>
          <a:blip r:embed="rId2"/>
          <a:stretch/>
        </p:blipFill>
        <p:spPr>
          <a:xfrm>
            <a:off x="232560" y="642960"/>
            <a:ext cx="4093920" cy="3335400"/>
          </a:xfrm>
          <a:prstGeom prst="rect">
            <a:avLst/>
          </a:prstGeom>
          <a:ln w="9360">
            <a:noFill/>
          </a:ln>
        </p:spPr>
      </p:pic>
      <p:sp>
        <p:nvSpPr>
          <p:cNvPr id="169" name="CustomShape 2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0" name="CustomShape 3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CustomShape 4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2" name="CustomShape 5"/>
          <p:cNvSpPr/>
          <p:nvPr/>
        </p:nvSpPr>
        <p:spPr>
          <a:xfrm>
            <a:off x="35712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CustomShape 6"/>
          <p:cNvSpPr/>
          <p:nvPr/>
        </p:nvSpPr>
        <p:spPr>
          <a:xfrm flipV="1" rot="10800000">
            <a:off x="4786200" y="4428360"/>
            <a:ext cx="428400" cy="70920"/>
          </a:xfrm>
          <a:prstGeom prst="straightConnector1">
            <a:avLst/>
          </a:prstGeom>
          <a:solidFill>
            <a:srgbClr val="00b8ff"/>
          </a:solidFill>
          <a:ln w="57240">
            <a:solidFill>
              <a:srgbClr val="ff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74" name="CustomShape 7"/>
          <p:cNvSpPr/>
          <p:nvPr/>
        </p:nvSpPr>
        <p:spPr>
          <a:xfrm flipV="1" rot="10800000">
            <a:off x="4929120" y="5143680"/>
            <a:ext cx="2714400" cy="213840"/>
          </a:xfrm>
          <a:prstGeom prst="straightConnector1">
            <a:avLst/>
          </a:prstGeom>
          <a:solidFill>
            <a:srgbClr val="00b8ff"/>
          </a:solidFill>
          <a:ln w="38160">
            <a:solidFill>
              <a:srgbClr val="ff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75" name="CustomShape 8"/>
          <p:cNvSpPr/>
          <p:nvPr/>
        </p:nvSpPr>
        <p:spPr>
          <a:xfrm>
            <a:off x="61920" y="3786120"/>
            <a:ext cx="1715760" cy="90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68000"/>
              </a:lnSpc>
            </a:pPr>
            <a:r>
              <a:rPr b="1" lang="pt-BR" sz="3200" strike="noStrike">
                <a:solidFill>
                  <a:srgbClr val="ff0000"/>
                </a:solidFill>
                <a:latin typeface="Arial"/>
              </a:rPr>
              <a:t>Modelo </a:t>
            </a:r>
            <a:endParaRPr/>
          </a:p>
          <a:p>
            <a:pPr algn="ctr">
              <a:lnSpc>
                <a:spcPct val="68000"/>
              </a:lnSpc>
            </a:pPr>
            <a:r>
              <a:rPr b="1" lang="pt-BR" sz="3200" strike="noStrike">
                <a:solidFill>
                  <a:srgbClr val="ff0000"/>
                </a:solidFill>
                <a:latin typeface="Arial"/>
              </a:rPr>
              <a:t>T</a:t>
            </a:r>
            <a:endParaRPr/>
          </a:p>
        </p:txBody>
      </p:sp>
      <p:sp>
        <p:nvSpPr>
          <p:cNvPr id="176" name="CustomShape 9"/>
          <p:cNvSpPr/>
          <p:nvPr/>
        </p:nvSpPr>
        <p:spPr>
          <a:xfrm flipH="1" rot="16200000">
            <a:off x="1285920" y="4286520"/>
            <a:ext cx="499680" cy="499680"/>
          </a:xfrm>
          <a:prstGeom prst="straightConnector1">
            <a:avLst/>
          </a:prstGeom>
          <a:solidFill>
            <a:srgbClr val="00b8ff"/>
          </a:solidFill>
          <a:ln w="9360">
            <a:solidFill>
              <a:schemeClr val="tx1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77" name="CustomShape 10"/>
          <p:cNvSpPr/>
          <p:nvPr/>
        </p:nvSpPr>
        <p:spPr>
          <a:xfrm>
            <a:off x="1071360" y="6143760"/>
            <a:ext cx="213840" cy="28548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CustomShape 11"/>
          <p:cNvSpPr/>
          <p:nvPr/>
        </p:nvSpPr>
        <p:spPr>
          <a:xfrm>
            <a:off x="3429000" y="5429160"/>
            <a:ext cx="213840" cy="28548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CustomShape 12"/>
          <p:cNvSpPr/>
          <p:nvPr/>
        </p:nvSpPr>
        <p:spPr>
          <a:xfrm>
            <a:off x="4643280" y="5357880"/>
            <a:ext cx="3785760" cy="999720"/>
          </a:xfrm>
          <a:prstGeom prst="rect">
            <a:avLst/>
          </a:prstGeom>
          <a:noFill/>
          <a:ln w="38160">
            <a:solidFill>
              <a:srgbClr val="ff0000"/>
            </a:solidFill>
            <a:custDash>
              <a:ds d="400000" sp="3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0" name="CustomShape 13"/>
          <p:cNvSpPr/>
          <p:nvPr/>
        </p:nvSpPr>
        <p:spPr>
          <a:xfrm>
            <a:off x="8001000" y="3143160"/>
            <a:ext cx="499680" cy="221436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Picture 4" descr=""/>
          <p:cNvPicPr/>
          <p:nvPr/>
        </p:nvPicPr>
        <p:blipFill>
          <a:blip r:embed="rId1"/>
          <a:stretch/>
        </p:blipFill>
        <p:spPr>
          <a:xfrm>
            <a:off x="259200" y="4079520"/>
            <a:ext cx="4041360" cy="2712240"/>
          </a:xfrm>
          <a:prstGeom prst="rect">
            <a:avLst/>
          </a:prstGeom>
          <a:ln w="9360">
            <a:noFill/>
          </a:ln>
        </p:spPr>
      </p:pic>
      <p:sp>
        <p:nvSpPr>
          <p:cNvPr id="182" name="TextShape 1"/>
          <p:cNvSpPr txBox="1"/>
          <p:nvPr/>
        </p:nvSpPr>
        <p:spPr>
          <a:xfrm>
            <a:off x="0" y="119160"/>
            <a:ext cx="9143640" cy="525240"/>
          </a:xfrm>
          <a:prstGeom prst="rect">
            <a:avLst/>
          </a:prstGeom>
          <a:noFill/>
          <a:ln>
            <a:noFill/>
          </a:ln>
        </p:spPr>
        <p:txBody>
          <a:bodyPr anchor="b" anchorCtr="1"/>
          <a:p>
            <a:pPr algn="ctr">
              <a:lnSpc>
                <a:spcPct val="68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Amplificador em Fonte Comum com R</a:t>
            </a:r>
            <a:r>
              <a:rPr b="1" lang="en-GB" sz="3200" strike="noStrike" baseline="-25000">
                <a:solidFill>
                  <a:srgbClr val="000000"/>
                </a:solidFill>
                <a:latin typeface="Arial"/>
              </a:rPr>
              <a:t>S</a:t>
            </a: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 (FCR)</a:t>
            </a:r>
            <a:endParaRPr/>
          </a:p>
        </p:txBody>
      </p:sp>
      <p:pic>
        <p:nvPicPr>
          <p:cNvPr id="183" name="Picture 2" descr=""/>
          <p:cNvPicPr/>
          <p:nvPr/>
        </p:nvPicPr>
        <p:blipFill>
          <a:blip r:embed="rId2"/>
          <a:stretch/>
        </p:blipFill>
        <p:spPr>
          <a:xfrm>
            <a:off x="232560" y="642960"/>
            <a:ext cx="4093920" cy="3335400"/>
          </a:xfrm>
          <a:prstGeom prst="rect">
            <a:avLst/>
          </a:prstGeom>
          <a:ln w="9360">
            <a:noFill/>
          </a:ln>
        </p:spPr>
      </p:pic>
      <p:sp>
        <p:nvSpPr>
          <p:cNvPr id="184" name="CustomShape 2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5" name="CustomShape 3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CustomShape 4"/>
          <p:cNvSpPr/>
          <p:nvPr/>
        </p:nvSpPr>
        <p:spPr>
          <a:xfrm>
            <a:off x="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CustomShape 5"/>
          <p:cNvSpPr/>
          <p:nvPr/>
        </p:nvSpPr>
        <p:spPr>
          <a:xfrm>
            <a:off x="357120" y="0"/>
            <a:ext cx="9143640" cy="45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8" name="CustomShape 6"/>
          <p:cNvSpPr/>
          <p:nvPr/>
        </p:nvSpPr>
        <p:spPr>
          <a:xfrm flipV="1" rot="10800000">
            <a:off x="4786200" y="4428360"/>
            <a:ext cx="428400" cy="70920"/>
          </a:xfrm>
          <a:prstGeom prst="straightConnector1">
            <a:avLst/>
          </a:prstGeom>
          <a:solidFill>
            <a:srgbClr val="00b8ff"/>
          </a:solidFill>
          <a:ln w="57240">
            <a:solidFill>
              <a:srgbClr val="ff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89" name="CustomShape 7"/>
          <p:cNvSpPr/>
          <p:nvPr/>
        </p:nvSpPr>
        <p:spPr>
          <a:xfrm flipV="1" rot="10800000">
            <a:off x="4929120" y="5143680"/>
            <a:ext cx="2714400" cy="213840"/>
          </a:xfrm>
          <a:prstGeom prst="straightConnector1">
            <a:avLst/>
          </a:prstGeom>
          <a:solidFill>
            <a:srgbClr val="00b8ff"/>
          </a:solidFill>
          <a:ln w="38160">
            <a:solidFill>
              <a:srgbClr val="ff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90" name="CustomShape 8"/>
          <p:cNvSpPr/>
          <p:nvPr/>
        </p:nvSpPr>
        <p:spPr>
          <a:xfrm>
            <a:off x="61920" y="3786120"/>
            <a:ext cx="1715760" cy="90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68000"/>
              </a:lnSpc>
            </a:pPr>
            <a:r>
              <a:rPr b="1" lang="pt-BR" sz="3200" strike="noStrike">
                <a:solidFill>
                  <a:srgbClr val="ff0000"/>
                </a:solidFill>
                <a:latin typeface="Arial"/>
              </a:rPr>
              <a:t>Modelo </a:t>
            </a:r>
            <a:endParaRPr/>
          </a:p>
          <a:p>
            <a:pPr algn="ctr">
              <a:lnSpc>
                <a:spcPct val="68000"/>
              </a:lnSpc>
            </a:pPr>
            <a:r>
              <a:rPr b="1" lang="pt-BR" sz="3200" strike="noStrike">
                <a:solidFill>
                  <a:srgbClr val="ff0000"/>
                </a:solidFill>
                <a:latin typeface="Arial"/>
              </a:rPr>
              <a:t>T</a:t>
            </a:r>
            <a:endParaRPr/>
          </a:p>
        </p:txBody>
      </p:sp>
      <p:sp>
        <p:nvSpPr>
          <p:cNvPr id="191" name="CustomShape 9"/>
          <p:cNvSpPr/>
          <p:nvPr/>
        </p:nvSpPr>
        <p:spPr>
          <a:xfrm flipH="1" rot="16200000">
            <a:off x="1285920" y="4286520"/>
            <a:ext cx="499680" cy="499680"/>
          </a:xfrm>
          <a:prstGeom prst="straightConnector1">
            <a:avLst/>
          </a:prstGeom>
          <a:solidFill>
            <a:srgbClr val="00b8ff"/>
          </a:solidFill>
          <a:ln w="9360">
            <a:solidFill>
              <a:schemeClr val="tx1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92" name="CustomShape 10"/>
          <p:cNvSpPr/>
          <p:nvPr/>
        </p:nvSpPr>
        <p:spPr>
          <a:xfrm>
            <a:off x="1071360" y="6143760"/>
            <a:ext cx="213840" cy="28548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3" name="CustomShape 11"/>
          <p:cNvSpPr/>
          <p:nvPr/>
        </p:nvSpPr>
        <p:spPr>
          <a:xfrm>
            <a:off x="3429000" y="5429160"/>
            <a:ext cx="213840" cy="28548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4" name="CustomShape 12"/>
          <p:cNvSpPr/>
          <p:nvPr/>
        </p:nvSpPr>
        <p:spPr>
          <a:xfrm>
            <a:off x="4643280" y="5357880"/>
            <a:ext cx="3785760" cy="999720"/>
          </a:xfrm>
          <a:prstGeom prst="rect">
            <a:avLst/>
          </a:prstGeom>
          <a:noFill/>
          <a:ln w="38160">
            <a:solidFill>
              <a:srgbClr val="ff0000"/>
            </a:solidFill>
            <a:custDash>
              <a:ds d="400000" sp="3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5" name="CustomShape 13"/>
          <p:cNvSpPr/>
          <p:nvPr/>
        </p:nvSpPr>
        <p:spPr>
          <a:xfrm>
            <a:off x="8001000" y="3143160"/>
            <a:ext cx="499680" cy="221436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0" y="119160"/>
            <a:ext cx="9143640" cy="525240"/>
          </a:xfrm>
          <a:prstGeom prst="rect">
            <a:avLst/>
          </a:prstGeom>
          <a:noFill/>
          <a:ln>
            <a:noFill/>
          </a:ln>
        </p:spPr>
        <p:txBody>
          <a:bodyPr anchor="b" anchorCtr="1"/>
          <a:p>
            <a:pPr algn="ctr">
              <a:lnSpc>
                <a:spcPct val="68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Amplificador em Fonte Comum com R</a:t>
            </a:r>
            <a:r>
              <a:rPr b="1" lang="en-GB" sz="3200" strike="noStrike" baseline="-25000">
                <a:solidFill>
                  <a:srgbClr val="000000"/>
                </a:solidFill>
                <a:latin typeface="Arial"/>
              </a:rPr>
              <a:t>S</a:t>
            </a: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 (FCR)</a:t>
            </a:r>
            <a:endParaRPr/>
          </a:p>
        </p:txBody>
      </p:sp>
      <p:pic>
        <p:nvPicPr>
          <p:cNvPr id="197" name="Picture 2" descr=""/>
          <p:cNvPicPr/>
          <p:nvPr/>
        </p:nvPicPr>
        <p:blipFill>
          <a:blip r:embed="rId1"/>
          <a:stretch/>
        </p:blipFill>
        <p:spPr>
          <a:xfrm>
            <a:off x="232560" y="642960"/>
            <a:ext cx="4093920" cy="3335400"/>
          </a:xfrm>
          <a:prstGeom prst="rect">
            <a:avLst/>
          </a:prstGeom>
          <a:ln w="9360">
            <a:noFill/>
          </a:ln>
        </p:spPr>
      </p:pic>
      <p:pic>
        <p:nvPicPr>
          <p:cNvPr id="198" name="Picture 4" descr=""/>
          <p:cNvPicPr/>
          <p:nvPr/>
        </p:nvPicPr>
        <p:blipFill>
          <a:blip r:embed="rId2"/>
          <a:stretch/>
        </p:blipFill>
        <p:spPr>
          <a:xfrm>
            <a:off x="259200" y="4079520"/>
            <a:ext cx="4041360" cy="271224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0" y="119160"/>
            <a:ext cx="9143640" cy="525240"/>
          </a:xfrm>
          <a:prstGeom prst="rect">
            <a:avLst/>
          </a:prstGeom>
          <a:noFill/>
          <a:ln>
            <a:noFill/>
          </a:ln>
        </p:spPr>
        <p:txBody>
          <a:bodyPr anchor="b" anchorCtr="1"/>
          <a:p>
            <a:pPr algn="ctr">
              <a:lnSpc>
                <a:spcPct val="68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Amplificador em Dreno Comum (DC)</a:t>
            </a:r>
            <a:endParaRPr/>
          </a:p>
        </p:txBody>
      </p:sp>
      <p:pic>
        <p:nvPicPr>
          <p:cNvPr id="200" name="Picture 2" descr=""/>
          <p:cNvPicPr/>
          <p:nvPr/>
        </p:nvPicPr>
        <p:blipFill>
          <a:blip r:embed="rId1"/>
          <a:stretch/>
        </p:blipFill>
        <p:spPr>
          <a:xfrm>
            <a:off x="66600" y="839880"/>
            <a:ext cx="3504960" cy="1986840"/>
          </a:xfrm>
          <a:prstGeom prst="rect">
            <a:avLst/>
          </a:prstGeom>
          <a:ln w="9360">
            <a:noFill/>
          </a:ln>
        </p:spPr>
      </p:pic>
      <p:pic>
        <p:nvPicPr>
          <p:cNvPr id="201" name="Picture 4" descr=""/>
          <p:cNvPicPr/>
          <p:nvPr/>
        </p:nvPicPr>
        <p:blipFill>
          <a:blip r:embed="rId2"/>
          <a:stretch/>
        </p:blipFill>
        <p:spPr>
          <a:xfrm>
            <a:off x="240480" y="3159000"/>
            <a:ext cx="3157200" cy="3023280"/>
          </a:xfrm>
          <a:prstGeom prst="rect">
            <a:avLst/>
          </a:prstGeom>
          <a:ln w="9360">
            <a:noFill/>
          </a:ln>
        </p:spPr>
      </p:pic>
      <p:pic>
        <p:nvPicPr>
          <p:cNvPr id="202" name="Picture 5" descr=""/>
          <p:cNvPicPr/>
          <p:nvPr/>
        </p:nvPicPr>
        <p:blipFill>
          <a:blip r:embed="rId3"/>
          <a:stretch/>
        </p:blipFill>
        <p:spPr>
          <a:xfrm>
            <a:off x="3714840" y="839880"/>
            <a:ext cx="2614680" cy="1986840"/>
          </a:xfrm>
          <a:prstGeom prst="rect">
            <a:avLst/>
          </a:prstGeom>
          <a:ln w="9360">
            <a:noFill/>
          </a:ln>
        </p:spPr>
      </p:pic>
      <p:pic>
        <p:nvPicPr>
          <p:cNvPr id="203" name="Picture 6" descr=""/>
          <p:cNvPicPr/>
          <p:nvPr/>
        </p:nvPicPr>
        <p:blipFill>
          <a:blip r:embed="rId4"/>
          <a:stretch/>
        </p:blipFill>
        <p:spPr>
          <a:xfrm>
            <a:off x="6687360" y="809280"/>
            <a:ext cx="2456280" cy="2048040"/>
          </a:xfrm>
          <a:prstGeom prst="rect">
            <a:avLst/>
          </a:prstGeom>
          <a:ln w="9360">
            <a:noFill/>
          </a:ln>
        </p:spPr>
      </p:pic>
      <p:sp>
        <p:nvSpPr>
          <p:cNvPr id="204" name="CustomShape 2"/>
          <p:cNvSpPr/>
          <p:nvPr/>
        </p:nvSpPr>
        <p:spPr>
          <a:xfrm>
            <a:off x="4071960" y="4842360"/>
            <a:ext cx="3642840" cy="67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Arial"/>
              </a:rPr>
              <a:t>Normalmente r</a:t>
            </a:r>
            <a:r>
              <a:rPr lang="pt-BR" strike="noStrike" baseline="-25000">
                <a:solidFill>
                  <a:srgbClr val="000000"/>
                </a:solidFill>
                <a:latin typeface="Arial"/>
              </a:rPr>
              <a:t>o</a:t>
            </a:r>
            <a:r>
              <a:rPr lang="pt-BR" strike="noStrike">
                <a:solidFill>
                  <a:srgbClr val="000000"/>
                </a:solidFill>
                <a:latin typeface="Arial"/>
              </a:rPr>
              <a:t> &gt;&gt; 1/g</a:t>
            </a:r>
            <a:r>
              <a:rPr lang="pt-BR" strike="noStrike" baseline="-25000">
                <a:solidFill>
                  <a:srgbClr val="000000"/>
                </a:solidFill>
                <a:latin typeface="Arial"/>
              </a:rPr>
              <a:t>m</a:t>
            </a:r>
            <a:r>
              <a:rPr lang="pt-BR" strike="noStrike">
                <a:solidFill>
                  <a:srgbClr val="000000"/>
                </a:solidFill>
                <a:latin typeface="Arial"/>
              </a:rPr>
              <a:t>: A</a:t>
            </a:r>
            <a:r>
              <a:rPr lang="pt-BR" strike="noStrike" baseline="-25000">
                <a:solidFill>
                  <a:srgbClr val="000000"/>
                </a:solidFill>
                <a:latin typeface="Arial"/>
              </a:rPr>
              <a:t>vo</a:t>
            </a:r>
            <a:r>
              <a:rPr lang="pt-BR" strike="noStrike">
                <a:solidFill>
                  <a:srgbClr val="000000"/>
                </a:solidFill>
                <a:latin typeface="Arial"/>
              </a:rPr>
              <a:t> → 1</a:t>
            </a:r>
            <a:endParaRPr/>
          </a:p>
          <a:p>
            <a:pPr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Symbol"/>
              </a:rPr>
              <a:t></a:t>
            </a:r>
            <a:r>
              <a:rPr lang="pt-BR" strike="noStrike">
                <a:solidFill>
                  <a:srgbClr val="000000"/>
                </a:solidFill>
                <a:latin typeface="Arial"/>
              </a:rPr>
              <a:t> </a:t>
            </a:r>
            <a:r>
              <a:rPr lang="pt-BR" strike="noStrike">
                <a:solidFill>
                  <a:srgbClr val="000000"/>
                </a:solidFill>
                <a:latin typeface="Arial"/>
              </a:rPr>
              <a:t>seguidor de fonte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0" y="119160"/>
            <a:ext cx="9143640" cy="525240"/>
          </a:xfrm>
          <a:prstGeom prst="rect">
            <a:avLst/>
          </a:prstGeom>
          <a:noFill/>
          <a:ln>
            <a:noFill/>
          </a:ln>
        </p:spPr>
        <p:txBody>
          <a:bodyPr anchor="b" anchorCtr="1"/>
          <a:p>
            <a:pPr algn="ctr">
              <a:lnSpc>
                <a:spcPct val="68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Amplificador em Porta Comum (PC)</a:t>
            </a:r>
            <a:endParaRPr/>
          </a:p>
        </p:txBody>
      </p:sp>
      <p:pic>
        <p:nvPicPr>
          <p:cNvPr id="206" name="Picture 2" descr=""/>
          <p:cNvPicPr/>
          <p:nvPr/>
        </p:nvPicPr>
        <p:blipFill>
          <a:blip r:embed="rId1"/>
          <a:stretch/>
        </p:blipFill>
        <p:spPr>
          <a:xfrm>
            <a:off x="173520" y="642960"/>
            <a:ext cx="3303720" cy="3230640"/>
          </a:xfrm>
          <a:prstGeom prst="rect">
            <a:avLst/>
          </a:prstGeom>
          <a:ln w="9360">
            <a:noFill/>
          </a:ln>
        </p:spPr>
      </p:pic>
      <p:pic>
        <p:nvPicPr>
          <p:cNvPr id="207" name="Picture 5" descr=""/>
          <p:cNvPicPr/>
          <p:nvPr/>
        </p:nvPicPr>
        <p:blipFill>
          <a:blip r:embed="rId2"/>
          <a:stretch/>
        </p:blipFill>
        <p:spPr>
          <a:xfrm>
            <a:off x="142920" y="4079880"/>
            <a:ext cx="3365280" cy="2706480"/>
          </a:xfrm>
          <a:prstGeom prst="rect">
            <a:avLst/>
          </a:prstGeom>
          <a:ln w="9360">
            <a:noFill/>
          </a:ln>
        </p:spPr>
      </p:pic>
      <p:pic>
        <p:nvPicPr>
          <p:cNvPr id="208" name="Picture 6" descr=""/>
          <p:cNvPicPr/>
          <p:nvPr/>
        </p:nvPicPr>
        <p:blipFill>
          <a:blip r:embed="rId3"/>
          <a:stretch/>
        </p:blipFill>
        <p:spPr>
          <a:xfrm>
            <a:off x="4000320" y="3579840"/>
            <a:ext cx="2779200" cy="2991960"/>
          </a:xfrm>
          <a:prstGeom prst="rect">
            <a:avLst/>
          </a:prstGeom>
          <a:ln w="9360">
            <a:noFill/>
          </a:ln>
        </p:spPr>
      </p:pic>
      <p:sp>
        <p:nvSpPr>
          <p:cNvPr id="209" name="CustomShape 2"/>
          <p:cNvSpPr/>
          <p:nvPr/>
        </p:nvSpPr>
        <p:spPr>
          <a:xfrm>
            <a:off x="6858000" y="3967560"/>
            <a:ext cx="2285640" cy="118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lang="pt-BR" strike="noStrike">
                <a:solidFill>
                  <a:srgbClr val="000000"/>
                </a:solidFill>
                <a:latin typeface="Arial"/>
              </a:rPr>
              <a:t>Amplificador de corrente de ganho unitário ou seguidor de corrente</a:t>
            </a:r>
            <a:endParaRPr/>
          </a:p>
        </p:txBody>
      </p:sp>
      <p:sp>
        <p:nvSpPr>
          <p:cNvPr id="210" name="CustomShape 3"/>
          <p:cNvSpPr/>
          <p:nvPr/>
        </p:nvSpPr>
        <p:spPr>
          <a:xfrm>
            <a:off x="4071960" y="3203640"/>
            <a:ext cx="4357440" cy="36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  <a:buFont typeface="Wingdings" charset="2"/>
              <a:buChar char=""/>
            </a:pPr>
            <a:r>
              <a:rPr lang="pt-BR" strike="noStrike">
                <a:solidFill>
                  <a:srgbClr val="000000"/>
                </a:solidFill>
                <a:latin typeface="Arial"/>
              </a:rPr>
              <a:t> </a:t>
            </a:r>
            <a:r>
              <a:rPr lang="pt-BR" strike="noStrike">
                <a:solidFill>
                  <a:srgbClr val="000000"/>
                </a:solidFill>
                <a:latin typeface="Arial"/>
              </a:rPr>
              <a:t>Fonte de sinal: equivalente de Norton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5000760" y="119160"/>
            <a:ext cx="4142880" cy="525240"/>
          </a:xfrm>
          <a:prstGeom prst="rect">
            <a:avLst/>
          </a:prstGeom>
          <a:noFill/>
          <a:ln>
            <a:noFill/>
          </a:ln>
        </p:spPr>
        <p:txBody>
          <a:bodyPr anchor="b" anchorCtr="1"/>
          <a:p>
            <a:pPr algn="ctr">
              <a:lnSpc>
                <a:spcPct val="68000"/>
              </a:lnSpc>
            </a:pPr>
            <a:r>
              <a:rPr b="1" lang="en-GB" sz="3200" strike="noStrike">
                <a:solidFill>
                  <a:srgbClr val="000000"/>
                </a:solidFill>
                <a:latin typeface="Arial"/>
              </a:rPr>
              <a:t>Resumo</a:t>
            </a:r>
            <a:endParaRPr/>
          </a:p>
        </p:txBody>
      </p:sp>
      <p:pic>
        <p:nvPicPr>
          <p:cNvPr id="212" name="Picture 3" descr=""/>
          <p:cNvPicPr/>
          <p:nvPr/>
        </p:nvPicPr>
        <p:blipFill>
          <a:blip r:embed="rId1"/>
          <a:stretch/>
        </p:blipFill>
        <p:spPr>
          <a:xfrm>
            <a:off x="36720" y="0"/>
            <a:ext cx="5392440" cy="6857640"/>
          </a:xfrm>
          <a:prstGeom prst="rect">
            <a:avLst/>
          </a:prstGeom>
          <a:ln>
            <a:noFill/>
          </a:ln>
        </p:spPr>
      </p:pic>
      <p:pic>
        <p:nvPicPr>
          <p:cNvPr id="213" name="Picture 6" descr=""/>
          <p:cNvPicPr/>
          <p:nvPr/>
        </p:nvPicPr>
        <p:blipFill>
          <a:blip r:embed="rId2"/>
          <a:stretch/>
        </p:blipFill>
        <p:spPr>
          <a:xfrm>
            <a:off x="5929200" y="1785960"/>
            <a:ext cx="3085200" cy="391392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