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66.png" ContentType="image/png"/>
  <Override PartName="/ppt/media/image65.jpeg" ContentType="image/jpeg"/>
  <Override PartName="/ppt/media/image64.png" ContentType="image/png"/>
  <Override PartName="/ppt/media/image63.jpeg" ContentType="image/jpeg"/>
  <Override PartName="/ppt/media/image59.jpeg" ContentType="image/jpeg"/>
  <Override PartName="/ppt/media/image58.jpeg" ContentType="image/jpeg"/>
  <Override PartName="/ppt/media/image57.jpeg" ContentType="image/jpeg"/>
  <Override PartName="/ppt/media/image56.jpeg" ContentType="image/jpeg"/>
  <Override PartName="/ppt/media/image54.jpeg" ContentType="image/jpeg"/>
  <Override PartName="/ppt/media/image60.jpeg" ContentType="image/jpeg"/>
  <Override PartName="/ppt/media/image32.png" ContentType="image/png"/>
  <Override PartName="/ppt/media/image47.jpeg" ContentType="image/jpeg"/>
  <Override PartName="/ppt/media/image45.jpeg" ContentType="image/jpeg"/>
  <Override PartName="/ppt/media/image44.jpeg" ContentType="image/jpeg"/>
  <Override PartName="/ppt/media/image16.jpeg" ContentType="image/jpeg"/>
  <Override PartName="/ppt/media/image43.png" ContentType="image/png"/>
  <Override PartName="/ppt/media/image41.png" ContentType="image/png"/>
  <Override PartName="/ppt/media/image15.png" ContentType="image/png"/>
  <Override PartName="/ppt/media/image51.jpeg" ContentType="image/jpeg"/>
  <Override PartName="/ppt/media/image61.jpeg" ContentType="image/jpeg"/>
  <Override PartName="/ppt/media/image48.jpeg" ContentType="image/jpeg"/>
  <Override PartName="/ppt/media/image42.png" ContentType="image/png"/>
  <Override PartName="/ppt/media/image27.jpeg" ContentType="image/jpeg"/>
  <Override PartName="/ppt/media/image40.jpeg" ContentType="image/jpeg"/>
  <Override PartName="/ppt/media/image39.png" ContentType="image/png"/>
  <Override PartName="/ppt/media/image38.png" ContentType="image/png"/>
  <Override PartName="/ppt/media/image35.png" ContentType="image/png"/>
  <Override PartName="/ppt/media/image53.jpeg" ContentType="image/jpeg"/>
  <Override PartName="/ppt/media/image37.png" ContentType="image/png"/>
  <Override PartName="/ppt/media/image36.png" ContentType="image/png"/>
  <Override PartName="/ppt/media/image34.png" ContentType="image/png"/>
  <Override PartName="/ppt/media/image33.png" ContentType="image/png"/>
  <Override PartName="/ppt/media/image50.jpeg" ContentType="image/jpeg"/>
  <Override PartName="/ppt/media/image62.jpeg" ContentType="image/jpeg"/>
  <Override PartName="/ppt/media/image2.png" ContentType="image/png"/>
  <Override PartName="/ppt/media/image49.jpeg" ContentType="image/jpeg"/>
  <Override PartName="/ppt/media/image31.png" ContentType="image/png"/>
  <Override PartName="/ppt/media/image52.jpeg" ContentType="image/jpeg"/>
  <Override PartName="/ppt/media/image17.jpeg" ContentType="image/jpeg"/>
  <Override PartName="/ppt/media/image3.png" ContentType="image/png"/>
  <Override PartName="/ppt/media/image30.jpeg" ContentType="image/jpeg"/>
  <Override PartName="/ppt/media/image25.jpeg" ContentType="image/jpeg"/>
  <Override PartName="/ppt/media/image46.jpeg" ContentType="image/jpeg"/>
  <Override PartName="/ppt/media/image22.png" ContentType="image/png"/>
  <Override PartName="/ppt/media/image21.png" ContentType="image/png"/>
  <Override PartName="/ppt/media/image10.jpeg" ContentType="image/jpeg"/>
  <Override PartName="/ppt/media/image20.png" ContentType="image/pn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28.jpeg" ContentType="image/jpeg"/>
  <Override PartName="/ppt/media/image14.png" ContentType="image/png"/>
  <Override PartName="/ppt/media/image12.jpeg" ContentType="image/jpeg"/>
  <Override PartName="/ppt/media/image9.jpeg" ContentType="image/jpeg"/>
  <Override PartName="/ppt/media/image11.jpeg" ContentType="image/jpeg"/>
  <Override PartName="/ppt/media/image55.jpeg" ContentType="image/jpeg"/>
  <Override PartName="/ppt/media/image5.png" ContentType="image/png"/>
  <Override PartName="/ppt/media/image8.png" ContentType="image/png"/>
  <Override PartName="/ppt/media/image1.png" ContentType="image/png"/>
  <Override PartName="/ppt/media/image26.jpeg" ContentType="image/jpeg"/>
  <Override PartName="/ppt/media/image7.png" ContentType="image/png"/>
  <Override PartName="/ppt/media/image4.png" ContentType="image/png"/>
  <Override PartName="/ppt/media/image23.png" ContentType="image/png"/>
  <Override PartName="/ppt/media/image13.jpeg" ContentType="image/jpeg"/>
  <Override PartName="/ppt/media/image24.png" ContentType="image/png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6400800" cy="86868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0" y="119160"/>
            <a:ext cx="9143640" cy="2436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0" y="119160"/>
            <a:ext cx="9143640" cy="2436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0" y="119160"/>
            <a:ext cx="9143640" cy="2436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8" name="" descr=""/>
          <p:cNvPicPr/>
          <p:nvPr/>
        </p:nvPicPr>
        <p:blipFill>
          <a:blip r:embed="rId2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/>
        </p:blipFill>
        <p:spPr>
          <a:xfrm>
            <a:off x="2022480" y="1007640"/>
            <a:ext cx="5097960" cy="4067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0" y="119160"/>
            <a:ext cx="9143640" cy="2436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40676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85400" y="313272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85400" y="1008000"/>
            <a:ext cx="44618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0" y="3132720"/>
            <a:ext cx="9143640" cy="1940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5760" y="190440"/>
            <a:ext cx="8765640" cy="152352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lang="en-GB" sz="2800" strike="noStrike">
                <a:solidFill>
                  <a:srgbClr val="000000"/>
                </a:solidFill>
                <a:latin typeface="Arial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214200" y="972360"/>
            <a:ext cx="8714880" cy="41173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i="1" lang="en-GB" sz="32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821600" y="3134160"/>
            <a:ext cx="5500440" cy="464508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i="1" lang="en-GB" sz="24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0" y="1008000"/>
            <a:ext cx="9143640" cy="406764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7.º nível da estrutura de tópicosClick to edit Master text styles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r>
              <a:rPr i="1" lang="en-GB" sz="1600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0" y="64800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78E6968-5FAD-4C76-B80D-0B00C1CDC71D}" type="slidenum">
              <a:rPr lang="pt-BR" sz="1200" strike="noStrike">
                <a:solidFill>
                  <a:srgbClr val="000000"/>
                </a:solidFill>
                <a:latin typeface="BankGothic Md BT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0" y="64800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82B6A38-8D0B-41D3-8475-07612D736540}" type="slidenum">
              <a:rPr lang="pt-BR" sz="1200" strike="noStrike">
                <a:solidFill>
                  <a:srgbClr val="000000"/>
                </a:solidFill>
                <a:latin typeface="BankGothic Md BT"/>
              </a:rPr>
              <a:t>&lt;número&gt;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3200">
                <a:latin typeface="BankGothic Md BT"/>
              </a:rPr>
              <a:t>Clique para editar o formato do texto do título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i="1" lang="en-GB" sz="16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1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12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0" y="119160"/>
            <a:ext cx="9143640" cy="525240"/>
          </a:xfrm>
          <a:prstGeom prst="rect">
            <a:avLst/>
          </a:prstGeom>
        </p:spPr>
        <p:txBody>
          <a:bodyPr anchor="b" anchorCtr="1"/>
          <a:p>
            <a:pPr algn="ctr">
              <a:lnSpc>
                <a:spcPct val="68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ldNum"/>
          </p:nvPr>
        </p:nvSpPr>
        <p:spPr>
          <a:xfrm>
            <a:off x="0" y="64800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98EEEB7-5B0B-46AD-A27F-63D6C605BCF9}" type="slidenum">
              <a:rPr lang="pt-BR" sz="1200" strike="noStrike">
                <a:solidFill>
                  <a:srgbClr val="000000"/>
                </a:solidFill>
                <a:latin typeface="BankGothic Md BT"/>
              </a:rPr>
              <a:t>&lt;número&gt;</a:t>
            </a:fld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i="1" lang="en-GB" sz="16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1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12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jpeg"/><Relationship Id="rId3" Type="http://schemas.openxmlformats.org/officeDocument/2006/relationships/image" Target="../media/image66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85760" y="190440"/>
            <a:ext cx="8765640" cy="152352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en-GB" sz="2800" strike="noStrike">
                <a:solidFill>
                  <a:srgbClr val="000000"/>
                </a:solidFill>
                <a:latin typeface="Arial"/>
              </a:rPr>
              <a:t>EE530 – Eletrônica Básica I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214200" y="1643040"/>
            <a:ext cx="8714880" cy="12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z="3600" strike="noStrike">
                <a:solidFill>
                  <a:srgbClr val="000000"/>
                </a:solidFill>
                <a:latin typeface="Arial"/>
              </a:rPr>
              <a:t>Estágios de Saída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3600" strike="noStrike">
                <a:solidFill>
                  <a:srgbClr val="000000"/>
                </a:solidFill>
                <a:latin typeface="Arial"/>
              </a:rPr>
              <a:t>Amplificadores de Potência</a:t>
            </a:r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1821600" y="5913360"/>
            <a:ext cx="5500440" cy="37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Roberto L. de Orio</a:t>
            </a:r>
            <a:endParaRPr/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3466440" y="3714840"/>
            <a:ext cx="2211120" cy="1420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0" y="52740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Acoplamento entre Amplificadores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por Transformador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0" y="1295280"/>
            <a:ext cx="4931640" cy="4890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Vantagens: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Isolamento elétrico entre estágios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Ótimo casamento de impedância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Desvantagens: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Limita de frequência de corte inferior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Muito grandes, mais pesados e mais caros para </a:t>
            </a:r>
            <a:r>
              <a:rPr i="1" lang="en-GB" sz="2000" strike="noStrike">
                <a:solidFill>
                  <a:srgbClr val="000000"/>
                </a:solidFill>
                <a:latin typeface="Arial"/>
              </a:rPr>
              <a:t>f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baixas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Não-linearidade na resposta em frequência devido à não-linearidade do núcleo magnético</a:t>
            </a:r>
            <a:endParaRPr/>
          </a:p>
        </p:txBody>
      </p:sp>
      <p:pic>
        <p:nvPicPr>
          <p:cNvPr id="199" name="Picture 3" descr=""/>
          <p:cNvPicPr/>
          <p:nvPr/>
        </p:nvPicPr>
        <p:blipFill>
          <a:blip r:embed="rId1"/>
          <a:stretch/>
        </p:blipFill>
        <p:spPr>
          <a:xfrm>
            <a:off x="5267160" y="2277000"/>
            <a:ext cx="3353040" cy="2999520"/>
          </a:xfrm>
          <a:prstGeom prst="rect">
            <a:avLst/>
          </a:prstGeom>
          <a:ln>
            <a:noFill/>
          </a:ln>
        </p:spPr>
      </p:pic>
      <p:sp>
        <p:nvSpPr>
          <p:cNvPr id="200" name="CustomShape 3"/>
          <p:cNvSpPr/>
          <p:nvPr/>
        </p:nvSpPr>
        <p:spPr>
          <a:xfrm>
            <a:off x="5485680" y="5445360"/>
            <a:ext cx="29152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</a:rPr>
              <a:t>Exemplor de amplificador classe A típico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"/>
          <p:cNvPicPr/>
          <p:nvPr/>
        </p:nvPicPr>
        <p:blipFill>
          <a:blip r:embed="rId1">
            <a:lum contrast="74000"/>
          </a:blip>
          <a:stretch/>
        </p:blipFill>
        <p:spPr>
          <a:xfrm>
            <a:off x="3643200" y="1774440"/>
            <a:ext cx="2290320" cy="797040"/>
          </a:xfrm>
          <a:prstGeom prst="rect">
            <a:avLst/>
          </a:prstGeom>
          <a:ln w="9360">
            <a:noFill/>
          </a:ln>
        </p:spPr>
      </p:pic>
      <p:pic>
        <p:nvPicPr>
          <p:cNvPr id="202" name="Picture 3" descr=""/>
          <p:cNvPicPr/>
          <p:nvPr/>
        </p:nvPicPr>
        <p:blipFill>
          <a:blip r:embed="rId2">
            <a:lum contrast="60000"/>
          </a:blip>
          <a:stretch/>
        </p:blipFill>
        <p:spPr>
          <a:xfrm>
            <a:off x="357120" y="1000080"/>
            <a:ext cx="3006720" cy="2857320"/>
          </a:xfrm>
          <a:prstGeom prst="rect">
            <a:avLst/>
          </a:prstGeom>
          <a:ln w="9360">
            <a:noFill/>
          </a:ln>
        </p:spPr>
      </p:pic>
      <p:pic>
        <p:nvPicPr>
          <p:cNvPr id="203" name="Picture 4" descr=""/>
          <p:cNvPicPr/>
          <p:nvPr/>
        </p:nvPicPr>
        <p:blipFill>
          <a:blip r:embed="rId3">
            <a:lum contrast="69000"/>
          </a:blip>
          <a:stretch/>
        </p:blipFill>
        <p:spPr>
          <a:xfrm>
            <a:off x="3500280" y="2786040"/>
            <a:ext cx="4489920" cy="3428640"/>
          </a:xfrm>
          <a:prstGeom prst="rect">
            <a:avLst/>
          </a:prstGeom>
          <a:ln w="9360"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0" y="52740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Acoplamento entre Amplificadores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por Transformador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5" descr=""/>
          <p:cNvPicPr/>
          <p:nvPr/>
        </p:nvPicPr>
        <p:blipFill>
          <a:blip r:embed="rId1">
            <a:lum contrast="62000"/>
          </a:blip>
          <a:stretch/>
        </p:blipFill>
        <p:spPr>
          <a:xfrm rot="21540000">
            <a:off x="338760" y="865440"/>
            <a:ext cx="7249680" cy="2214360"/>
          </a:xfrm>
          <a:prstGeom prst="rect">
            <a:avLst/>
          </a:prstGeom>
          <a:ln w="9360">
            <a:noFill/>
          </a:ln>
        </p:spPr>
      </p:pic>
      <p:pic>
        <p:nvPicPr>
          <p:cNvPr id="206" name="Picture 2" descr=""/>
          <p:cNvPicPr/>
          <p:nvPr/>
        </p:nvPicPr>
        <p:blipFill>
          <a:blip r:embed="rId2">
            <a:lum contrast="71000"/>
          </a:blip>
          <a:stretch/>
        </p:blipFill>
        <p:spPr>
          <a:xfrm>
            <a:off x="357120" y="3233880"/>
            <a:ext cx="4428360" cy="1785600"/>
          </a:xfrm>
          <a:prstGeom prst="rect">
            <a:avLst/>
          </a:prstGeom>
          <a:ln w="9360">
            <a:noFill/>
          </a:ln>
        </p:spPr>
      </p:pic>
      <p:pic>
        <p:nvPicPr>
          <p:cNvPr id="207" name="Picture 3" descr=""/>
          <p:cNvPicPr/>
          <p:nvPr/>
        </p:nvPicPr>
        <p:blipFill>
          <a:blip r:embed="rId3">
            <a:lum contrast="71000"/>
          </a:blip>
          <a:stretch/>
        </p:blipFill>
        <p:spPr>
          <a:xfrm>
            <a:off x="4500720" y="3591000"/>
            <a:ext cx="4284360" cy="1266840"/>
          </a:xfrm>
          <a:prstGeom prst="rect">
            <a:avLst/>
          </a:prstGeom>
          <a:ln w="9360">
            <a:noFill/>
          </a:ln>
        </p:spPr>
      </p:pic>
      <p:pic>
        <p:nvPicPr>
          <p:cNvPr id="208" name="Picture 4" descr=""/>
          <p:cNvPicPr/>
          <p:nvPr/>
        </p:nvPicPr>
        <p:blipFill>
          <a:blip r:embed="rId4">
            <a:lum contrast="73000"/>
          </a:blip>
          <a:stretch/>
        </p:blipFill>
        <p:spPr>
          <a:xfrm>
            <a:off x="0" y="5019840"/>
            <a:ext cx="4579560" cy="1399320"/>
          </a:xfrm>
          <a:prstGeom prst="rect">
            <a:avLst/>
          </a:prstGeom>
          <a:ln w="9360">
            <a:noFill/>
          </a:ln>
        </p:spPr>
      </p:pic>
      <p:pic>
        <p:nvPicPr>
          <p:cNvPr id="209" name="Picture 5" descr=""/>
          <p:cNvPicPr/>
          <p:nvPr/>
        </p:nvPicPr>
        <p:blipFill>
          <a:blip r:embed="rId5">
            <a:lum contrast="74000"/>
          </a:blip>
          <a:stretch/>
        </p:blipFill>
        <p:spPr>
          <a:xfrm rot="21300000">
            <a:off x="4209480" y="5075640"/>
            <a:ext cx="4632840" cy="1726560"/>
          </a:xfrm>
          <a:prstGeom prst="rect">
            <a:avLst/>
          </a:prstGeom>
          <a:ln w="9360">
            <a:noFill/>
          </a:ln>
        </p:spPr>
      </p:pic>
      <p:sp>
        <p:nvSpPr>
          <p:cNvPr id="210" name="TextShape 1"/>
          <p:cNvSpPr txBox="1"/>
          <p:nvPr/>
        </p:nvSpPr>
        <p:spPr>
          <a:xfrm>
            <a:off x="0" y="52740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Acoplamento entre Amplificadores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por Transformador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0" y="692640"/>
            <a:ext cx="9143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Configuração </a:t>
            </a:r>
            <a:r>
              <a:rPr i="1" lang="en-GB" sz="2400" strike="noStrike">
                <a:solidFill>
                  <a:srgbClr val="000000"/>
                </a:solidFill>
                <a:latin typeface="Arial"/>
              </a:rPr>
              <a:t>Push-Pull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N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empurra a corrente para a carga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P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puxa a corrente da carga</a:t>
            </a:r>
            <a:endParaRPr/>
          </a:p>
        </p:txBody>
      </p:sp>
      <p:pic>
        <p:nvPicPr>
          <p:cNvPr id="213" name="Picture 3" descr=""/>
          <p:cNvPicPr/>
          <p:nvPr/>
        </p:nvPicPr>
        <p:blipFill>
          <a:blip r:embed="rId1"/>
          <a:stretch/>
        </p:blipFill>
        <p:spPr>
          <a:xfrm>
            <a:off x="5868000" y="1152360"/>
            <a:ext cx="2358720" cy="2523240"/>
          </a:xfrm>
          <a:prstGeom prst="rect">
            <a:avLst/>
          </a:prstGeom>
          <a:ln w="9360">
            <a:noFill/>
          </a:ln>
        </p:spPr>
      </p:pic>
      <p:pic>
        <p:nvPicPr>
          <p:cNvPr id="214" name="Picture 5" descr=""/>
          <p:cNvPicPr/>
          <p:nvPr/>
        </p:nvPicPr>
        <p:blipFill>
          <a:blip r:embed="rId2"/>
          <a:stretch/>
        </p:blipFill>
        <p:spPr>
          <a:xfrm>
            <a:off x="257040" y="4149000"/>
            <a:ext cx="8629200" cy="2638080"/>
          </a:xfrm>
          <a:prstGeom prst="rect">
            <a:avLst/>
          </a:prstGeom>
          <a:ln>
            <a:noFill/>
          </a:ln>
        </p:spPr>
      </p:pic>
      <p:pic>
        <p:nvPicPr>
          <p:cNvPr id="215" name="Imagem 1" descr=""/>
          <p:cNvPicPr/>
          <p:nvPr/>
        </p:nvPicPr>
        <p:blipFill>
          <a:blip r:embed="rId3"/>
          <a:stretch/>
        </p:blipFill>
        <p:spPr>
          <a:xfrm>
            <a:off x="257040" y="2098440"/>
            <a:ext cx="3728160" cy="177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17" name="TextShape 2"/>
          <p:cNvSpPr txBox="1"/>
          <p:nvPr/>
        </p:nvSpPr>
        <p:spPr>
          <a:xfrm>
            <a:off x="0" y="836640"/>
            <a:ext cx="3851640" cy="209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Configuração </a:t>
            </a:r>
            <a:r>
              <a:rPr i="1" lang="en-GB" sz="2400" strike="noStrike">
                <a:solidFill>
                  <a:srgbClr val="000000"/>
                </a:solidFill>
                <a:latin typeface="Arial"/>
              </a:rPr>
              <a:t>Push-Pull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N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empurra a corrente para a carga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P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puxa a corrente da carga</a:t>
            </a:r>
            <a:endParaRPr/>
          </a:p>
        </p:txBody>
      </p:sp>
      <p:pic>
        <p:nvPicPr>
          <p:cNvPr id="218" name="Picture 5" descr=""/>
          <p:cNvPicPr/>
          <p:nvPr/>
        </p:nvPicPr>
        <p:blipFill>
          <a:blip r:embed="rId1"/>
          <a:stretch/>
        </p:blipFill>
        <p:spPr>
          <a:xfrm>
            <a:off x="3828600" y="1438920"/>
            <a:ext cx="5279760" cy="5374080"/>
          </a:xfrm>
          <a:prstGeom prst="rect">
            <a:avLst/>
          </a:prstGeom>
          <a:ln>
            <a:noFill/>
          </a:ln>
        </p:spPr>
      </p:pic>
      <p:pic>
        <p:nvPicPr>
          <p:cNvPr id="219" name="Picture 3" descr=""/>
          <p:cNvPicPr/>
          <p:nvPr/>
        </p:nvPicPr>
        <p:blipFill>
          <a:blip r:embed="rId2"/>
          <a:stretch/>
        </p:blipFill>
        <p:spPr>
          <a:xfrm>
            <a:off x="105840" y="3028680"/>
            <a:ext cx="3536640" cy="3784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0" y="1008000"/>
            <a:ext cx="9143640" cy="573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Característica de transferência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v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I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&gt; 0,5 V </a:t>
            </a:r>
            <a:r>
              <a:rPr lang="en-GB" sz="24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N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conduz </a:t>
            </a:r>
            <a:r>
              <a:rPr lang="en-GB" sz="24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seguidor de emissor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v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I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&lt; -0,5 V </a:t>
            </a:r>
            <a:r>
              <a:rPr lang="en-GB" sz="24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P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conduz </a:t>
            </a:r>
            <a:r>
              <a:rPr lang="en-GB" sz="24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seguidor de emissor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Transistores polarizados com corrente = 0: conduzem apenas quando há sinal de entrada</a:t>
            </a:r>
            <a:endParaRPr/>
          </a:p>
        </p:txBody>
      </p:sp>
      <p:pic>
        <p:nvPicPr>
          <p:cNvPr id="222" name="Picture 3" descr=""/>
          <p:cNvPicPr/>
          <p:nvPr/>
        </p:nvPicPr>
        <p:blipFill>
          <a:blip r:embed="rId1"/>
          <a:stretch/>
        </p:blipFill>
        <p:spPr>
          <a:xfrm>
            <a:off x="1751760" y="1576440"/>
            <a:ext cx="5640120" cy="3076200"/>
          </a:xfrm>
          <a:prstGeom prst="rect">
            <a:avLst/>
          </a:prstGeom>
          <a:ln w="9360">
            <a:noFill/>
          </a:ln>
        </p:spPr>
      </p:pic>
      <p:sp>
        <p:nvSpPr>
          <p:cNvPr id="223" name="CustomShape 3"/>
          <p:cNvSpPr/>
          <p:nvPr/>
        </p:nvSpPr>
        <p:spPr>
          <a:xfrm flipH="1" flipV="1">
            <a:off x="4500000" y="3356280"/>
            <a:ext cx="2016000" cy="863640"/>
          </a:xfrm>
          <a:prstGeom prst="straightConnector1">
            <a:avLst/>
          </a:prstGeom>
          <a:solidFill>
            <a:srgbClr val="00b8ff"/>
          </a:solidFill>
          <a:ln w="9360">
            <a:solidFill>
              <a:schemeClr val="tx1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4"/>
          <p:cNvSpPr/>
          <p:nvPr/>
        </p:nvSpPr>
        <p:spPr>
          <a:xfrm>
            <a:off x="5893560" y="4293000"/>
            <a:ext cx="199044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</a:rPr>
              <a:t>Faixa morta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0" y="1008000"/>
            <a:ext cx="9143640" cy="573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Distorção de cruzamento (</a:t>
            </a:r>
            <a:r>
              <a:rPr i="1" lang="en-GB" sz="2400" strike="noStrike">
                <a:solidFill>
                  <a:srgbClr val="000000"/>
                </a:solidFill>
                <a:latin typeface="Arial"/>
              </a:rPr>
              <a:t>crossover distortion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Distorção mais pronunciada quanto menor a amplitude do sinal de entrada</a:t>
            </a:r>
            <a:endParaRPr/>
          </a:p>
        </p:txBody>
      </p:sp>
      <p:pic>
        <p:nvPicPr>
          <p:cNvPr id="227" name="Picture 3" descr=""/>
          <p:cNvPicPr/>
          <p:nvPr/>
        </p:nvPicPr>
        <p:blipFill>
          <a:blip r:embed="rId1"/>
          <a:stretch/>
        </p:blipFill>
        <p:spPr>
          <a:xfrm>
            <a:off x="1948680" y="1572840"/>
            <a:ext cx="5246280" cy="4231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29" name="TextShape 2"/>
          <p:cNvSpPr txBox="1"/>
          <p:nvPr/>
        </p:nvSpPr>
        <p:spPr>
          <a:xfrm>
            <a:off x="0" y="1008000"/>
            <a:ext cx="9143640" cy="37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Rendimento da conversão de potência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B</a:t>
            </a:r>
            <a:endParaRPr/>
          </a:p>
        </p:txBody>
      </p:sp>
      <p:sp>
        <p:nvSpPr>
          <p:cNvPr id="231" name="TextShape 2"/>
          <p:cNvSpPr txBox="1"/>
          <p:nvPr/>
        </p:nvSpPr>
        <p:spPr>
          <a:xfrm>
            <a:off x="0" y="1008000"/>
            <a:ext cx="9143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Dissipação de potência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2" name="Picture 3" descr=""/>
          <p:cNvPicPr/>
          <p:nvPr/>
        </p:nvPicPr>
        <p:blipFill>
          <a:blip r:embed="rId1"/>
          <a:stretch/>
        </p:blipFill>
        <p:spPr>
          <a:xfrm>
            <a:off x="1592280" y="2421000"/>
            <a:ext cx="5959080" cy="3258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Exercício</a:t>
            </a:r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0" y="908640"/>
            <a:ext cx="9143640" cy="278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Um seguidor de emissor classe A, polarizado como o circuito abaixo, tem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CC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5V, R = R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L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1 k</a:t>
            </a:r>
            <a:r>
              <a:rPr lang="en-GB" sz="2000" strike="noStrike">
                <a:solidFill>
                  <a:srgbClr val="000000"/>
                </a:solidFill>
                <a:latin typeface="Symbol"/>
              </a:rPr>
              <a:t>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, com todos os transistores idênticos (incluindo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). Assuma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BE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0,7V,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CEsat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0,3V E </a:t>
            </a:r>
            <a:r>
              <a:rPr lang="en-GB" sz="2000" strike="noStrike">
                <a:solidFill>
                  <a:srgbClr val="000000"/>
                </a:solidFill>
                <a:latin typeface="Symbol"/>
              </a:rPr>
              <a:t>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alto. 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Para uma operação linear, quais os limites superior e inferior da saída e sua entrada correspondente?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Como variam esses valores se a área da junção emissor-base de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for duplicada em relação a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?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E se for dividida pela metade?</a:t>
            </a:r>
            <a:endParaRPr/>
          </a:p>
        </p:txBody>
      </p:sp>
      <p:pic>
        <p:nvPicPr>
          <p:cNvPr id="235" name="Picture 3" descr=""/>
          <p:cNvPicPr/>
          <p:nvPr/>
        </p:nvPicPr>
        <p:blipFill>
          <a:blip r:embed="rId1"/>
          <a:stretch/>
        </p:blipFill>
        <p:spPr>
          <a:xfrm>
            <a:off x="2995560" y="3836880"/>
            <a:ext cx="3152520" cy="3020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Estágios de Saída</a:t>
            </a:r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0" y="1008000"/>
            <a:ext cx="9143640" cy="5555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Acoplamento com uma carga sem queda do ganho (baixa resistência de saída)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Sinais de amplitudes elevadas: aproximações e modelos de pequenos sinais não são aplicáveis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Linearidade: baixa distorção do sinal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Distorção harmônica total (THD): valor eficaz das harmônicas do sinal de saída em relação à fundamental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Eficiência: potência dissipada nos transistores deve ser a menor possível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Alta potência: &gt; 1 W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</a:t>
            </a:r>
            <a:endParaRPr/>
          </a:p>
        </p:txBody>
      </p:sp>
      <p:sp>
        <p:nvSpPr>
          <p:cNvPr id="237" name="TextShape 2"/>
          <p:cNvSpPr txBox="1"/>
          <p:nvPr/>
        </p:nvSpPr>
        <p:spPr>
          <a:xfrm>
            <a:off x="0" y="1008000"/>
            <a:ext cx="9143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Pequena corrente de polarização dos transistores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Transistores casados</a:t>
            </a:r>
            <a:endParaRPr/>
          </a:p>
        </p:txBody>
      </p:sp>
      <p:pic>
        <p:nvPicPr>
          <p:cNvPr id="238" name="Picture 3" descr=""/>
          <p:cNvPicPr/>
          <p:nvPr/>
        </p:nvPicPr>
        <p:blipFill>
          <a:blip r:embed="rId1"/>
          <a:stretch/>
        </p:blipFill>
        <p:spPr>
          <a:xfrm>
            <a:off x="921960" y="3414600"/>
            <a:ext cx="3306240" cy="2603880"/>
          </a:xfrm>
          <a:prstGeom prst="rect">
            <a:avLst/>
          </a:prstGeom>
          <a:ln w="9360">
            <a:noFill/>
          </a:ln>
        </p:spPr>
      </p:pic>
      <p:pic>
        <p:nvPicPr>
          <p:cNvPr id="239" name="Picture 3" descr=""/>
          <p:cNvPicPr/>
          <p:nvPr/>
        </p:nvPicPr>
        <p:blipFill>
          <a:blip r:embed="rId2"/>
          <a:stretch/>
        </p:blipFill>
        <p:spPr>
          <a:xfrm>
            <a:off x="5240520" y="3441960"/>
            <a:ext cx="2617200" cy="2549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</a:t>
            </a:r>
            <a:endParaRPr/>
          </a:p>
        </p:txBody>
      </p:sp>
      <p:sp>
        <p:nvSpPr>
          <p:cNvPr id="241" name="TextShape 2"/>
          <p:cNvSpPr txBox="1"/>
          <p:nvPr/>
        </p:nvSpPr>
        <p:spPr>
          <a:xfrm>
            <a:off x="0" y="1008000"/>
            <a:ext cx="9143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Pequenos valores de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I</a:t>
            </a: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en-GB" sz="2000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N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P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conduzem: distorção quase totalmente eliminada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As relações de potência são (praticamente) iguais áquelas para o circuito classe B (I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Q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é pequeno: há apenas uma pequena dissipação de potência quiescente)</a:t>
            </a:r>
            <a:endParaRPr/>
          </a:p>
        </p:txBody>
      </p:sp>
      <p:pic>
        <p:nvPicPr>
          <p:cNvPr id="242" name="Picture 3" descr=""/>
          <p:cNvPicPr/>
          <p:nvPr/>
        </p:nvPicPr>
        <p:blipFill>
          <a:blip r:embed="rId1"/>
          <a:stretch/>
        </p:blipFill>
        <p:spPr>
          <a:xfrm>
            <a:off x="765360" y="2799360"/>
            <a:ext cx="3306240" cy="260388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3" descr=""/>
          <p:cNvPicPr/>
          <p:nvPr/>
        </p:nvPicPr>
        <p:blipFill>
          <a:blip r:embed="rId2"/>
          <a:stretch/>
        </p:blipFill>
        <p:spPr>
          <a:xfrm>
            <a:off x="4857840" y="2773800"/>
            <a:ext cx="3493080" cy="2655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</a:t>
            </a:r>
            <a:endParaRPr/>
          </a:p>
        </p:txBody>
      </p:sp>
      <p:sp>
        <p:nvSpPr>
          <p:cNvPr id="245" name="TextShape 2"/>
          <p:cNvSpPr txBox="1"/>
          <p:nvPr/>
        </p:nvSpPr>
        <p:spPr>
          <a:xfrm>
            <a:off x="0" y="785880"/>
            <a:ext cx="9143640" cy="663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Polarização usando diodos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Diodos em contato térmico com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N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P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Estabilização térmica da corrente quiescente, evitando o disparo térmico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46" name="Picture 3" descr=""/>
          <p:cNvPicPr/>
          <p:nvPr/>
        </p:nvPicPr>
        <p:blipFill>
          <a:blip r:embed="rId1"/>
          <a:stretch/>
        </p:blipFill>
        <p:spPr>
          <a:xfrm>
            <a:off x="642960" y="1451520"/>
            <a:ext cx="3079440" cy="2691720"/>
          </a:xfrm>
          <a:prstGeom prst="rect">
            <a:avLst/>
          </a:prstGeom>
          <a:ln w="9360">
            <a:noFill/>
          </a:ln>
        </p:spPr>
      </p:pic>
      <p:sp>
        <p:nvSpPr>
          <p:cNvPr id="247" name="CustomShape 3"/>
          <p:cNvSpPr/>
          <p:nvPr/>
        </p:nvSpPr>
        <p:spPr>
          <a:xfrm>
            <a:off x="4857840" y="2071800"/>
            <a:ext cx="407160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n = razão da área da junção do emissor dos dispositivos de saída em relação à área dos diodos de polarização 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0" y="785880"/>
            <a:ext cx="9143640" cy="907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Polarização usando multiplicador de V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BE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0" name="Picture 3" descr=""/>
          <p:cNvPicPr/>
          <p:nvPr/>
        </p:nvPicPr>
        <p:blipFill>
          <a:blip r:embed="rId1"/>
          <a:stretch/>
        </p:blipFill>
        <p:spPr>
          <a:xfrm>
            <a:off x="700920" y="3341520"/>
            <a:ext cx="3370680" cy="3230640"/>
          </a:xfrm>
          <a:prstGeom prst="rect">
            <a:avLst/>
          </a:prstGeom>
          <a:ln w="9360">
            <a:noFill/>
          </a:ln>
        </p:spPr>
      </p:pic>
      <p:pic>
        <p:nvPicPr>
          <p:cNvPr id="251" name="Picture 3" descr=""/>
          <p:cNvPicPr/>
          <p:nvPr/>
        </p:nvPicPr>
        <p:blipFill>
          <a:blip r:embed="rId2"/>
          <a:stretch/>
        </p:blipFill>
        <p:spPr>
          <a:xfrm>
            <a:off x="5286240" y="3362760"/>
            <a:ext cx="3102480" cy="3187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Variações na Configuração Classe AB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0" y="1151280"/>
            <a:ext cx="4571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Seguidor de emissor na entrada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Circuito isolador (buffer) de entrada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polarizam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4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Maior resistência de entrada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Transistores casados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R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R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4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: compensação de possível descasamento entre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4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Proteção contra disparo térmico </a:t>
            </a:r>
            <a:endParaRPr/>
          </a:p>
        </p:txBody>
      </p:sp>
      <p:pic>
        <p:nvPicPr>
          <p:cNvPr id="254" name="Picture 7" descr=""/>
          <p:cNvPicPr/>
          <p:nvPr/>
        </p:nvPicPr>
        <p:blipFill>
          <a:blip r:embed="rId1"/>
          <a:stretch/>
        </p:blipFill>
        <p:spPr>
          <a:xfrm>
            <a:off x="4519440" y="1458000"/>
            <a:ext cx="4516920" cy="4707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Dispositivos Compostos</a:t>
            </a:r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0" y="1008000"/>
            <a:ext cx="4355640" cy="461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Configuração Darlington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Aumento do ganho de corrente do transistor do estágio de saída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Substitui o transistor npn do estágio classe AB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Configuração pnp composta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Equivale a um transistor pnp simples</a:t>
            </a:r>
            <a:endParaRPr/>
          </a:p>
        </p:txBody>
      </p:sp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4279680" y="4056840"/>
            <a:ext cx="4688640" cy="268416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2" descr=""/>
          <p:cNvPicPr/>
          <p:nvPr/>
        </p:nvPicPr>
        <p:blipFill>
          <a:blip r:embed="rId2"/>
          <a:stretch/>
        </p:blipFill>
        <p:spPr>
          <a:xfrm>
            <a:off x="4345560" y="864000"/>
            <a:ext cx="4556880" cy="2750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</a:t>
            </a:r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0" y="1008000"/>
            <a:ext cx="9143640" cy="83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Exemplo utilizando a configuração Darlington e o pnp composto com multiplicador de V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BE</a:t>
            </a:r>
            <a:endParaRPr/>
          </a:p>
        </p:txBody>
      </p:sp>
      <p:pic>
        <p:nvPicPr>
          <p:cNvPr id="261" name="Picture 2" descr=""/>
          <p:cNvPicPr/>
          <p:nvPr/>
        </p:nvPicPr>
        <p:blipFill>
          <a:blip r:embed="rId1"/>
          <a:stretch/>
        </p:blipFill>
        <p:spPr>
          <a:xfrm>
            <a:off x="2296440" y="1937520"/>
            <a:ext cx="4550760" cy="4731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68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Amplificador de Potência em CIs</a:t>
            </a:r>
            <a:endParaRPr/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654120" y="692640"/>
            <a:ext cx="7833960" cy="5376600"/>
          </a:xfrm>
          <a:prstGeom prst="rect">
            <a:avLst/>
          </a:prstGeom>
          <a:ln w="9360"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0" y="6351840"/>
            <a:ext cx="91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</a:rPr>
              <a:t>LM380 (National Semiconductor Corporation)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Amplificador Operacional de Potência</a:t>
            </a:r>
            <a:endParaRPr/>
          </a:p>
        </p:txBody>
      </p:sp>
      <p:sp>
        <p:nvSpPr>
          <p:cNvPr id="266" name="TextShape 2"/>
          <p:cNvSpPr txBox="1"/>
          <p:nvPr/>
        </p:nvSpPr>
        <p:spPr>
          <a:xfrm>
            <a:off x="0" y="836640"/>
            <a:ext cx="9143640" cy="12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Amp op seguido por um reforçador classe AB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Capacidade do buffer formado por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,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,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4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melhorada ainda mais por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5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6</a:t>
            </a:r>
            <a:endParaRPr/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2610720" y="2061000"/>
            <a:ext cx="3922560" cy="46800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Amplificador em Ponte</a:t>
            </a:r>
            <a:endParaRPr/>
          </a:p>
        </p:txBody>
      </p:sp>
      <p:sp>
        <p:nvSpPr>
          <p:cNvPr id="269" name="TextShape 2"/>
          <p:cNvSpPr txBox="1"/>
          <p:nvPr/>
        </p:nvSpPr>
        <p:spPr>
          <a:xfrm>
            <a:off x="0" y="1008000"/>
            <a:ext cx="9143640" cy="13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2 amplificadores de potência A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e A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2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A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na configuração não-inversora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A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na configuração inversora</a:t>
            </a:r>
            <a:endParaRPr/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906480" y="2837880"/>
            <a:ext cx="7330680" cy="3327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Classificação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0" y="862920"/>
            <a:ext cx="3285720" cy="5878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De acordo com a forma de onda da corrente no coletor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Classe A: I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&gt; Î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,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 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transistor conduz durante todo o ciclo do sinal de entrada (360º)</a:t>
            </a:r>
            <a:endParaRPr/>
          </a:p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Classe B: I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= 0, transistor conduz apenas em metade do ciclo (180º)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Classe AB: I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en-GB" strike="noStrike">
                <a:solidFill>
                  <a:srgbClr val="000000"/>
                </a:solidFill>
                <a:latin typeface="Symbol"/>
              </a:rPr>
              <a:t>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0, I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&lt; Î</a:t>
            </a:r>
            <a:r>
              <a:rPr lang="en-GB" strike="noStrike" baseline="-25000">
                <a:solidFill>
                  <a:srgbClr val="000000"/>
                </a:solidFill>
                <a:latin typeface="Arial"/>
              </a:rPr>
              <a:t>c,</a:t>
            </a:r>
            <a:r>
              <a:rPr lang="en-GB" strike="noStrike">
                <a:solidFill>
                  <a:srgbClr val="000000"/>
                </a:solidFill>
                <a:latin typeface="Arial"/>
              </a:rPr>
              <a:t> ângulo de condução &gt; 180º, porém &lt;&lt; 360º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trike="noStrike">
                <a:solidFill>
                  <a:srgbClr val="000000"/>
                </a:solidFill>
                <a:latin typeface="Arial"/>
              </a:rPr>
              <a:t>Classe C: Ângulo de condução &lt; 180º</a:t>
            </a:r>
            <a:endParaRPr/>
          </a:p>
        </p:txBody>
      </p:sp>
      <p:pic>
        <p:nvPicPr>
          <p:cNvPr id="158" name="Picture 3" descr=""/>
          <p:cNvPicPr/>
          <p:nvPr/>
        </p:nvPicPr>
        <p:blipFill>
          <a:blip r:embed="rId1"/>
          <a:stretch/>
        </p:blipFill>
        <p:spPr>
          <a:xfrm>
            <a:off x="3292560" y="789480"/>
            <a:ext cx="2661480" cy="256644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4" descr=""/>
          <p:cNvPicPr/>
          <p:nvPr/>
        </p:nvPicPr>
        <p:blipFill>
          <a:blip r:embed="rId2"/>
          <a:stretch/>
        </p:blipFill>
        <p:spPr>
          <a:xfrm>
            <a:off x="6442200" y="785880"/>
            <a:ext cx="2558520" cy="257400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3789360" y="340704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A</a:t>
            </a:r>
            <a:endParaRPr/>
          </a:p>
        </p:txBody>
      </p:sp>
      <p:sp>
        <p:nvSpPr>
          <p:cNvPr id="161" name="CustomShape 4"/>
          <p:cNvSpPr/>
          <p:nvPr/>
        </p:nvSpPr>
        <p:spPr>
          <a:xfrm>
            <a:off x="6932520" y="340704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B</a:t>
            </a:r>
            <a:endParaRPr/>
          </a:p>
        </p:txBody>
      </p:sp>
      <p:pic>
        <p:nvPicPr>
          <p:cNvPr id="162" name="Picture 3" descr=""/>
          <p:cNvPicPr/>
          <p:nvPr/>
        </p:nvPicPr>
        <p:blipFill>
          <a:blip r:embed="rId3"/>
          <a:stretch/>
        </p:blipFill>
        <p:spPr>
          <a:xfrm>
            <a:off x="3434040" y="3929040"/>
            <a:ext cx="2617200" cy="2549880"/>
          </a:xfrm>
          <a:prstGeom prst="rect">
            <a:avLst/>
          </a:prstGeom>
          <a:ln w="9360">
            <a:noFill/>
          </a:ln>
        </p:spPr>
      </p:pic>
      <p:pic>
        <p:nvPicPr>
          <p:cNvPr id="163" name="Picture 4" descr=""/>
          <p:cNvPicPr/>
          <p:nvPr/>
        </p:nvPicPr>
        <p:blipFill>
          <a:blip r:embed="rId4"/>
          <a:stretch/>
        </p:blipFill>
        <p:spPr>
          <a:xfrm>
            <a:off x="6234480" y="3957120"/>
            <a:ext cx="2624760" cy="2521800"/>
          </a:xfrm>
          <a:prstGeom prst="rect">
            <a:avLst/>
          </a:prstGeom>
          <a:ln w="9360">
            <a:noFill/>
          </a:ln>
        </p:spPr>
      </p:pic>
      <p:sp>
        <p:nvSpPr>
          <p:cNvPr id="164" name="CustomShape 5"/>
          <p:cNvSpPr/>
          <p:nvPr/>
        </p:nvSpPr>
        <p:spPr>
          <a:xfrm>
            <a:off x="3932280" y="647892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AB</a:t>
            </a:r>
            <a:endParaRPr/>
          </a:p>
        </p:txBody>
      </p:sp>
      <p:sp>
        <p:nvSpPr>
          <p:cNvPr id="165" name="CustomShape 6"/>
          <p:cNvSpPr/>
          <p:nvPr/>
        </p:nvSpPr>
        <p:spPr>
          <a:xfrm>
            <a:off x="6789600" y="647892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C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68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AB com MOSFET</a:t>
            </a:r>
            <a:endParaRPr/>
          </a:p>
        </p:txBody>
      </p:sp>
      <p:pic>
        <p:nvPicPr>
          <p:cNvPr id="272" name="Picture 2" descr=""/>
          <p:cNvPicPr/>
          <p:nvPr/>
        </p:nvPicPr>
        <p:blipFill>
          <a:blip r:embed="rId1"/>
          <a:stretch/>
        </p:blipFill>
        <p:spPr>
          <a:xfrm>
            <a:off x="2108160" y="1169280"/>
            <a:ext cx="4927320" cy="53557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Exercício</a:t>
            </a:r>
            <a:endParaRPr/>
          </a:p>
        </p:txBody>
      </p:sp>
      <p:sp>
        <p:nvSpPr>
          <p:cNvPr id="274" name="TextShape 2"/>
          <p:cNvSpPr txBox="1"/>
          <p:nvPr/>
        </p:nvSpPr>
        <p:spPr>
          <a:xfrm>
            <a:off x="0" y="908640"/>
            <a:ext cx="9143640" cy="278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Um seguidor de emissor classe A, polarizado como o circuito abaixo, tem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CC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5V, R = R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L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1 k</a:t>
            </a:r>
            <a:r>
              <a:rPr lang="en-GB" sz="2000" strike="noStrike">
                <a:solidFill>
                  <a:srgbClr val="000000"/>
                </a:solidFill>
                <a:latin typeface="Symbol"/>
              </a:rPr>
              <a:t>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, com todos os transistores idênticos (incluindo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). Assuma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BE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0,7V, V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CEsat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= 0,3V E </a:t>
            </a:r>
            <a:r>
              <a:rPr lang="en-GB" sz="2000" strike="noStrike">
                <a:solidFill>
                  <a:srgbClr val="000000"/>
                </a:solidFill>
                <a:latin typeface="Symbol"/>
              </a:rPr>
              <a:t>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alto. 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Para uma operação linear, quais os limites superior e inferior da saída e sua entrada correspondente?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Como variam esses valores se a área da junção emissor-base de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3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 for duplicada em relação a Q</a:t>
            </a:r>
            <a:r>
              <a:rPr lang="en-GB" sz="2000" strike="noStrike" baseline="-25000">
                <a:solidFill>
                  <a:srgbClr val="000000"/>
                </a:solidFill>
                <a:latin typeface="Arial"/>
              </a:rPr>
              <a:t>2</a:t>
            </a:r>
            <a:r>
              <a:rPr lang="en-GB" sz="2000" strike="noStrike">
                <a:solidFill>
                  <a:srgbClr val="000000"/>
                </a:solidFill>
                <a:latin typeface="Arial"/>
              </a:rPr>
              <a:t>?</a:t>
            </a:r>
            <a:endParaRPr/>
          </a:p>
          <a:p>
            <a:pPr>
              <a:lnSpc>
                <a:spcPct val="100000"/>
              </a:lnSpc>
              <a:buFont typeface="Wingdings" charset="2"/>
              <a:buAutoNum type="alphaLcParenR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E se for dividida pela metade?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C</a:t>
            </a:r>
            <a:endParaRPr/>
          </a:p>
        </p:txBody>
      </p:sp>
      <p:sp>
        <p:nvSpPr>
          <p:cNvPr id="276" name="TextShape 2"/>
          <p:cNvSpPr txBox="1"/>
          <p:nvPr/>
        </p:nvSpPr>
        <p:spPr>
          <a:xfrm>
            <a:off x="0" y="1008000"/>
            <a:ext cx="9143640" cy="90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Ângulo de condução &lt; 180º</a:t>
            </a: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Amplificador de potência de RF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77" name="Picture 4" descr=""/>
          <p:cNvPicPr/>
          <p:nvPr/>
        </p:nvPicPr>
        <p:blipFill>
          <a:blip r:embed="rId1"/>
          <a:stretch/>
        </p:blipFill>
        <p:spPr>
          <a:xfrm>
            <a:off x="5292000" y="1003680"/>
            <a:ext cx="3114360" cy="2514240"/>
          </a:xfrm>
          <a:prstGeom prst="rect">
            <a:avLst/>
          </a:prstGeom>
          <a:ln>
            <a:noFill/>
          </a:ln>
        </p:spPr>
      </p:pic>
      <p:pic>
        <p:nvPicPr>
          <p:cNvPr id="278" name="Picture 4" descr=""/>
          <p:cNvPicPr/>
          <p:nvPr/>
        </p:nvPicPr>
        <p:blipFill>
          <a:blip r:embed="rId2"/>
          <a:stretch/>
        </p:blipFill>
        <p:spPr>
          <a:xfrm>
            <a:off x="5566680" y="3933000"/>
            <a:ext cx="2565360" cy="2464920"/>
          </a:xfrm>
          <a:prstGeom prst="rect">
            <a:avLst/>
          </a:prstGeom>
          <a:ln w="9360">
            <a:noFill/>
          </a:ln>
        </p:spPr>
      </p:pic>
      <p:sp>
        <p:nvSpPr>
          <p:cNvPr id="279" name="CustomShape 3"/>
          <p:cNvSpPr/>
          <p:nvPr/>
        </p:nvSpPr>
        <p:spPr>
          <a:xfrm>
            <a:off x="5976720" y="6397920"/>
            <a:ext cx="1745280" cy="33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1600" strike="noStrike">
                <a:solidFill>
                  <a:srgbClr val="000000"/>
                </a:solidFill>
                <a:latin typeface="Arial"/>
              </a:rPr>
              <a:t>Classe C</a:t>
            </a:r>
            <a:endParaRPr/>
          </a:p>
        </p:txBody>
      </p:sp>
      <p:pic>
        <p:nvPicPr>
          <p:cNvPr id="280" name="Imagem 1" descr=""/>
          <p:cNvPicPr/>
          <p:nvPr/>
        </p:nvPicPr>
        <p:blipFill>
          <a:blip r:embed="rId3"/>
          <a:stretch/>
        </p:blipFill>
        <p:spPr>
          <a:xfrm>
            <a:off x="1619640" y="2565000"/>
            <a:ext cx="2201760" cy="28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609480" y="685800"/>
            <a:ext cx="7695720" cy="5417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68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Classificação</a:t>
            </a:r>
            <a:endParaRPr/>
          </a:p>
        </p:txBody>
      </p:sp>
      <p:pic>
        <p:nvPicPr>
          <p:cNvPr id="168" name="Picture 9" descr=""/>
          <p:cNvPicPr/>
          <p:nvPr/>
        </p:nvPicPr>
        <p:blipFill>
          <a:blip r:embed="rId1"/>
          <a:stretch/>
        </p:blipFill>
        <p:spPr>
          <a:xfrm>
            <a:off x="42480" y="2205000"/>
            <a:ext cx="3737160" cy="3017160"/>
          </a:xfrm>
          <a:prstGeom prst="rect">
            <a:avLst/>
          </a:prstGeom>
          <a:ln>
            <a:noFill/>
          </a:ln>
        </p:spPr>
      </p:pic>
      <p:pic>
        <p:nvPicPr>
          <p:cNvPr id="169" name="Picture 3" descr=""/>
          <p:cNvPicPr/>
          <p:nvPr/>
        </p:nvPicPr>
        <p:blipFill>
          <a:blip r:embed="rId2"/>
          <a:stretch/>
        </p:blipFill>
        <p:spPr>
          <a:xfrm>
            <a:off x="3839760" y="696600"/>
            <a:ext cx="2661480" cy="2566440"/>
          </a:xfrm>
          <a:prstGeom prst="rect">
            <a:avLst/>
          </a:prstGeom>
          <a:ln w="9360">
            <a:noFill/>
          </a:ln>
        </p:spPr>
      </p:pic>
      <p:pic>
        <p:nvPicPr>
          <p:cNvPr id="170" name="Picture 4" descr=""/>
          <p:cNvPicPr/>
          <p:nvPr/>
        </p:nvPicPr>
        <p:blipFill>
          <a:blip r:embed="rId3"/>
          <a:stretch/>
        </p:blipFill>
        <p:spPr>
          <a:xfrm>
            <a:off x="6477480" y="692640"/>
            <a:ext cx="2558520" cy="257400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4277880" y="331380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A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6864120" y="331380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B</a:t>
            </a:r>
            <a:endParaRPr/>
          </a:p>
        </p:txBody>
      </p:sp>
      <p:pic>
        <p:nvPicPr>
          <p:cNvPr id="173" name="Picture 3" descr=""/>
          <p:cNvPicPr/>
          <p:nvPr/>
        </p:nvPicPr>
        <p:blipFill>
          <a:blip r:embed="rId4"/>
          <a:stretch/>
        </p:blipFill>
        <p:spPr>
          <a:xfrm>
            <a:off x="3896280" y="3835800"/>
            <a:ext cx="2617200" cy="254988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5"/>
          <a:stretch/>
        </p:blipFill>
        <p:spPr>
          <a:xfrm>
            <a:off x="6339960" y="3863880"/>
            <a:ext cx="2624760" cy="2521800"/>
          </a:xfrm>
          <a:prstGeom prst="rect">
            <a:avLst/>
          </a:prstGeom>
          <a:ln w="9360">
            <a:noFill/>
          </a:ln>
        </p:spPr>
      </p:pic>
      <p:sp>
        <p:nvSpPr>
          <p:cNvPr id="175" name="CustomShape 4"/>
          <p:cNvSpPr/>
          <p:nvPr/>
        </p:nvSpPr>
        <p:spPr>
          <a:xfrm>
            <a:off x="4312080" y="638568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AB</a:t>
            </a:r>
            <a:endParaRPr/>
          </a:p>
        </p:txBody>
      </p:sp>
      <p:sp>
        <p:nvSpPr>
          <p:cNvPr id="176" name="CustomShape 5"/>
          <p:cNvSpPr/>
          <p:nvPr/>
        </p:nvSpPr>
        <p:spPr>
          <a:xfrm>
            <a:off x="6759360" y="6385680"/>
            <a:ext cx="178560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z="2000" strike="noStrike">
                <a:solidFill>
                  <a:srgbClr val="000000"/>
                </a:solidFill>
                <a:latin typeface="Arial"/>
              </a:rPr>
              <a:t>Classe C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0" y="2666880"/>
            <a:ext cx="9067320" cy="363240"/>
          </a:xfrm>
          <a:prstGeom prst="rect">
            <a:avLst/>
          </a:prstGeom>
          <a:ln w="9360">
            <a:noFill/>
          </a:ln>
        </p:spPr>
      </p:pic>
      <p:pic>
        <p:nvPicPr>
          <p:cNvPr id="178" name="Picture 3" descr=""/>
          <p:cNvPicPr/>
          <p:nvPr/>
        </p:nvPicPr>
        <p:blipFill>
          <a:blip r:embed="rId2"/>
          <a:stretch/>
        </p:blipFill>
        <p:spPr>
          <a:xfrm>
            <a:off x="1676520" y="3200400"/>
            <a:ext cx="4190760" cy="135540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4" descr=""/>
          <p:cNvPicPr/>
          <p:nvPr/>
        </p:nvPicPr>
        <p:blipFill>
          <a:blip r:embed="rId3"/>
          <a:stretch/>
        </p:blipFill>
        <p:spPr>
          <a:xfrm>
            <a:off x="304920" y="4876920"/>
            <a:ext cx="8534160" cy="383760"/>
          </a:xfrm>
          <a:prstGeom prst="rect">
            <a:avLst/>
          </a:prstGeom>
          <a:ln w="9360">
            <a:noFill/>
          </a:ln>
        </p:spPr>
      </p:pic>
      <p:pic>
        <p:nvPicPr>
          <p:cNvPr id="180" name="Picture 5" descr=""/>
          <p:cNvPicPr/>
          <p:nvPr/>
        </p:nvPicPr>
        <p:blipFill>
          <a:blip r:embed="rId4"/>
          <a:stretch/>
        </p:blipFill>
        <p:spPr>
          <a:xfrm>
            <a:off x="6324480" y="3657600"/>
            <a:ext cx="2285640" cy="328320"/>
          </a:xfrm>
          <a:prstGeom prst="rect">
            <a:avLst/>
          </a:prstGeom>
          <a:ln w="9360">
            <a:noFill/>
          </a:ln>
        </p:spPr>
      </p:pic>
      <p:pic>
        <p:nvPicPr>
          <p:cNvPr id="181" name="Picture 7" descr=""/>
          <p:cNvPicPr/>
          <p:nvPr/>
        </p:nvPicPr>
        <p:blipFill>
          <a:blip r:embed="rId5"/>
          <a:stretch/>
        </p:blipFill>
        <p:spPr>
          <a:xfrm>
            <a:off x="0" y="304920"/>
            <a:ext cx="9067320" cy="363240"/>
          </a:xfrm>
          <a:prstGeom prst="rect">
            <a:avLst/>
          </a:prstGeom>
          <a:ln w="9360"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5956200" y="228600"/>
            <a:ext cx="304560" cy="3952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000" strike="noStrike">
                <a:solidFill>
                  <a:srgbClr val="ffffff"/>
                </a:solidFill>
                <a:latin typeface="Arial"/>
              </a:rPr>
              <a:t>A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0" y="785880"/>
            <a:ext cx="9143640" cy="120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Seguidor de emissor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Baixa resistência de saída</a:t>
            </a:r>
            <a:endParaRPr/>
          </a:p>
          <a:p>
            <a:pPr lvl="1">
              <a:lnSpc>
                <a:spcPct val="100000"/>
              </a:lnSpc>
              <a:buSzPct val="75000"/>
              <a:buFont typeface="Arial"/>
              <a:buChar char="•"/>
            </a:pPr>
            <a:r>
              <a:rPr lang="en-GB" sz="2000" strike="noStrike">
                <a:solidFill>
                  <a:srgbClr val="000000"/>
                </a:solidFill>
                <a:latin typeface="Arial"/>
              </a:rPr>
              <a:t>Operação linear em ampla faixa de de amplitudes do sinal de entrada</a:t>
            </a: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71280" y="5789160"/>
            <a:ext cx="40003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</a:rPr>
              <a:t>Seguidor de emissor (Q1) polarizado com corrente I fornecida por Q2</a:t>
            </a:r>
            <a:endParaRPr/>
          </a:p>
        </p:txBody>
      </p:sp>
      <p:pic>
        <p:nvPicPr>
          <p:cNvPr id="186" name="Picture 3" descr=""/>
          <p:cNvPicPr/>
          <p:nvPr/>
        </p:nvPicPr>
        <p:blipFill>
          <a:blip r:embed="rId1"/>
          <a:stretch/>
        </p:blipFill>
        <p:spPr>
          <a:xfrm>
            <a:off x="495360" y="2643120"/>
            <a:ext cx="3152520" cy="3020760"/>
          </a:xfrm>
          <a:prstGeom prst="rect">
            <a:avLst/>
          </a:prstGeom>
          <a:ln w="9360">
            <a:noFill/>
          </a:ln>
        </p:spPr>
      </p:pic>
      <p:pic>
        <p:nvPicPr>
          <p:cNvPr id="187" name="Picture 3" descr=""/>
          <p:cNvPicPr/>
          <p:nvPr/>
        </p:nvPicPr>
        <p:blipFill>
          <a:blip r:embed="rId2"/>
          <a:stretch/>
        </p:blipFill>
        <p:spPr>
          <a:xfrm>
            <a:off x="5072040" y="2815560"/>
            <a:ext cx="3998520" cy="2675880"/>
          </a:xfrm>
          <a:prstGeom prst="rect">
            <a:avLst/>
          </a:prstGeom>
          <a:ln w="9360">
            <a:noFill/>
          </a:ln>
        </p:spPr>
      </p:pic>
      <p:sp>
        <p:nvSpPr>
          <p:cNvPr id="188" name="CustomShape 4"/>
          <p:cNvSpPr/>
          <p:nvPr/>
        </p:nvSpPr>
        <p:spPr>
          <a:xfrm>
            <a:off x="5535720" y="5786280"/>
            <a:ext cx="3071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</a:rPr>
              <a:t>Característica de transferência de tensão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68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2946960" y="6381360"/>
            <a:ext cx="32500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68000"/>
              </a:lnSpc>
            </a:pPr>
            <a:r>
              <a:rPr lang="pt-BR" strike="noStrike">
                <a:solidFill>
                  <a:srgbClr val="000000"/>
                </a:solidFill>
                <a:latin typeface="Arial"/>
              </a:rPr>
              <a:t>Excursão máxima dos sinais</a:t>
            </a:r>
            <a:endParaRPr/>
          </a:p>
        </p:txBody>
      </p:sp>
      <p:pic>
        <p:nvPicPr>
          <p:cNvPr id="191" name="Picture 3" descr=""/>
          <p:cNvPicPr/>
          <p:nvPr/>
        </p:nvPicPr>
        <p:blipFill>
          <a:blip r:embed="rId1"/>
          <a:stretch/>
        </p:blipFill>
        <p:spPr>
          <a:xfrm>
            <a:off x="674640" y="1036800"/>
            <a:ext cx="3061800" cy="2749320"/>
          </a:xfrm>
          <a:prstGeom prst="rect">
            <a:avLst/>
          </a:prstGeom>
          <a:ln w="9360">
            <a:noFill/>
          </a:ln>
        </p:spPr>
      </p:pic>
      <p:pic>
        <p:nvPicPr>
          <p:cNvPr id="192" name="Picture 5" descr=""/>
          <p:cNvPicPr/>
          <p:nvPr/>
        </p:nvPicPr>
        <p:blipFill>
          <a:blip r:embed="rId2"/>
          <a:stretch/>
        </p:blipFill>
        <p:spPr>
          <a:xfrm>
            <a:off x="5357880" y="1058040"/>
            <a:ext cx="3006360" cy="270648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6" descr=""/>
          <p:cNvPicPr/>
          <p:nvPr/>
        </p:nvPicPr>
        <p:blipFill>
          <a:blip r:embed="rId3"/>
          <a:stretch/>
        </p:blipFill>
        <p:spPr>
          <a:xfrm>
            <a:off x="642960" y="3998880"/>
            <a:ext cx="3125520" cy="2358720"/>
          </a:xfrm>
          <a:prstGeom prst="rect">
            <a:avLst/>
          </a:prstGeom>
          <a:ln w="9360">
            <a:noFill/>
          </a:ln>
        </p:spPr>
      </p:pic>
      <p:pic>
        <p:nvPicPr>
          <p:cNvPr id="194" name="Picture 7" descr=""/>
          <p:cNvPicPr/>
          <p:nvPr/>
        </p:nvPicPr>
        <p:blipFill>
          <a:blip r:embed="rId4"/>
          <a:stretch/>
        </p:blipFill>
        <p:spPr>
          <a:xfrm>
            <a:off x="5526720" y="4132440"/>
            <a:ext cx="2668320" cy="2091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0" y="119160"/>
            <a:ext cx="9143640" cy="525240"/>
          </a:xfrm>
          <a:prstGeom prst="rect">
            <a:avLst/>
          </a:prstGeom>
          <a:noFill/>
          <a:ln>
            <a:noFill/>
          </a:ln>
        </p:spPr>
        <p:txBody>
          <a:bodyPr anchor="b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000000"/>
                </a:solidFill>
                <a:latin typeface="Arial"/>
              </a:rPr>
              <a:t>Estágio de Saída Classe A</a:t>
            </a:r>
            <a:endParaRPr/>
          </a:p>
        </p:txBody>
      </p:sp>
      <p:sp>
        <p:nvSpPr>
          <p:cNvPr id="196" name="TextShape 2"/>
          <p:cNvSpPr txBox="1"/>
          <p:nvPr/>
        </p:nvSpPr>
        <p:spPr>
          <a:xfrm>
            <a:off x="0" y="1008000"/>
            <a:ext cx="9143640" cy="323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Dissipação de potência máxima por Q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1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ocorre para v</a:t>
            </a:r>
            <a:r>
              <a:rPr lang="en-GB" sz="2400" strike="noStrike" baseline="-25000">
                <a:solidFill>
                  <a:srgbClr val="000000"/>
                </a:solidFill>
                <a:latin typeface="Arial"/>
              </a:rPr>
              <a:t>o</a:t>
            </a:r>
            <a:r>
              <a:rPr lang="en-GB" sz="2400" strike="noStrike">
                <a:solidFill>
                  <a:srgbClr val="000000"/>
                </a:solidFill>
                <a:latin typeface="Arial"/>
              </a:rPr>
              <a:t> = 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75000"/>
              <a:buFont typeface="Wingdings" charset="2"/>
              <a:buChar char=""/>
            </a:pPr>
            <a:r>
              <a:rPr lang="en-GB" sz="2400" strike="noStrike">
                <a:solidFill>
                  <a:srgbClr val="000000"/>
                </a:solidFill>
                <a:latin typeface="Arial"/>
              </a:rPr>
              <a:t>Rendimento da conversão de potência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